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350" r:id="rId5"/>
    <p:sldId id="361" r:id="rId6"/>
    <p:sldId id="365" r:id="rId7"/>
    <p:sldId id="357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72C1E4-8AB0-41AD-B296-E32FA6832FB2}" v="45" dt="2023-11-07T13:33:15.7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26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November 7,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javatpoint.com/java-oops-concept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3" y="2070541"/>
            <a:ext cx="4950303" cy="1514019"/>
          </a:xfrm>
        </p:spPr>
        <p:txBody>
          <a:bodyPr/>
          <a:lstStyle/>
          <a:p>
            <a:r>
              <a:rPr lang="en-US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Jannatul Firdous Samiya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 222400024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AEFF45-B502-6D96-9DEB-5F3D180100E4}"/>
              </a:ext>
            </a:extLst>
          </p:cNvPr>
          <p:cNvSpPr txBox="1"/>
          <p:nvPr/>
        </p:nvSpPr>
        <p:spPr>
          <a:xfrm>
            <a:off x="6367054" y="3584560"/>
            <a:ext cx="188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JAVA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8771145D-0807-5783-E5AE-9711A00C3A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5" t="14166" r="17137" b="30872"/>
          <a:stretch/>
        </p:blipFill>
        <p:spPr>
          <a:xfrm>
            <a:off x="5643770" y="1538168"/>
            <a:ext cx="6376348" cy="504170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A1D3FE3-26A0-CD51-9B9D-DEF75660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Multilevel Inheritance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C20AB-006C-F2B1-2CEB-A50DA6D870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Multilevel Inheritance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when a class inherits from another class, which in turn inherits from another class.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creates a chain of inheritance.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8944-FBDD-3465-11DF-5973680B73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 system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F2533-0D1E-65E5-8E79-8AE2BB72E91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968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computer screen shot of a computer screen">
            <a:extLst>
              <a:ext uri="{FF2B5EF4-FFF2-40B4-BE49-F238E27FC236}">
                <a16:creationId xmlns:a16="http://schemas.microsoft.com/office/drawing/2014/main" id="{5AA72C40-1C4B-E7AA-4F7E-D561EAB357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76" t="14433" r="16764" b="27838"/>
          <a:stretch/>
        </p:blipFill>
        <p:spPr>
          <a:xfrm>
            <a:off x="5804452" y="1656522"/>
            <a:ext cx="6167800" cy="492334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CBDEA0D-67AF-4763-0905-3E99F596B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237994" cy="610863"/>
          </a:xfrm>
        </p:spPr>
        <p:txBody>
          <a:bodyPr>
            <a:no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Inheritance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6177F-3CAC-D631-6E59-CD8F16C0D6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Inheritance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when multiple classes inherit from a single superclass.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subclasses share a common base class.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23D7B-C199-423F-CC1A-AA5165B9D51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 system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BFDC5-B078-E015-8578-0B437B6E00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0676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8E96A-2860-AD92-D39A-6FD92574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Hybrid Inheritance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202D9-75DB-A0E7-56C8-E54A73F081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 inheritance in Java is a combination of multiple inheritance and hierarchical inheritance.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multiple inheritance, a class can inherit from more than one class, and in hierarchical inheritance, multiple classes can inherit from a single base class. Hybrid inheritance allows for a combination of these two types of inheritance.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9E950-5E76-CE36-3F60-4309D82C9E3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Object Oriented programming system</a:t>
            </a:r>
            <a:endParaRPr lang="en-US" sz="1200" dirty="0">
              <a:effectLst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54CDA-71F4-A267-6F91-2D712B8F5F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Placeholder 11" descr="A screenshot of a computer">
            <a:extLst>
              <a:ext uri="{FF2B5EF4-FFF2-40B4-BE49-F238E27FC236}">
                <a16:creationId xmlns:a16="http://schemas.microsoft.com/office/drawing/2014/main" id="{EBADE9D5-1FDE-9EE0-F032-E871BF6CC6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13" t="10280" r="28452" b="13801"/>
          <a:stretch/>
        </p:blipFill>
        <p:spPr>
          <a:xfrm>
            <a:off x="7209181" y="317997"/>
            <a:ext cx="4837043" cy="6429746"/>
          </a:xfrm>
        </p:spPr>
      </p:pic>
    </p:spTree>
    <p:extLst>
      <p:ext uri="{BB962C8B-B14F-4D97-AF65-F5344CB8AC3E}">
        <p14:creationId xmlns:p14="http://schemas.microsoft.com/office/powerpoint/2010/main" val="529951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2A7457-8989-FC15-15A4-9627C032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Download Thank You, Thank You Card, Greeting Card. Royalty-Free Vector  Graphic - Pixabay">
            <a:extLst>
              <a:ext uri="{FF2B5EF4-FFF2-40B4-BE49-F238E27FC236}">
                <a16:creationId xmlns:a16="http://schemas.microsoft.com/office/drawing/2014/main" id="{16FE1EB8-EFB7-1CB8-F058-A2D9D42682BD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18750"/>
          <a:stretch>
            <a:fillRect/>
          </a:stretch>
        </p:blipFill>
        <p:spPr bwMode="auto">
          <a:xfrm>
            <a:off x="0" y="0"/>
            <a:ext cx="12191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34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Inheritance in Java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mechanism in which one object acquires all the properties and behaviors of a parent object. It is an important part of </a:t>
            </a:r>
            <a:r>
              <a:rPr lang="en-US" sz="2000" b="0" i="0" u="none" strike="noStrike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OOPs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(Object Oriented programming system). </a:t>
            </a:r>
            <a:r>
              <a:rPr lang="en-US" sz="2000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fundamental concept in object-oriented programming.</a:t>
            </a:r>
          </a:p>
          <a:p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Inheritance represents the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IS-A relationship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which is also known as a </a:t>
            </a:r>
            <a:r>
              <a:rPr lang="en-US" sz="2000" b="0" i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parent-child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relationship.</a:t>
            </a:r>
            <a:endParaRPr lang="en-US" sz="20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 system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AD51F7-3210-479B-ADF0-963FBC7E32B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Placeholder 18" descr="A computer with a screen in front of a city skyline at night&#10;&#10;Description automatically generated">
            <a:extLst>
              <a:ext uri="{FF2B5EF4-FFF2-40B4-BE49-F238E27FC236}">
                <a16:creationId xmlns:a16="http://schemas.microsoft.com/office/drawing/2014/main" id="{85D7DB74-C116-FC2E-948B-D06450D08F0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2" r="205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141F23-4A2F-26B7-30BA-BA62A2319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041738"/>
            <a:ext cx="4941477" cy="610863"/>
          </a:xfrm>
        </p:spPr>
        <p:txBody>
          <a:bodyPr/>
          <a:lstStyle/>
          <a:p>
            <a:r>
              <a:rPr lang="en-US" spc="8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F7CDC-9B6C-F568-FA10-4BAC3A36D0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Bike ,Car, Bus these are vehicles. That’s why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vehicle are bike, car, bus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this object.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AF97B-C478-0612-A7B5-D1D09062E21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 system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79B6F-20AB-50D9-2FB6-4421F3F3D5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4405360-2ADE-E0E7-337B-71E64A6E302F}"/>
              </a:ext>
            </a:extLst>
          </p:cNvPr>
          <p:cNvSpPr/>
          <p:nvPr/>
        </p:nvSpPr>
        <p:spPr>
          <a:xfrm>
            <a:off x="7832035" y="879063"/>
            <a:ext cx="3816626" cy="18254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56D324C-7E22-BA7D-4529-C931AB52A980}"/>
              </a:ext>
            </a:extLst>
          </p:cNvPr>
          <p:cNvSpPr/>
          <p:nvPr/>
        </p:nvSpPr>
        <p:spPr>
          <a:xfrm>
            <a:off x="9481930" y="2704550"/>
            <a:ext cx="516835" cy="7244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9451CF-307C-44D0-FA41-BED41471DF36}"/>
              </a:ext>
            </a:extLst>
          </p:cNvPr>
          <p:cNvSpPr/>
          <p:nvPr/>
        </p:nvSpPr>
        <p:spPr>
          <a:xfrm>
            <a:off x="8290892" y="3429000"/>
            <a:ext cx="2955235" cy="16555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Bike, Car, Bus</a:t>
            </a:r>
          </a:p>
        </p:txBody>
      </p:sp>
    </p:spTree>
    <p:extLst>
      <p:ext uri="{BB962C8B-B14F-4D97-AF65-F5344CB8AC3E}">
        <p14:creationId xmlns:p14="http://schemas.microsoft.com/office/powerpoint/2010/main" val="386707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9620-6CCC-A34D-9D45-D6B57F80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en-US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 Inheritance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3C602-BA59-1744-B258-B489E00A3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33170" y="2295145"/>
            <a:ext cx="4456903" cy="36933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importance of Inheritance in Java program is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reusability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 can reuse the function of the parent class at child class.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FEC49-A0F0-FB4E-9A87-B2EF113647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62711" y="4353747"/>
            <a:ext cx="3854723" cy="36933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 we use </a:t>
            </a:r>
            <a:r>
              <a:rPr lang="en-US" sz="22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for Java Inheritance.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F2A68F-70C1-7F46-9A1C-586701744F5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2436" y="2946259"/>
            <a:ext cx="3607005" cy="36933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in Java inheritance.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55B93-F7B4-8649-8BBF-819B529D7E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22196" y="4723079"/>
            <a:ext cx="3018011" cy="36933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Overriding </a:t>
            </a:r>
            <a:r>
              <a:rPr lang="en-US" sz="2200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achievable only through Inheritance.</a:t>
            </a:r>
            <a:endParaRPr lang="en-US" sz="2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2B0E625-26CC-9744-9B92-56905E797B6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F29C953-E914-EE4E-B001-1E1EAD7BFD8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Object Oriented programming system</a:t>
            </a:r>
            <a:endParaRPr lang="en-US" sz="1200" dirty="0">
              <a:effectLst/>
            </a:endParaRP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C0D329C2-CF39-40AB-883B-A1173005F10D}"/>
              </a:ext>
            </a:extLst>
          </p:cNvPr>
          <p:cNvSpPr txBox="1">
            <a:spLocks/>
          </p:cNvSpPr>
          <p:nvPr/>
        </p:nvSpPr>
        <p:spPr>
          <a:xfrm>
            <a:off x="2906162" y="6427647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0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E49A61-8231-B8CC-2B8D-BB50A9250D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sz="88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8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Subclass-name </a:t>
            </a:r>
            <a:r>
              <a:rPr lang="en-US" sz="88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sz="8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Superclass-name  </a:t>
            </a:r>
          </a:p>
          <a:p>
            <a:pPr algn="just">
              <a:buFont typeface="+mj-lt"/>
              <a:buAutoNum type="arabicPeriod"/>
            </a:pPr>
            <a:r>
              <a:rPr lang="en-US" sz="8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US" sz="8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US" sz="8800" b="0" i="0" dirty="0"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//methods and fields</a:t>
            </a:r>
            <a:r>
              <a:rPr lang="en-US" sz="8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8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351205-8063-4D46-8FEE-C3751B7C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US" dirty="0"/>
          </a:p>
        </p:txBody>
      </p:sp>
      <p:pic>
        <p:nvPicPr>
          <p:cNvPr id="2050" name="Picture 2" descr="Nice syntax! - Popular programming languages' syntaxes">
            <a:extLst>
              <a:ext uri="{FF2B5EF4-FFF2-40B4-BE49-F238E27FC236}">
                <a16:creationId xmlns:a16="http://schemas.microsoft.com/office/drawing/2014/main" id="{2569998D-40FE-579F-B560-E681466DA1CC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9" r="2032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06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FCC21E57-AD4E-5721-BB3A-5B36C02304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06" t="31413" r="24215" b="31055"/>
          <a:stretch/>
        </p:blipFill>
        <p:spPr>
          <a:xfrm>
            <a:off x="6145911" y="1684211"/>
            <a:ext cx="5906555" cy="432777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7D446A-D29F-3110-0328-8FFAF7CB8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4" y="879063"/>
            <a:ext cx="4682034" cy="610863"/>
          </a:xfrm>
        </p:spPr>
        <p:txBody>
          <a:bodyPr/>
          <a:lstStyle/>
          <a:p>
            <a:r>
              <a:rPr lang="en-US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Simple Program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F9C04-FED9-14A1-F6C5-BA9974049A0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Object Oriented programming system</a:t>
            </a:r>
            <a:endParaRPr lang="en-US" sz="1200" dirty="0">
              <a:effectLst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AA0BC-D997-A790-2DB8-6531D4D554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>
              <a:latin typeface="+mn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5EA328-4C94-078E-93B0-BF62F21769B8}"/>
              </a:ext>
            </a:extLst>
          </p:cNvPr>
          <p:cNvSpPr/>
          <p:nvPr/>
        </p:nvSpPr>
        <p:spPr>
          <a:xfrm>
            <a:off x="1233714" y="2162629"/>
            <a:ext cx="2598057" cy="12663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Animal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8A80F84-2912-6C29-C28A-7B315D3F17C0}"/>
              </a:ext>
            </a:extLst>
          </p:cNvPr>
          <p:cNvSpPr/>
          <p:nvPr/>
        </p:nvSpPr>
        <p:spPr>
          <a:xfrm>
            <a:off x="2243455" y="3429000"/>
            <a:ext cx="464457" cy="8382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CBE1682-E634-D6C8-D9F4-0C644E63EE6B}"/>
              </a:ext>
            </a:extLst>
          </p:cNvPr>
          <p:cNvSpPr/>
          <p:nvPr/>
        </p:nvSpPr>
        <p:spPr>
          <a:xfrm>
            <a:off x="1494791" y="4267200"/>
            <a:ext cx="1945096" cy="838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BB72D5-DEF4-7CBD-DA63-909391F3873B}"/>
              </a:ext>
            </a:extLst>
          </p:cNvPr>
          <p:cNvCxnSpPr>
            <a:cxnSpLocks/>
          </p:cNvCxnSpPr>
          <p:nvPr/>
        </p:nvCxnSpPr>
        <p:spPr>
          <a:xfrm>
            <a:off x="3831771" y="2803623"/>
            <a:ext cx="522514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A91159E-C916-98F5-77A9-70CFAB1AA0E7}"/>
              </a:ext>
            </a:extLst>
          </p:cNvPr>
          <p:cNvSpPr txBox="1"/>
          <p:nvPr/>
        </p:nvSpPr>
        <p:spPr>
          <a:xfrm>
            <a:off x="4299393" y="2603568"/>
            <a:ext cx="139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Parent class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C054CA-3A88-E68F-47FF-6F3B4A0A7DAF}"/>
              </a:ext>
            </a:extLst>
          </p:cNvPr>
          <p:cNvCxnSpPr>
            <a:stCxn id="15" idx="3"/>
          </p:cNvCxnSpPr>
          <p:nvPr/>
        </p:nvCxnSpPr>
        <p:spPr>
          <a:xfrm>
            <a:off x="3439887" y="4686300"/>
            <a:ext cx="653141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CA953E1-C66A-6932-39CB-C001F23018A1}"/>
              </a:ext>
            </a:extLst>
          </p:cNvPr>
          <p:cNvSpPr txBox="1"/>
          <p:nvPr/>
        </p:nvSpPr>
        <p:spPr>
          <a:xfrm>
            <a:off x="4093028" y="4486245"/>
            <a:ext cx="139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Child class</a:t>
            </a:r>
          </a:p>
        </p:txBody>
      </p:sp>
    </p:spTree>
    <p:extLst>
      <p:ext uri="{BB962C8B-B14F-4D97-AF65-F5344CB8AC3E}">
        <p14:creationId xmlns:p14="http://schemas.microsoft.com/office/powerpoint/2010/main" val="41860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2F8677-5F69-6C99-6EC6-BBF057BE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222590" cy="610863"/>
          </a:xfrm>
        </p:spPr>
        <p:txBody>
          <a:bodyPr>
            <a:normAutofit/>
          </a:bodyPr>
          <a:lstStyle/>
          <a:p>
            <a:r>
              <a:rPr lang="en-US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Types of Inheritance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D3CFC-D63C-7F45-0DEC-071B62723B7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Object Oriented programming system</a:t>
            </a:r>
            <a:endParaRPr lang="en-US" sz="1200" dirty="0">
              <a:effectLst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FF33F-D2B9-BEDE-95DA-0154AB68A1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>
              <a:latin typeface="+mn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77123B-5C69-FD95-1E22-6E15980B4998}"/>
              </a:ext>
            </a:extLst>
          </p:cNvPr>
          <p:cNvSpPr/>
          <p:nvPr/>
        </p:nvSpPr>
        <p:spPr>
          <a:xfrm>
            <a:off x="4907076" y="2647621"/>
            <a:ext cx="2588455" cy="258845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F421EB-1CBA-70AF-E71F-CD141D7EE33D}"/>
              </a:ext>
            </a:extLst>
          </p:cNvPr>
          <p:cNvSpPr txBox="1"/>
          <p:nvPr/>
        </p:nvSpPr>
        <p:spPr>
          <a:xfrm>
            <a:off x="5215997" y="3680239"/>
            <a:ext cx="2141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CDF418-2BB3-9F05-C70D-62E21E9368AF}"/>
              </a:ext>
            </a:extLst>
          </p:cNvPr>
          <p:cNvCxnSpPr>
            <a:cxnSpLocks/>
          </p:cNvCxnSpPr>
          <p:nvPr/>
        </p:nvCxnSpPr>
        <p:spPr>
          <a:xfrm flipV="1">
            <a:off x="7195246" y="2559714"/>
            <a:ext cx="523230" cy="57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F89D42-ABD2-0A63-0703-4F2B53DF20D8}"/>
              </a:ext>
            </a:extLst>
          </p:cNvPr>
          <p:cNvCxnSpPr>
            <a:cxnSpLocks/>
          </p:cNvCxnSpPr>
          <p:nvPr/>
        </p:nvCxnSpPr>
        <p:spPr>
          <a:xfrm>
            <a:off x="7495531" y="3872766"/>
            <a:ext cx="760573" cy="361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A4AE93-531D-7349-C258-71572B416ABF}"/>
              </a:ext>
            </a:extLst>
          </p:cNvPr>
          <p:cNvCxnSpPr>
            <a:cxnSpLocks/>
          </p:cNvCxnSpPr>
          <p:nvPr/>
        </p:nvCxnSpPr>
        <p:spPr>
          <a:xfrm flipH="1" flipV="1">
            <a:off x="4473526" y="2647621"/>
            <a:ext cx="838995" cy="34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020A13-C812-E598-1266-46E3F49BE813}"/>
              </a:ext>
            </a:extLst>
          </p:cNvPr>
          <p:cNvCxnSpPr>
            <a:cxnSpLocks/>
          </p:cNvCxnSpPr>
          <p:nvPr/>
        </p:nvCxnSpPr>
        <p:spPr>
          <a:xfrm flipH="1">
            <a:off x="4314315" y="4466492"/>
            <a:ext cx="693783" cy="610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9E8B8F-709D-852F-0FA8-1BE343B22F63}"/>
              </a:ext>
            </a:extLst>
          </p:cNvPr>
          <p:cNvCxnSpPr>
            <a:cxnSpLocks/>
          </p:cNvCxnSpPr>
          <p:nvPr/>
        </p:nvCxnSpPr>
        <p:spPr>
          <a:xfrm>
            <a:off x="6358597" y="5236076"/>
            <a:ext cx="691560" cy="49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4EBA1CB-F1E6-017E-4B70-0298A6352BF3}"/>
              </a:ext>
            </a:extLst>
          </p:cNvPr>
          <p:cNvSpPr/>
          <p:nvPr/>
        </p:nvSpPr>
        <p:spPr>
          <a:xfrm>
            <a:off x="7713226" y="1953577"/>
            <a:ext cx="1942664" cy="66125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76E92AF-7C13-AE71-D752-F138C80EDC61}"/>
              </a:ext>
            </a:extLst>
          </p:cNvPr>
          <p:cNvSpPr/>
          <p:nvPr/>
        </p:nvSpPr>
        <p:spPr>
          <a:xfrm>
            <a:off x="8256104" y="4032621"/>
            <a:ext cx="2270299" cy="69259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Multilevel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7E7FDF0-2F53-64AC-B745-3920B4D37FCE}"/>
              </a:ext>
            </a:extLst>
          </p:cNvPr>
          <p:cNvSpPr/>
          <p:nvPr/>
        </p:nvSpPr>
        <p:spPr>
          <a:xfrm>
            <a:off x="7050157" y="5652028"/>
            <a:ext cx="2052915" cy="78675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57B3D3D-4C4C-253C-3DA1-8E3F0B054722}"/>
              </a:ext>
            </a:extLst>
          </p:cNvPr>
          <p:cNvSpPr/>
          <p:nvPr/>
        </p:nvSpPr>
        <p:spPr>
          <a:xfrm>
            <a:off x="2416897" y="5062965"/>
            <a:ext cx="1942664" cy="66409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51C0A32-6A3A-DEC5-7917-307D81C3837E}"/>
              </a:ext>
            </a:extLst>
          </p:cNvPr>
          <p:cNvSpPr/>
          <p:nvPr/>
        </p:nvSpPr>
        <p:spPr>
          <a:xfrm>
            <a:off x="2530862" y="2277462"/>
            <a:ext cx="1942664" cy="6901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19C505-01F9-6A86-D88F-484342F9E275}"/>
              </a:ext>
            </a:extLst>
          </p:cNvPr>
          <p:cNvSpPr txBox="1"/>
          <p:nvPr/>
        </p:nvSpPr>
        <p:spPr>
          <a:xfrm>
            <a:off x="595631" y="3526351"/>
            <a:ext cx="3216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 Java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not supported</a:t>
            </a:r>
          </a:p>
        </p:txBody>
      </p:sp>
    </p:spTree>
    <p:extLst>
      <p:ext uri="{BB962C8B-B14F-4D97-AF65-F5344CB8AC3E}">
        <p14:creationId xmlns:p14="http://schemas.microsoft.com/office/powerpoint/2010/main" val="293471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screenshot of a computer">
            <a:extLst>
              <a:ext uri="{FF2B5EF4-FFF2-40B4-BE49-F238E27FC236}">
                <a16:creationId xmlns:a16="http://schemas.microsoft.com/office/drawing/2014/main" id="{96658CEB-E1F6-8DF2-DE08-D787F59B973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67" t="28778" r="17136" b="32707"/>
          <a:stretch/>
        </p:blipFill>
        <p:spPr>
          <a:xfrm>
            <a:off x="5462588" y="1908313"/>
            <a:ext cx="6538912" cy="38638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D1CDB1B-6D67-81C3-D5A8-B85F2426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Single Inheritance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BE076-67F8-28F2-42EB-92E5CD3D99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 Inheritance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when a class inherits from only one superclass.</a:t>
            </a:r>
          </a:p>
          <a:p>
            <a:pPr algn="l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It's the most common type of inheritance.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905A8-335E-F2D4-A5BF-A0DCFEAE65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 system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2DDB-2555-43C9-E413-6144C393C6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146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E5EFEEFE-46AC-398F-E7F5-11E9EBE7E92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5" t="19041" r="17137" b="27974"/>
          <a:stretch/>
        </p:blipFill>
        <p:spPr>
          <a:xfrm>
            <a:off x="5677470" y="1641701"/>
            <a:ext cx="6414446" cy="493817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9155E14-5860-C08B-BD1C-06D47027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8A542-6036-BC7D-1C8A-8F1FC1249F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when a class inherits from multiple super classes.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doesn't support multiple inheritance directly to avoid the "</a:t>
            </a:r>
            <a:r>
              <a:rPr lang="en-US" sz="2400" b="0" i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diamond problem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."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4B3AE-0BB4-8201-C65C-6F3A3D782C2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Object Oriented programming system</a:t>
            </a:r>
            <a:endParaRPr lang="en-US" sz="1200" dirty="0">
              <a:effectLst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E910F-B895-3C03-6D7D-089D5F23E9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787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 l="-361" t="10435" r="-361" b="10435"/>
          </a:stretch>
        </a:blip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ometric annual presentation" id="{C1063DDD-BD45-4B17-8F67-69F4620CFA80}" vid="{EE925AA1-D437-4402-9126-83C3949115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10E99E19DAB3448105B6E8B38DD99C" ma:contentTypeVersion="0" ma:contentTypeDescription="Create a new document." ma:contentTypeScope="" ma:versionID="6fb3d64e19b18034619aa0a62e9c5fc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fe395b2c4b0b2c8fd3ba8de7829f09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F21B27-7319-4942-8D46-63660AF7B1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CC8E66C-AC30-44BA-8882-3290DF968F1F}">
  <ds:schemaRefs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1446DA3-37A7-4516-A4F6-8B99D0D312B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{C699C0C9-0EFF-4EF8-9C56-C30A03ABCFCE}tf78853419_win32</Template>
  <TotalTime>94</TotalTime>
  <Words>410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Theme1</vt:lpstr>
      <vt:lpstr>Inheritance</vt:lpstr>
      <vt:lpstr>Introduction</vt:lpstr>
      <vt:lpstr>Example</vt:lpstr>
      <vt:lpstr>Java Inheritance</vt:lpstr>
      <vt:lpstr>Syntax</vt:lpstr>
      <vt:lpstr>Simple Program</vt:lpstr>
      <vt:lpstr>Types of Inheritance</vt:lpstr>
      <vt:lpstr>Single Inheritance</vt:lpstr>
      <vt:lpstr>Multiple Inheritance</vt:lpstr>
      <vt:lpstr>Multilevel Inheritance</vt:lpstr>
      <vt:lpstr>Hierarchical Inheritance</vt:lpstr>
      <vt:lpstr>Hybrid Inheritance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Jannatul Firdous Samiya</dc:creator>
  <cp:lastModifiedBy>Jannatul Firdous Samiya</cp:lastModifiedBy>
  <cp:revision>3</cp:revision>
  <dcterms:created xsi:type="dcterms:W3CDTF">2023-11-07T04:22:13Z</dcterms:created>
  <dcterms:modified xsi:type="dcterms:W3CDTF">2023-11-07T15:24:08Z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0x010100B310E99E19DAB3448105B6E8B38DD99C</vt:lpwstr>
  </property>
  <property fmtid="{D5CDD505-2E9C-101B-9397-08002B2CF9AE}" pid="3" name="MediaServiceImageTags">
    <vt:lpwstr/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2023-11-07T13:43:19Z</vt:lpwstr>
  </property>
  <property fmtid="{D5CDD505-2E9C-101B-9397-08002B2CF9AE}" pid="6" name="MSIP_Label_defa4170-0d19-0005-0004-bc88714345d2_Method">
    <vt:lpwstr>Privileged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0ba4a3ff-f2ae-4ca4-b8fc-38a7c48efa41</vt:lpwstr>
  </property>
  <property fmtid="{D5CDD505-2E9C-101B-9397-08002B2CF9AE}" pid="9" name="MSIP_Label_defa4170-0d19-0005-0004-bc88714345d2_ActionId">
    <vt:lpwstr>671e2bbe-1971-4d43-ad66-c07be2ac9d15</vt:lpwstr>
  </property>
  <property fmtid="{D5CDD505-2E9C-101B-9397-08002B2CF9AE}" pid="10" name="MSIP_Label_defa4170-0d19-0005-0004-bc88714345d2_ContentBits">
    <vt:lpwstr>0</vt:lpwstr>
  </property>
</Properties>
</file>