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66CCA0-6CE9-4DF8-B53C-73CF68907321}" v="2" dt="2024-06-30T16:23:52.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5" autoAdjust="0"/>
    <p:restoredTop sz="94660"/>
  </p:normalViewPr>
  <p:slideViewPr>
    <p:cSldViewPr snapToGrid="0">
      <p:cViewPr varScale="1">
        <p:scale>
          <a:sx n="74" d="100"/>
          <a:sy n="74" d="100"/>
        </p:scale>
        <p:origin x="14"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ya Bakshi" userId="50854fed137c4dde" providerId="LiveId" clId="{7566CCA0-6CE9-4DF8-B53C-73CF68907321}"/>
    <pc:docChg chg="custSel addSld modSld">
      <pc:chgData name="Samiya Bakshi" userId="50854fed137c4dde" providerId="LiveId" clId="{7566CCA0-6CE9-4DF8-B53C-73CF68907321}" dt="2024-06-30T16:29:36.269" v="527" actId="403"/>
      <pc:docMkLst>
        <pc:docMk/>
      </pc:docMkLst>
      <pc:sldChg chg="modSp mod">
        <pc:chgData name="Samiya Bakshi" userId="50854fed137c4dde" providerId="LiveId" clId="{7566CCA0-6CE9-4DF8-B53C-73CF68907321}" dt="2024-06-27T18:33:53.176" v="3" actId="404"/>
        <pc:sldMkLst>
          <pc:docMk/>
          <pc:sldMk cId="664329641" sldId="261"/>
        </pc:sldMkLst>
        <pc:spChg chg="mod">
          <ac:chgData name="Samiya Bakshi" userId="50854fed137c4dde" providerId="LiveId" clId="{7566CCA0-6CE9-4DF8-B53C-73CF68907321}" dt="2024-06-27T18:33:53.176" v="3" actId="404"/>
          <ac:spMkLst>
            <pc:docMk/>
            <pc:sldMk cId="664329641" sldId="261"/>
            <ac:spMk id="6" creationId="{A78C835E-CDF5-8972-9D8E-6A720046F976}"/>
          </ac:spMkLst>
        </pc:spChg>
      </pc:sldChg>
      <pc:sldChg chg="addSp delSp modSp new mod">
        <pc:chgData name="Samiya Bakshi" userId="50854fed137c4dde" providerId="LiveId" clId="{7566CCA0-6CE9-4DF8-B53C-73CF68907321}" dt="2024-06-30T16:29:36.269" v="527" actId="403"/>
        <pc:sldMkLst>
          <pc:docMk/>
          <pc:sldMk cId="1822818157" sldId="264"/>
        </pc:sldMkLst>
        <pc:spChg chg="mod">
          <ac:chgData name="Samiya Bakshi" userId="50854fed137c4dde" providerId="LiveId" clId="{7566CCA0-6CE9-4DF8-B53C-73CF68907321}" dt="2024-06-30T16:22:43.752" v="57" actId="14100"/>
          <ac:spMkLst>
            <pc:docMk/>
            <pc:sldMk cId="1822818157" sldId="264"/>
            <ac:spMk id="2" creationId="{AE0CAFFF-0BFD-A4C5-7325-389451384F30}"/>
          </ac:spMkLst>
        </pc:spChg>
        <pc:spChg chg="del mod">
          <ac:chgData name="Samiya Bakshi" userId="50854fed137c4dde" providerId="LiveId" clId="{7566CCA0-6CE9-4DF8-B53C-73CF68907321}" dt="2024-06-30T16:23:19.100" v="63" actId="22"/>
          <ac:spMkLst>
            <pc:docMk/>
            <pc:sldMk cId="1822818157" sldId="264"/>
            <ac:spMk id="3" creationId="{7E9E9EB7-4659-058E-3AD0-3D75BC641AFA}"/>
          </ac:spMkLst>
        </pc:spChg>
        <pc:spChg chg="add del mod">
          <ac:chgData name="Samiya Bakshi" userId="50854fed137c4dde" providerId="LiveId" clId="{7566CCA0-6CE9-4DF8-B53C-73CF68907321}" dt="2024-06-30T16:23:36.253" v="67"/>
          <ac:spMkLst>
            <pc:docMk/>
            <pc:sldMk cId="1822818157" sldId="264"/>
            <ac:spMk id="6" creationId="{171796A4-921F-4234-D0DC-F7CDE29E2466}"/>
          </ac:spMkLst>
        </pc:spChg>
        <pc:spChg chg="add mod">
          <ac:chgData name="Samiya Bakshi" userId="50854fed137c4dde" providerId="LiveId" clId="{7566CCA0-6CE9-4DF8-B53C-73CF68907321}" dt="2024-06-30T16:29:36.269" v="527" actId="403"/>
          <ac:spMkLst>
            <pc:docMk/>
            <pc:sldMk cId="1822818157" sldId="264"/>
            <ac:spMk id="7" creationId="{0233B069-D3A8-8A8E-9D9A-DC50307028CF}"/>
          </ac:spMkLst>
        </pc:spChg>
        <pc:picChg chg="add mod ord">
          <ac:chgData name="Samiya Bakshi" userId="50854fed137c4dde" providerId="LiveId" clId="{7566CCA0-6CE9-4DF8-B53C-73CF68907321}" dt="2024-06-30T16:23:24.373" v="64" actId="1076"/>
          <ac:picMkLst>
            <pc:docMk/>
            <pc:sldMk cId="1822818157" sldId="264"/>
            <ac:picMk id="5" creationId="{9C96322A-99F6-7E00-E256-AF05C56720E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64EE4-23E6-43D2-8644-F2AD5B52CCAA}" type="datetimeFigureOut">
              <a:rPr lang="en-US" smtClean="0"/>
              <a:t>6/30/2024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BE392-F895-4155-AEBD-40E3F25614A2}" type="slidenum">
              <a:rPr lang="en-US" smtClean="0"/>
              <a:t>‹#›</a:t>
            </a:fld>
            <a:endParaRPr lang="en-US"/>
          </a:p>
        </p:txBody>
      </p:sp>
    </p:spTree>
    <p:extLst>
      <p:ext uri="{BB962C8B-B14F-4D97-AF65-F5344CB8AC3E}">
        <p14:creationId xmlns:p14="http://schemas.microsoft.com/office/powerpoint/2010/main" val="589830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2BE392-F895-4155-AEBD-40E3F25614A2}" type="slidenum">
              <a:rPr lang="en-US" smtClean="0"/>
              <a:t>1</a:t>
            </a:fld>
            <a:endParaRPr lang="en-US"/>
          </a:p>
        </p:txBody>
      </p:sp>
    </p:spTree>
    <p:extLst>
      <p:ext uri="{BB962C8B-B14F-4D97-AF65-F5344CB8AC3E}">
        <p14:creationId xmlns:p14="http://schemas.microsoft.com/office/powerpoint/2010/main" val="1497436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CECA19-DCAD-4397-8BC6-395F83B7B13B}"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88B29-FCFF-44EF-A690-5EBA1F64A1D4}" type="slidenum">
              <a:rPr lang="en-US" smtClean="0"/>
              <a:t>‹#›</a:t>
            </a:fld>
            <a:endParaRPr lang="en-US"/>
          </a:p>
        </p:txBody>
      </p:sp>
    </p:spTree>
    <p:extLst>
      <p:ext uri="{BB962C8B-B14F-4D97-AF65-F5344CB8AC3E}">
        <p14:creationId xmlns:p14="http://schemas.microsoft.com/office/powerpoint/2010/main" val="2452900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CECA19-DCAD-4397-8BC6-395F83B7B13B}"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88B29-FCFF-44EF-A690-5EBA1F64A1D4}" type="slidenum">
              <a:rPr lang="en-US" smtClean="0"/>
              <a:t>‹#›</a:t>
            </a:fld>
            <a:endParaRPr lang="en-US"/>
          </a:p>
        </p:txBody>
      </p:sp>
    </p:spTree>
    <p:extLst>
      <p:ext uri="{BB962C8B-B14F-4D97-AF65-F5344CB8AC3E}">
        <p14:creationId xmlns:p14="http://schemas.microsoft.com/office/powerpoint/2010/main" val="322268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EDCECA19-DCAD-4397-8BC6-395F83B7B13B}"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88B29-FCFF-44EF-A690-5EBA1F64A1D4}" type="slidenum">
              <a:rPr lang="en-US" smtClean="0"/>
              <a:t>‹#›</a:t>
            </a:fld>
            <a:endParaRPr lang="en-US"/>
          </a:p>
        </p:txBody>
      </p:sp>
    </p:spTree>
    <p:extLst>
      <p:ext uri="{BB962C8B-B14F-4D97-AF65-F5344CB8AC3E}">
        <p14:creationId xmlns:p14="http://schemas.microsoft.com/office/powerpoint/2010/main" val="2013376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EDCECA19-DCAD-4397-8BC6-395F83B7B13B}" type="datetimeFigureOut">
              <a:rPr lang="en-US" smtClean="0"/>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B88B29-FCFF-44EF-A690-5EBA1F64A1D4}" type="slidenum">
              <a:rPr lang="en-US" smtClean="0"/>
              <a:t>‹#›</a:t>
            </a:fld>
            <a:endParaRPr lang="en-US"/>
          </a:p>
        </p:txBody>
      </p:sp>
    </p:spTree>
    <p:extLst>
      <p:ext uri="{BB962C8B-B14F-4D97-AF65-F5344CB8AC3E}">
        <p14:creationId xmlns:p14="http://schemas.microsoft.com/office/powerpoint/2010/main" val="3985596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ECA19-DCAD-4397-8BC6-395F83B7B13B}"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88B29-FCFF-44EF-A690-5EBA1F64A1D4}" type="slidenum">
              <a:rPr lang="en-US" smtClean="0"/>
              <a:t>‹#›</a:t>
            </a:fld>
            <a:endParaRPr lang="en-US"/>
          </a:p>
        </p:txBody>
      </p:sp>
    </p:spTree>
    <p:extLst>
      <p:ext uri="{BB962C8B-B14F-4D97-AF65-F5344CB8AC3E}">
        <p14:creationId xmlns:p14="http://schemas.microsoft.com/office/powerpoint/2010/main" val="1953973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ECA19-DCAD-4397-8BC6-395F83B7B13B}"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88B29-FCFF-44EF-A690-5EBA1F64A1D4}" type="slidenum">
              <a:rPr lang="en-US" smtClean="0"/>
              <a:t>‹#›</a:t>
            </a:fld>
            <a:endParaRPr lang="en-US"/>
          </a:p>
        </p:txBody>
      </p:sp>
    </p:spTree>
    <p:extLst>
      <p:ext uri="{BB962C8B-B14F-4D97-AF65-F5344CB8AC3E}">
        <p14:creationId xmlns:p14="http://schemas.microsoft.com/office/powerpoint/2010/main" val="326888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ECA19-DCAD-4397-8BC6-395F83B7B13B}"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88B29-FCFF-44EF-A690-5EBA1F64A1D4}" type="slidenum">
              <a:rPr lang="en-US" smtClean="0"/>
              <a:t>‹#›</a:t>
            </a:fld>
            <a:endParaRPr lang="en-US"/>
          </a:p>
        </p:txBody>
      </p:sp>
    </p:spTree>
    <p:extLst>
      <p:ext uri="{BB962C8B-B14F-4D97-AF65-F5344CB8AC3E}">
        <p14:creationId xmlns:p14="http://schemas.microsoft.com/office/powerpoint/2010/main" val="340649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ECA19-DCAD-4397-8BC6-395F83B7B13B}"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88B29-FCFF-44EF-A690-5EBA1F64A1D4}" type="slidenum">
              <a:rPr lang="en-US" smtClean="0"/>
              <a:t>‹#›</a:t>
            </a:fld>
            <a:endParaRPr lang="en-US"/>
          </a:p>
        </p:txBody>
      </p:sp>
    </p:spTree>
    <p:extLst>
      <p:ext uri="{BB962C8B-B14F-4D97-AF65-F5344CB8AC3E}">
        <p14:creationId xmlns:p14="http://schemas.microsoft.com/office/powerpoint/2010/main" val="4029458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CECA19-DCAD-4397-8BC6-395F83B7B13B}"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88B29-FCFF-44EF-A690-5EBA1F64A1D4}" type="slidenum">
              <a:rPr lang="en-US" smtClean="0"/>
              <a:t>‹#›</a:t>
            </a:fld>
            <a:endParaRPr lang="en-US"/>
          </a:p>
        </p:txBody>
      </p:sp>
    </p:spTree>
    <p:extLst>
      <p:ext uri="{BB962C8B-B14F-4D97-AF65-F5344CB8AC3E}">
        <p14:creationId xmlns:p14="http://schemas.microsoft.com/office/powerpoint/2010/main" val="3515909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CECA19-DCAD-4397-8BC6-395F83B7B13B}" type="datetimeFigureOut">
              <a:rPr lang="en-US" smtClean="0"/>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B88B29-FCFF-44EF-A690-5EBA1F64A1D4}" type="slidenum">
              <a:rPr lang="en-US" smtClean="0"/>
              <a:t>‹#›</a:t>
            </a:fld>
            <a:endParaRPr lang="en-US"/>
          </a:p>
        </p:txBody>
      </p:sp>
    </p:spTree>
    <p:extLst>
      <p:ext uri="{BB962C8B-B14F-4D97-AF65-F5344CB8AC3E}">
        <p14:creationId xmlns:p14="http://schemas.microsoft.com/office/powerpoint/2010/main" val="154629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CECA19-DCAD-4397-8BC6-395F83B7B13B}" type="datetimeFigureOut">
              <a:rPr lang="en-US" smtClean="0"/>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B88B29-FCFF-44EF-A690-5EBA1F64A1D4}" type="slidenum">
              <a:rPr lang="en-US" smtClean="0"/>
              <a:t>‹#›</a:t>
            </a:fld>
            <a:endParaRPr lang="en-US"/>
          </a:p>
        </p:txBody>
      </p:sp>
    </p:spTree>
    <p:extLst>
      <p:ext uri="{BB962C8B-B14F-4D97-AF65-F5344CB8AC3E}">
        <p14:creationId xmlns:p14="http://schemas.microsoft.com/office/powerpoint/2010/main" val="428304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CECA19-DCAD-4397-8BC6-395F83B7B13B}" type="datetimeFigureOut">
              <a:rPr lang="en-US" smtClean="0"/>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B88B29-FCFF-44EF-A690-5EBA1F64A1D4}" type="slidenum">
              <a:rPr lang="en-US" smtClean="0"/>
              <a:t>‹#›</a:t>
            </a:fld>
            <a:endParaRPr lang="en-US"/>
          </a:p>
        </p:txBody>
      </p:sp>
    </p:spTree>
    <p:extLst>
      <p:ext uri="{BB962C8B-B14F-4D97-AF65-F5344CB8AC3E}">
        <p14:creationId xmlns:p14="http://schemas.microsoft.com/office/powerpoint/2010/main" val="2593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CECA19-DCAD-4397-8BC6-395F83B7B13B}"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88B29-FCFF-44EF-A690-5EBA1F64A1D4}" type="slidenum">
              <a:rPr lang="en-US" smtClean="0"/>
              <a:t>‹#›</a:t>
            </a:fld>
            <a:endParaRPr lang="en-US"/>
          </a:p>
        </p:txBody>
      </p:sp>
    </p:spTree>
    <p:extLst>
      <p:ext uri="{BB962C8B-B14F-4D97-AF65-F5344CB8AC3E}">
        <p14:creationId xmlns:p14="http://schemas.microsoft.com/office/powerpoint/2010/main" val="1121288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EDCECA19-DCAD-4397-8BC6-395F83B7B13B}" type="datetimeFigureOut">
              <a:rPr lang="en-US" smtClean="0"/>
              <a:t>6/30/2024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CB88B29-FCFF-44EF-A690-5EBA1F64A1D4}" type="slidenum">
              <a:rPr lang="en-US" smtClean="0"/>
              <a:t>‹#›</a:t>
            </a:fld>
            <a:endParaRPr lang="en-US"/>
          </a:p>
        </p:txBody>
      </p:sp>
    </p:spTree>
    <p:extLst>
      <p:ext uri="{BB962C8B-B14F-4D97-AF65-F5344CB8AC3E}">
        <p14:creationId xmlns:p14="http://schemas.microsoft.com/office/powerpoint/2010/main" val="179511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DCECA19-DCAD-4397-8BC6-395F83B7B13B}" type="datetimeFigureOut">
              <a:rPr lang="en-US" smtClean="0"/>
              <a:t>6/30/2024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CB88B29-FCFF-44EF-A690-5EBA1F64A1D4}" type="slidenum">
              <a:rPr lang="en-US" smtClean="0"/>
              <a:t>‹#›</a:t>
            </a:fld>
            <a:endParaRPr lang="en-US"/>
          </a:p>
        </p:txBody>
      </p:sp>
    </p:spTree>
    <p:extLst>
      <p:ext uri="{BB962C8B-B14F-4D97-AF65-F5344CB8AC3E}">
        <p14:creationId xmlns:p14="http://schemas.microsoft.com/office/powerpoint/2010/main" val="41076766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A340-0D9B-B477-2DE8-80260E363285}"/>
              </a:ext>
            </a:extLst>
          </p:cNvPr>
          <p:cNvSpPr>
            <a:spLocks noGrp="1"/>
          </p:cNvSpPr>
          <p:nvPr>
            <p:ph type="ctrTitle"/>
          </p:nvPr>
        </p:nvSpPr>
        <p:spPr>
          <a:xfrm>
            <a:off x="114300" y="1449147"/>
            <a:ext cx="12077700" cy="2971051"/>
          </a:xfrm>
        </p:spPr>
        <p:txBody>
          <a:bodyPr/>
          <a:lstStyle/>
          <a:p>
            <a:r>
              <a:rPr lang="en-US" dirty="0"/>
              <a:t>ANALYSING AMAZON SALES DATA </a:t>
            </a:r>
          </a:p>
        </p:txBody>
      </p:sp>
      <p:sp>
        <p:nvSpPr>
          <p:cNvPr id="3" name="Subtitle 2">
            <a:extLst>
              <a:ext uri="{FF2B5EF4-FFF2-40B4-BE49-F238E27FC236}">
                <a16:creationId xmlns:a16="http://schemas.microsoft.com/office/drawing/2014/main" id="{BA2D69D5-C554-E492-B891-D452760C3787}"/>
              </a:ext>
            </a:extLst>
          </p:cNvPr>
          <p:cNvSpPr>
            <a:spLocks noGrp="1"/>
          </p:cNvSpPr>
          <p:nvPr>
            <p:ph type="subTitle" idx="1"/>
          </p:nvPr>
        </p:nvSpPr>
        <p:spPr/>
        <p:txBody>
          <a:bodyPr>
            <a:normAutofit/>
          </a:bodyPr>
          <a:lstStyle/>
          <a:p>
            <a:pPr algn="ctr"/>
            <a:r>
              <a:rPr lang="en-US" b="1" dirty="0"/>
              <a:t>PROJECT</a:t>
            </a:r>
            <a:r>
              <a:rPr lang="en-US" dirty="0"/>
              <a:t> 1 </a:t>
            </a:r>
          </a:p>
        </p:txBody>
      </p:sp>
    </p:spTree>
    <p:extLst>
      <p:ext uri="{BB962C8B-B14F-4D97-AF65-F5344CB8AC3E}">
        <p14:creationId xmlns:p14="http://schemas.microsoft.com/office/powerpoint/2010/main" val="2884762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D299-76F0-AE27-A1E2-C7F158419B4E}"/>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46B9CD3A-6374-5E0D-043F-C0868C0A8453}"/>
              </a:ext>
            </a:extLst>
          </p:cNvPr>
          <p:cNvSpPr>
            <a:spLocks noGrp="1"/>
          </p:cNvSpPr>
          <p:nvPr>
            <p:ph idx="1"/>
          </p:nvPr>
        </p:nvSpPr>
        <p:spPr/>
        <p:txBody>
          <a:bodyPr>
            <a:normAutofit/>
          </a:bodyPr>
          <a:lstStyle/>
          <a:p>
            <a:pPr marL="0" indent="0">
              <a:buNone/>
            </a:pPr>
            <a:r>
              <a:rPr lang="en-US" sz="2800" dirty="0"/>
              <a:t>Sales management has gained importance to meet increasing competition and the need for improved methods of distribution to reduce cost and to increase profits. Sales management today is the most important function in a commercial and business enterprise.</a:t>
            </a:r>
          </a:p>
        </p:txBody>
      </p:sp>
    </p:spTree>
    <p:extLst>
      <p:ext uri="{BB962C8B-B14F-4D97-AF65-F5344CB8AC3E}">
        <p14:creationId xmlns:p14="http://schemas.microsoft.com/office/powerpoint/2010/main" val="285842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224C-77A9-BEE7-54A8-549B08093D36}"/>
              </a:ext>
            </a:extLst>
          </p:cNvPr>
          <p:cNvSpPr>
            <a:spLocks noGrp="1"/>
          </p:cNvSpPr>
          <p:nvPr>
            <p:ph type="title"/>
          </p:nvPr>
        </p:nvSpPr>
        <p:spPr/>
        <p:txBody>
          <a:bodyPr/>
          <a:lstStyle/>
          <a:p>
            <a:r>
              <a:rPr lang="en-US" dirty="0"/>
              <a:t>PROBLEM QUESTION </a:t>
            </a:r>
          </a:p>
        </p:txBody>
      </p:sp>
      <p:sp>
        <p:nvSpPr>
          <p:cNvPr id="3" name="Content Placeholder 2">
            <a:extLst>
              <a:ext uri="{FF2B5EF4-FFF2-40B4-BE49-F238E27FC236}">
                <a16:creationId xmlns:a16="http://schemas.microsoft.com/office/drawing/2014/main" id="{9A0848EC-FCE0-1E5E-9918-0EBF4A779C72}"/>
              </a:ext>
            </a:extLst>
          </p:cNvPr>
          <p:cNvSpPr>
            <a:spLocks noGrp="1"/>
          </p:cNvSpPr>
          <p:nvPr>
            <p:ph idx="1"/>
          </p:nvPr>
        </p:nvSpPr>
        <p:spPr/>
        <p:txBody>
          <a:bodyPr/>
          <a:lstStyle/>
          <a:p>
            <a:pPr marL="0" indent="0">
              <a:buNone/>
            </a:pPr>
            <a:r>
              <a:rPr lang="en-US" dirty="0"/>
              <a:t>Do ETL: Extract-Transform-Load some Amazon dataset and find for me</a:t>
            </a:r>
          </a:p>
          <a:p>
            <a:pPr marL="0" indent="0">
              <a:buNone/>
            </a:pPr>
            <a:r>
              <a:rPr lang="en-US" dirty="0"/>
              <a:t>Sales-trend -&gt; month-wise, year-wise, </a:t>
            </a:r>
            <a:r>
              <a:rPr lang="en-US" dirty="0" err="1"/>
              <a:t>yearly_month</a:t>
            </a:r>
            <a:r>
              <a:rPr lang="en-US" dirty="0"/>
              <a:t>-wise</a:t>
            </a:r>
          </a:p>
          <a:p>
            <a:pPr marL="0" indent="0">
              <a:buNone/>
            </a:pPr>
            <a:r>
              <a:rPr lang="en-US" dirty="0"/>
              <a:t>Find key metrics and factors and show the meaningful relationships between</a:t>
            </a:r>
          </a:p>
          <a:p>
            <a:pPr marL="0" indent="0">
              <a:buNone/>
            </a:pPr>
            <a:r>
              <a:rPr lang="en-US" dirty="0"/>
              <a:t>attributes. Do your own research and come up with your findings.</a:t>
            </a:r>
          </a:p>
          <a:p>
            <a:pPr marL="0" indent="0">
              <a:buNone/>
            </a:pPr>
            <a:endParaRPr lang="en-US" dirty="0"/>
          </a:p>
        </p:txBody>
      </p:sp>
      <p:pic>
        <p:nvPicPr>
          <p:cNvPr id="5" name="Picture 4">
            <a:extLst>
              <a:ext uri="{FF2B5EF4-FFF2-40B4-BE49-F238E27FC236}">
                <a16:creationId xmlns:a16="http://schemas.microsoft.com/office/drawing/2014/main" id="{11320FC8-907F-C029-BD20-939CB4B5E7B6}"/>
              </a:ext>
            </a:extLst>
          </p:cNvPr>
          <p:cNvPicPr>
            <a:picLocks noChangeAspect="1"/>
          </p:cNvPicPr>
          <p:nvPr/>
        </p:nvPicPr>
        <p:blipFill>
          <a:blip r:embed="rId2"/>
          <a:stretch>
            <a:fillRect/>
          </a:stretch>
        </p:blipFill>
        <p:spPr>
          <a:xfrm>
            <a:off x="4989368" y="4892388"/>
            <a:ext cx="6875352" cy="1663898"/>
          </a:xfrm>
          <a:prstGeom prst="rect">
            <a:avLst/>
          </a:prstGeom>
        </p:spPr>
      </p:pic>
    </p:spTree>
    <p:extLst>
      <p:ext uri="{BB962C8B-B14F-4D97-AF65-F5344CB8AC3E}">
        <p14:creationId xmlns:p14="http://schemas.microsoft.com/office/powerpoint/2010/main" val="44402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4490-7748-FD53-05F4-D711BCE5CF31}"/>
              </a:ext>
            </a:extLst>
          </p:cNvPr>
          <p:cNvSpPr>
            <a:spLocks noGrp="1"/>
          </p:cNvSpPr>
          <p:nvPr>
            <p:ph type="title"/>
          </p:nvPr>
        </p:nvSpPr>
        <p:spPr/>
        <p:txBody>
          <a:bodyPr/>
          <a:lstStyle/>
          <a:p>
            <a:r>
              <a:rPr lang="en-US" dirty="0"/>
              <a:t>SALES TREND : YEAR WISE </a:t>
            </a:r>
          </a:p>
        </p:txBody>
      </p:sp>
      <p:pic>
        <p:nvPicPr>
          <p:cNvPr id="5" name="Content Placeholder 4">
            <a:extLst>
              <a:ext uri="{FF2B5EF4-FFF2-40B4-BE49-F238E27FC236}">
                <a16:creationId xmlns:a16="http://schemas.microsoft.com/office/drawing/2014/main" id="{B52C5124-CE98-0F23-3C2F-5B5863F8BBAD}"/>
              </a:ext>
            </a:extLst>
          </p:cNvPr>
          <p:cNvPicPr>
            <a:picLocks noGrp="1" noChangeAspect="1"/>
          </p:cNvPicPr>
          <p:nvPr>
            <p:ph idx="1"/>
          </p:nvPr>
        </p:nvPicPr>
        <p:blipFill>
          <a:blip r:embed="rId2"/>
          <a:stretch>
            <a:fillRect/>
          </a:stretch>
        </p:blipFill>
        <p:spPr>
          <a:xfrm>
            <a:off x="385644" y="1889992"/>
            <a:ext cx="3656420" cy="4755736"/>
          </a:xfrm>
        </p:spPr>
      </p:pic>
      <p:sp>
        <p:nvSpPr>
          <p:cNvPr id="6" name="TextBox 5">
            <a:extLst>
              <a:ext uri="{FF2B5EF4-FFF2-40B4-BE49-F238E27FC236}">
                <a16:creationId xmlns:a16="http://schemas.microsoft.com/office/drawing/2014/main" id="{7248830D-E4DF-4CB0-28C8-E47B841FC24C}"/>
              </a:ext>
            </a:extLst>
          </p:cNvPr>
          <p:cNvSpPr txBox="1"/>
          <p:nvPr/>
        </p:nvSpPr>
        <p:spPr>
          <a:xfrm>
            <a:off x="4395355" y="3148445"/>
            <a:ext cx="7117772" cy="2246769"/>
          </a:xfrm>
          <a:prstGeom prst="rect">
            <a:avLst/>
          </a:prstGeom>
          <a:noFill/>
        </p:spPr>
        <p:txBody>
          <a:bodyPr wrap="square" rtlCol="0">
            <a:spAutoFit/>
          </a:bodyPr>
          <a:lstStyle/>
          <a:p>
            <a:r>
              <a:rPr lang="en-US" sz="2800" dirty="0"/>
              <a:t>Total profit based on attribute – Order Date [ Yearly ] shows that the company grossed highest profit in the year 2012 crossing 9M whereas lowest profit was made by the company in 2011 of 2.5M. </a:t>
            </a:r>
          </a:p>
        </p:txBody>
      </p:sp>
    </p:spTree>
    <p:extLst>
      <p:ext uri="{BB962C8B-B14F-4D97-AF65-F5344CB8AC3E}">
        <p14:creationId xmlns:p14="http://schemas.microsoft.com/office/powerpoint/2010/main" val="1224174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D431-2A9F-19C6-571D-6C2F30DEE61B}"/>
              </a:ext>
            </a:extLst>
          </p:cNvPr>
          <p:cNvSpPr>
            <a:spLocks noGrp="1"/>
          </p:cNvSpPr>
          <p:nvPr>
            <p:ph type="title"/>
          </p:nvPr>
        </p:nvSpPr>
        <p:spPr/>
        <p:txBody>
          <a:bodyPr/>
          <a:lstStyle/>
          <a:p>
            <a:r>
              <a:rPr lang="en-US" dirty="0"/>
              <a:t>SALES TREND : MONTH WISE </a:t>
            </a:r>
          </a:p>
        </p:txBody>
      </p:sp>
      <p:pic>
        <p:nvPicPr>
          <p:cNvPr id="5" name="Content Placeholder 4">
            <a:extLst>
              <a:ext uri="{FF2B5EF4-FFF2-40B4-BE49-F238E27FC236}">
                <a16:creationId xmlns:a16="http://schemas.microsoft.com/office/drawing/2014/main" id="{F4B93594-C6BE-CCE9-6D84-B91D62593700}"/>
              </a:ext>
            </a:extLst>
          </p:cNvPr>
          <p:cNvPicPr>
            <a:picLocks noGrp="1" noChangeAspect="1"/>
          </p:cNvPicPr>
          <p:nvPr>
            <p:ph idx="1"/>
          </p:nvPr>
        </p:nvPicPr>
        <p:blipFill>
          <a:blip r:embed="rId2"/>
          <a:stretch>
            <a:fillRect/>
          </a:stretch>
        </p:blipFill>
        <p:spPr>
          <a:xfrm>
            <a:off x="268396" y="1900383"/>
            <a:ext cx="5218003" cy="4785174"/>
          </a:xfrm>
        </p:spPr>
      </p:pic>
      <p:sp>
        <p:nvSpPr>
          <p:cNvPr id="6" name="TextBox 5">
            <a:extLst>
              <a:ext uri="{FF2B5EF4-FFF2-40B4-BE49-F238E27FC236}">
                <a16:creationId xmlns:a16="http://schemas.microsoft.com/office/drawing/2014/main" id="{5DB2B1FC-9567-2069-0AF7-DC836C793406}"/>
              </a:ext>
            </a:extLst>
          </p:cNvPr>
          <p:cNvSpPr txBox="1"/>
          <p:nvPr/>
        </p:nvSpPr>
        <p:spPr>
          <a:xfrm>
            <a:off x="5569527" y="2805545"/>
            <a:ext cx="6622473" cy="2677656"/>
          </a:xfrm>
          <a:prstGeom prst="rect">
            <a:avLst/>
          </a:prstGeom>
          <a:noFill/>
        </p:spPr>
        <p:txBody>
          <a:bodyPr wrap="square" rtlCol="0">
            <a:spAutoFit/>
          </a:bodyPr>
          <a:lstStyle/>
          <a:p>
            <a:r>
              <a:rPr lang="en-US" sz="2400" dirty="0"/>
              <a:t>Total profit based on attribute – Order Date [ Monthly ]</a:t>
            </a:r>
          </a:p>
          <a:p>
            <a:r>
              <a:rPr lang="en-US" sz="2400" dirty="0"/>
              <a:t>shows that February encountered highest profit of 7M+ , closely followed by November (6.5M) . The company noticed lowest profit sale in the month of August with only 0.5M profit. </a:t>
            </a:r>
          </a:p>
        </p:txBody>
      </p:sp>
    </p:spTree>
    <p:extLst>
      <p:ext uri="{BB962C8B-B14F-4D97-AF65-F5344CB8AC3E}">
        <p14:creationId xmlns:p14="http://schemas.microsoft.com/office/powerpoint/2010/main" val="197743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F842-080A-1AFA-F9B5-B3A447C80054}"/>
              </a:ext>
            </a:extLst>
          </p:cNvPr>
          <p:cNvSpPr>
            <a:spLocks noGrp="1"/>
          </p:cNvSpPr>
          <p:nvPr>
            <p:ph type="title"/>
          </p:nvPr>
        </p:nvSpPr>
        <p:spPr/>
        <p:txBody>
          <a:bodyPr/>
          <a:lstStyle/>
          <a:p>
            <a:r>
              <a:rPr lang="en-US" dirty="0"/>
              <a:t>SALES TREND : YEARLY-MONTH WISE </a:t>
            </a:r>
          </a:p>
        </p:txBody>
      </p:sp>
      <p:pic>
        <p:nvPicPr>
          <p:cNvPr id="5" name="Content Placeholder 4">
            <a:extLst>
              <a:ext uri="{FF2B5EF4-FFF2-40B4-BE49-F238E27FC236}">
                <a16:creationId xmlns:a16="http://schemas.microsoft.com/office/drawing/2014/main" id="{98C212E7-87BF-24A4-2476-B4E3228C0B8A}"/>
              </a:ext>
            </a:extLst>
          </p:cNvPr>
          <p:cNvPicPr>
            <a:picLocks noGrp="1" noChangeAspect="1"/>
          </p:cNvPicPr>
          <p:nvPr>
            <p:ph idx="1"/>
          </p:nvPr>
        </p:nvPicPr>
        <p:blipFill>
          <a:blip r:embed="rId2"/>
          <a:stretch>
            <a:fillRect/>
          </a:stretch>
        </p:blipFill>
        <p:spPr>
          <a:xfrm>
            <a:off x="259582" y="2014682"/>
            <a:ext cx="6943374" cy="4500039"/>
          </a:xfrm>
        </p:spPr>
      </p:pic>
      <p:sp>
        <p:nvSpPr>
          <p:cNvPr id="6" name="TextBox 5">
            <a:extLst>
              <a:ext uri="{FF2B5EF4-FFF2-40B4-BE49-F238E27FC236}">
                <a16:creationId xmlns:a16="http://schemas.microsoft.com/office/drawing/2014/main" id="{A78C835E-CDF5-8972-9D8E-6A720046F976}"/>
              </a:ext>
            </a:extLst>
          </p:cNvPr>
          <p:cNvSpPr txBox="1"/>
          <p:nvPr/>
        </p:nvSpPr>
        <p:spPr>
          <a:xfrm>
            <a:off x="7512627" y="2815936"/>
            <a:ext cx="4575654" cy="3046988"/>
          </a:xfrm>
          <a:prstGeom prst="rect">
            <a:avLst/>
          </a:prstGeom>
          <a:noFill/>
        </p:spPr>
        <p:txBody>
          <a:bodyPr wrap="square" rtlCol="0">
            <a:spAutoFit/>
          </a:bodyPr>
          <a:lstStyle/>
          <a:p>
            <a:r>
              <a:rPr lang="en-US" sz="2400" dirty="0"/>
              <a:t>According to the attribute – Order Date [ Yearly- Monthly ] , July of year 2013 showcased maximum profit for the company whereas August of 2015 was noted as the month with the lowest profit in all the years .</a:t>
            </a:r>
          </a:p>
        </p:txBody>
      </p:sp>
    </p:spTree>
    <p:extLst>
      <p:ext uri="{BB962C8B-B14F-4D97-AF65-F5344CB8AC3E}">
        <p14:creationId xmlns:p14="http://schemas.microsoft.com/office/powerpoint/2010/main" val="66432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CB0EF-E622-8A05-E505-8D2F54D565BD}"/>
              </a:ext>
            </a:extLst>
          </p:cNvPr>
          <p:cNvSpPr>
            <a:spLocks noGrp="1"/>
          </p:cNvSpPr>
          <p:nvPr>
            <p:ph type="title"/>
          </p:nvPr>
        </p:nvSpPr>
        <p:spPr>
          <a:xfrm>
            <a:off x="405245" y="447187"/>
            <a:ext cx="10976753" cy="1204967"/>
          </a:xfrm>
        </p:spPr>
        <p:txBody>
          <a:bodyPr/>
          <a:lstStyle/>
          <a:p>
            <a:r>
              <a:rPr lang="en-US" dirty="0"/>
              <a:t>I</a:t>
            </a:r>
            <a:r>
              <a:rPr lang="en-US" sz="4000" dirty="0"/>
              <a:t>mproved Methods of Distribution </a:t>
            </a:r>
            <a:r>
              <a:rPr lang="en-US" dirty="0"/>
              <a:t>T</a:t>
            </a:r>
            <a:r>
              <a:rPr lang="en-US" sz="4000" dirty="0"/>
              <a:t>o </a:t>
            </a:r>
            <a:r>
              <a:rPr lang="en-US" dirty="0"/>
              <a:t>R</a:t>
            </a:r>
            <a:r>
              <a:rPr lang="en-US" sz="4000" dirty="0"/>
              <a:t>educe </a:t>
            </a:r>
            <a:r>
              <a:rPr lang="en-US" dirty="0"/>
              <a:t>C</a:t>
            </a:r>
            <a:r>
              <a:rPr lang="en-US" sz="4000" dirty="0"/>
              <a:t>ost and to Increase </a:t>
            </a:r>
            <a:r>
              <a:rPr lang="en-US" dirty="0"/>
              <a:t>P</a:t>
            </a:r>
            <a:r>
              <a:rPr lang="en-US" sz="4000" dirty="0"/>
              <a:t>rofits.</a:t>
            </a:r>
            <a:endParaRPr lang="en-US" dirty="0"/>
          </a:p>
        </p:txBody>
      </p:sp>
      <p:pic>
        <p:nvPicPr>
          <p:cNvPr id="5" name="Content Placeholder 4">
            <a:extLst>
              <a:ext uri="{FF2B5EF4-FFF2-40B4-BE49-F238E27FC236}">
                <a16:creationId xmlns:a16="http://schemas.microsoft.com/office/drawing/2014/main" id="{F7FC728F-707D-3EBD-D30A-56FF6285FBD2}"/>
              </a:ext>
            </a:extLst>
          </p:cNvPr>
          <p:cNvPicPr>
            <a:picLocks noGrp="1" noChangeAspect="1"/>
          </p:cNvPicPr>
          <p:nvPr>
            <p:ph idx="1"/>
          </p:nvPr>
        </p:nvPicPr>
        <p:blipFill>
          <a:blip r:embed="rId2"/>
          <a:stretch>
            <a:fillRect/>
          </a:stretch>
        </p:blipFill>
        <p:spPr>
          <a:xfrm>
            <a:off x="6827102" y="1974707"/>
            <a:ext cx="5182876" cy="4789776"/>
          </a:xfrm>
        </p:spPr>
      </p:pic>
      <p:sp>
        <p:nvSpPr>
          <p:cNvPr id="6" name="TextBox 5">
            <a:extLst>
              <a:ext uri="{FF2B5EF4-FFF2-40B4-BE49-F238E27FC236}">
                <a16:creationId xmlns:a16="http://schemas.microsoft.com/office/drawing/2014/main" id="{287637E5-EF98-E9A0-A129-4C6758440370}"/>
              </a:ext>
            </a:extLst>
          </p:cNvPr>
          <p:cNvSpPr txBox="1"/>
          <p:nvPr/>
        </p:nvSpPr>
        <p:spPr>
          <a:xfrm>
            <a:off x="182022" y="2660073"/>
            <a:ext cx="6420753" cy="1785104"/>
          </a:xfrm>
          <a:prstGeom prst="rect">
            <a:avLst/>
          </a:prstGeom>
          <a:noFill/>
        </p:spPr>
        <p:txBody>
          <a:bodyPr wrap="square" rtlCol="0">
            <a:spAutoFit/>
          </a:bodyPr>
          <a:lstStyle/>
          <a:p>
            <a:r>
              <a:rPr lang="en-US" dirty="0"/>
              <a:t>Looking through the spectrum of Total Cost and Profit divided by each Item Type, we notice that upon investing on </a:t>
            </a:r>
            <a:r>
              <a:rPr lang="en-US" u="sng" dirty="0"/>
              <a:t>clothes</a:t>
            </a:r>
            <a:r>
              <a:rPr lang="en-US" dirty="0"/>
              <a:t> , the company saw maximum profit with minimum investment. In numerical , the profit was up by 2x , with final count at 5.23M .</a:t>
            </a:r>
          </a:p>
          <a:p>
            <a:endParaRPr lang="en-US" sz="2000" dirty="0"/>
          </a:p>
        </p:txBody>
      </p:sp>
      <p:sp>
        <p:nvSpPr>
          <p:cNvPr id="7" name="TextBox 6">
            <a:extLst>
              <a:ext uri="{FF2B5EF4-FFF2-40B4-BE49-F238E27FC236}">
                <a16:creationId xmlns:a16="http://schemas.microsoft.com/office/drawing/2014/main" id="{005095D9-5129-B54D-3F78-646EB21A0FCD}"/>
              </a:ext>
            </a:extLst>
          </p:cNvPr>
          <p:cNvSpPr txBox="1"/>
          <p:nvPr/>
        </p:nvSpPr>
        <p:spPr>
          <a:xfrm>
            <a:off x="182022" y="4509655"/>
            <a:ext cx="6420753" cy="1200329"/>
          </a:xfrm>
          <a:prstGeom prst="rect">
            <a:avLst/>
          </a:prstGeom>
          <a:noFill/>
        </p:spPr>
        <p:txBody>
          <a:bodyPr wrap="square" rtlCol="0">
            <a:spAutoFit/>
          </a:bodyPr>
          <a:lstStyle/>
          <a:p>
            <a:r>
              <a:rPr lang="en-US" dirty="0"/>
              <a:t>Another way could be by investing in </a:t>
            </a:r>
            <a:r>
              <a:rPr lang="en-US" u="sng" dirty="0"/>
              <a:t>cosmetics</a:t>
            </a:r>
            <a:r>
              <a:rPr lang="en-US" dirty="0"/>
              <a:t>. The company saw profit of 14.5 M with an investment of 22M, which is higher than most profits earned by the company. </a:t>
            </a:r>
          </a:p>
        </p:txBody>
      </p:sp>
    </p:spTree>
    <p:extLst>
      <p:ext uri="{BB962C8B-B14F-4D97-AF65-F5344CB8AC3E}">
        <p14:creationId xmlns:p14="http://schemas.microsoft.com/office/powerpoint/2010/main" val="73478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AFFF-0BFD-A4C5-7325-389451384F30}"/>
              </a:ext>
            </a:extLst>
          </p:cNvPr>
          <p:cNvSpPr>
            <a:spLocks noGrp="1"/>
          </p:cNvSpPr>
          <p:nvPr>
            <p:ph type="title"/>
          </p:nvPr>
        </p:nvSpPr>
        <p:spPr>
          <a:xfrm>
            <a:off x="818712" y="447188"/>
            <a:ext cx="11619206" cy="970450"/>
          </a:xfrm>
        </p:spPr>
        <p:txBody>
          <a:bodyPr/>
          <a:lstStyle/>
          <a:p>
            <a:r>
              <a:rPr lang="en-US" dirty="0"/>
              <a:t>New Findings : Sales Channel vs Total Profit</a:t>
            </a:r>
          </a:p>
        </p:txBody>
      </p:sp>
      <p:pic>
        <p:nvPicPr>
          <p:cNvPr id="5" name="Content Placeholder 4">
            <a:extLst>
              <a:ext uri="{FF2B5EF4-FFF2-40B4-BE49-F238E27FC236}">
                <a16:creationId xmlns:a16="http://schemas.microsoft.com/office/drawing/2014/main" id="{9C96322A-99F6-7E00-E256-AF05C56720E1}"/>
              </a:ext>
            </a:extLst>
          </p:cNvPr>
          <p:cNvPicPr>
            <a:picLocks noGrp="1" noChangeAspect="1"/>
          </p:cNvPicPr>
          <p:nvPr>
            <p:ph idx="1"/>
          </p:nvPr>
        </p:nvPicPr>
        <p:blipFill>
          <a:blip r:embed="rId2"/>
          <a:stretch>
            <a:fillRect/>
          </a:stretch>
        </p:blipFill>
        <p:spPr>
          <a:xfrm>
            <a:off x="412443" y="1859541"/>
            <a:ext cx="4280514" cy="4884737"/>
          </a:xfrm>
        </p:spPr>
      </p:pic>
      <p:sp>
        <p:nvSpPr>
          <p:cNvPr id="7" name="TextBox 6">
            <a:extLst>
              <a:ext uri="{FF2B5EF4-FFF2-40B4-BE49-F238E27FC236}">
                <a16:creationId xmlns:a16="http://schemas.microsoft.com/office/drawing/2014/main" id="{0233B069-D3A8-8A8E-9D9A-DC50307028CF}"/>
              </a:ext>
            </a:extLst>
          </p:cNvPr>
          <p:cNvSpPr txBox="1"/>
          <p:nvPr/>
        </p:nvSpPr>
        <p:spPr>
          <a:xfrm>
            <a:off x="4925290" y="2410691"/>
            <a:ext cx="7086601" cy="4401205"/>
          </a:xfrm>
          <a:prstGeom prst="rect">
            <a:avLst/>
          </a:prstGeom>
          <a:noFill/>
        </p:spPr>
        <p:txBody>
          <a:bodyPr wrap="square" rtlCol="0">
            <a:spAutoFit/>
          </a:bodyPr>
          <a:lstStyle/>
          <a:p>
            <a:r>
              <a:rPr lang="en-US" sz="2000" dirty="0"/>
              <a:t>New findings and research show how total profit is also based upon the attribute Sales Channel. The graph shows that the total profit is greater when the sale is offline rather than online.</a:t>
            </a:r>
          </a:p>
          <a:p>
            <a:endParaRPr lang="en-US" sz="2000" dirty="0"/>
          </a:p>
          <a:p>
            <a:endParaRPr lang="en-US" sz="2000" dirty="0"/>
          </a:p>
          <a:p>
            <a:r>
              <a:rPr lang="en-US" sz="2000" dirty="0"/>
              <a:t>The total profit in offline mode accounts to 25M (approx.) , whereas in online mode it accounts to 19.2 M . </a:t>
            </a:r>
          </a:p>
          <a:p>
            <a:endParaRPr lang="en-US" sz="2000" dirty="0"/>
          </a:p>
          <a:p>
            <a:endParaRPr lang="en-US" sz="2000" dirty="0"/>
          </a:p>
          <a:p>
            <a:r>
              <a:rPr lang="en-US" sz="2000" dirty="0"/>
              <a:t>One can also see that total cost for sale is greater in offline mode (numerically – 54.1M) than online mode (numerically – 39M).</a:t>
            </a:r>
          </a:p>
        </p:txBody>
      </p:sp>
    </p:spTree>
    <p:extLst>
      <p:ext uri="{BB962C8B-B14F-4D97-AF65-F5344CB8AC3E}">
        <p14:creationId xmlns:p14="http://schemas.microsoft.com/office/powerpoint/2010/main" val="1822818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EB289-D321-6D30-9132-5D3940A02B22}"/>
              </a:ext>
            </a:extLst>
          </p:cNvPr>
          <p:cNvSpPr txBox="1"/>
          <p:nvPr/>
        </p:nvSpPr>
        <p:spPr>
          <a:xfrm>
            <a:off x="2358736" y="1007918"/>
            <a:ext cx="10808831" cy="3046988"/>
          </a:xfrm>
          <a:prstGeom prst="rect">
            <a:avLst/>
          </a:prstGeom>
          <a:noFill/>
        </p:spPr>
        <p:txBody>
          <a:bodyPr wrap="square" rtlCol="0">
            <a:spAutoFit/>
          </a:bodyPr>
          <a:lstStyle/>
          <a:p>
            <a:endParaRPr lang="en-US" sz="9600" dirty="0"/>
          </a:p>
          <a:p>
            <a:r>
              <a:rPr lang="en-US" sz="9600" dirty="0"/>
              <a:t>THANKYOU !</a:t>
            </a:r>
          </a:p>
        </p:txBody>
      </p:sp>
      <p:sp>
        <p:nvSpPr>
          <p:cNvPr id="3" name="TextBox 2">
            <a:extLst>
              <a:ext uri="{FF2B5EF4-FFF2-40B4-BE49-F238E27FC236}">
                <a16:creationId xmlns:a16="http://schemas.microsoft.com/office/drawing/2014/main" id="{0CB47AD5-FE34-EDBD-2061-7D4E585C1291}"/>
              </a:ext>
            </a:extLst>
          </p:cNvPr>
          <p:cNvSpPr txBox="1"/>
          <p:nvPr/>
        </p:nvSpPr>
        <p:spPr>
          <a:xfrm>
            <a:off x="8271164" y="5715000"/>
            <a:ext cx="3918060" cy="646331"/>
          </a:xfrm>
          <a:prstGeom prst="rect">
            <a:avLst/>
          </a:prstGeom>
          <a:noFill/>
        </p:spPr>
        <p:txBody>
          <a:bodyPr wrap="none" rtlCol="0">
            <a:spAutoFit/>
          </a:bodyPr>
          <a:lstStyle/>
          <a:p>
            <a:r>
              <a:rPr lang="en-US" dirty="0"/>
              <a:t>BY : SAMIYA BAKSHI </a:t>
            </a:r>
            <a:br>
              <a:rPr lang="en-US" dirty="0"/>
            </a:br>
            <a:r>
              <a:rPr lang="en-US" dirty="0"/>
              <a:t>       samiyabakshi589@gmail.com</a:t>
            </a:r>
          </a:p>
        </p:txBody>
      </p:sp>
    </p:spTree>
    <p:extLst>
      <p:ext uri="{BB962C8B-B14F-4D97-AF65-F5344CB8AC3E}">
        <p14:creationId xmlns:p14="http://schemas.microsoft.com/office/powerpoint/2010/main" val="2846738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TM03457503[[fn=Quotable]]</Template>
  <TotalTime>51</TotalTime>
  <Words>430</Words>
  <Application>Microsoft Office PowerPoint</Application>
  <PresentationFormat>Widescreen</PresentationFormat>
  <Paragraphs>31</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Century Gothic</vt:lpstr>
      <vt:lpstr>Wingdings 2</vt:lpstr>
      <vt:lpstr>Quotable</vt:lpstr>
      <vt:lpstr>ANALYSING AMAZON SALES DATA </vt:lpstr>
      <vt:lpstr>INTRODUCTION </vt:lpstr>
      <vt:lpstr>PROBLEM QUESTION </vt:lpstr>
      <vt:lpstr>SALES TREND : YEAR WISE </vt:lpstr>
      <vt:lpstr>SALES TREND : MONTH WISE </vt:lpstr>
      <vt:lpstr>SALES TREND : YEARLY-MONTH WISE </vt:lpstr>
      <vt:lpstr>Improved Methods of Distribution To Reduce Cost and to Increase Profits.</vt:lpstr>
      <vt:lpstr>New Findings : Sales Channel vs Total Profit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Samiya Bakshi</dc:creator>
  <cp:lastModifiedBy>Samiya Bakshi</cp:lastModifiedBy>
  <cp:revision>1</cp:revision>
  <dcterms:created xsi:type="dcterms:W3CDTF">2024-06-27T17:50:26Z</dcterms:created>
  <dcterms:modified xsi:type="dcterms:W3CDTF">2024-06-30T16:29:45Z</dcterms:modified>
</cp:coreProperties>
</file>