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52E7260-F89A-4690-9756-D209C6400CE5}" type="datetimeFigureOut">
              <a:rPr lang="en-US" smtClean="0"/>
              <a:t>6/30/2024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186904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E7260-F89A-4690-9756-D209C6400CE5}" type="datetimeFigureOut">
              <a:rPr lang="en-US" smtClean="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169162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54463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E7260-F89A-4690-9756-D209C6400CE5}" type="datetimeFigureOut">
              <a:rPr lang="en-US" smtClean="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329110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394568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9370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266280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E7260-F89A-4690-9756-D209C6400CE5}" type="datetimeFigureOut">
              <a:rPr lang="en-US" smtClean="0"/>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336648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406278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E7260-F89A-4690-9756-D209C6400CE5}" type="datetimeFigureOut">
              <a:rPr lang="en-US" smtClean="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331289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52E7260-F89A-4690-9756-D209C6400CE5}" type="datetimeFigureOut">
              <a:rPr lang="en-US" smtClean="0"/>
              <a:t>6/30/2024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ADDE4F0-BB55-4BBC-A2F2-46335CACB0C4}" type="slidenum">
              <a:rPr lang="en-US" smtClean="0"/>
              <a:t>‹#›</a:t>
            </a:fld>
            <a:endParaRPr lang="en-US" dirty="0"/>
          </a:p>
        </p:txBody>
      </p:sp>
    </p:spTree>
    <p:extLst>
      <p:ext uri="{BB962C8B-B14F-4D97-AF65-F5344CB8AC3E}">
        <p14:creationId xmlns:p14="http://schemas.microsoft.com/office/powerpoint/2010/main" val="228533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52E7260-F89A-4690-9756-D209C6400CE5}" type="datetimeFigureOut">
              <a:rPr lang="en-US" smtClean="0"/>
              <a:t>6/30/2024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ADDE4F0-BB55-4BBC-A2F2-46335CACB0C4}" type="slidenum">
              <a:rPr lang="en-US" smtClean="0"/>
              <a:t>‹#›</a:t>
            </a:fld>
            <a:endParaRPr lang="en-US" dirty="0"/>
          </a:p>
        </p:txBody>
      </p:sp>
    </p:spTree>
    <p:extLst>
      <p:ext uri="{BB962C8B-B14F-4D97-AF65-F5344CB8AC3E}">
        <p14:creationId xmlns:p14="http://schemas.microsoft.com/office/powerpoint/2010/main" val="1988215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17E6-94D0-61E3-A0C4-F4757D75661B}"/>
              </a:ext>
            </a:extLst>
          </p:cNvPr>
          <p:cNvSpPr>
            <a:spLocks noGrp="1"/>
          </p:cNvSpPr>
          <p:nvPr>
            <p:ph type="ctrTitle"/>
          </p:nvPr>
        </p:nvSpPr>
        <p:spPr/>
        <p:txBody>
          <a:bodyPr/>
          <a:lstStyle/>
          <a:p>
            <a:r>
              <a:rPr lang="en-US" b="1" dirty="0"/>
              <a:t>Data Visualization of Bird Strikes between 2000 – 2011</a:t>
            </a:r>
          </a:p>
        </p:txBody>
      </p:sp>
      <p:sp>
        <p:nvSpPr>
          <p:cNvPr id="3" name="Subtitle 2">
            <a:extLst>
              <a:ext uri="{FF2B5EF4-FFF2-40B4-BE49-F238E27FC236}">
                <a16:creationId xmlns:a16="http://schemas.microsoft.com/office/drawing/2014/main" id="{4B909EE1-D0F5-EEDF-6202-DB9208D46C89}"/>
              </a:ext>
            </a:extLst>
          </p:cNvPr>
          <p:cNvSpPr>
            <a:spLocks noGrp="1"/>
          </p:cNvSpPr>
          <p:nvPr>
            <p:ph type="subTitle" idx="1"/>
          </p:nvPr>
        </p:nvSpPr>
        <p:spPr>
          <a:xfrm>
            <a:off x="1759237" y="4218709"/>
            <a:ext cx="8673427" cy="1010144"/>
          </a:xfrm>
        </p:spPr>
        <p:txBody>
          <a:bodyPr/>
          <a:lstStyle/>
          <a:p>
            <a:r>
              <a:rPr lang="en-US" dirty="0"/>
              <a:t>Project 2 </a:t>
            </a:r>
          </a:p>
        </p:txBody>
      </p:sp>
    </p:spTree>
    <p:extLst>
      <p:ext uri="{BB962C8B-B14F-4D97-AF65-F5344CB8AC3E}">
        <p14:creationId xmlns:p14="http://schemas.microsoft.com/office/powerpoint/2010/main" val="365250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22F5-16F2-BBF3-9ABD-C22AF7FF0659}"/>
              </a:ext>
            </a:extLst>
          </p:cNvPr>
          <p:cNvSpPr>
            <a:spLocks noGrp="1"/>
          </p:cNvSpPr>
          <p:nvPr>
            <p:ph type="title"/>
          </p:nvPr>
        </p:nvSpPr>
        <p:spPr>
          <a:xfrm>
            <a:off x="691204" y="1986244"/>
            <a:ext cx="3860014" cy="3105302"/>
          </a:xfrm>
        </p:spPr>
        <p:txBody>
          <a:bodyPr>
            <a:normAutofit/>
          </a:bodyPr>
          <a:lstStyle/>
          <a:p>
            <a:r>
              <a:rPr lang="en-US" b="1" dirty="0"/>
              <a:t>Altitude of airplanes at the time of strike</a:t>
            </a:r>
          </a:p>
        </p:txBody>
      </p:sp>
      <p:pic>
        <p:nvPicPr>
          <p:cNvPr id="5" name="Content Placeholder 4">
            <a:extLst>
              <a:ext uri="{FF2B5EF4-FFF2-40B4-BE49-F238E27FC236}">
                <a16:creationId xmlns:a16="http://schemas.microsoft.com/office/drawing/2014/main" id="{1F9F2359-3AE3-94AB-EC2A-32D5B843035B}"/>
              </a:ext>
            </a:extLst>
          </p:cNvPr>
          <p:cNvPicPr>
            <a:picLocks noGrp="1" noChangeAspect="1"/>
          </p:cNvPicPr>
          <p:nvPr>
            <p:ph idx="1"/>
          </p:nvPr>
        </p:nvPicPr>
        <p:blipFill>
          <a:blip r:embed="rId2"/>
          <a:stretch>
            <a:fillRect/>
          </a:stretch>
        </p:blipFill>
        <p:spPr>
          <a:xfrm>
            <a:off x="5476172" y="392827"/>
            <a:ext cx="5590146" cy="3186833"/>
          </a:xfrm>
        </p:spPr>
      </p:pic>
      <p:sp>
        <p:nvSpPr>
          <p:cNvPr id="6" name="TextBox 5">
            <a:extLst>
              <a:ext uri="{FF2B5EF4-FFF2-40B4-BE49-F238E27FC236}">
                <a16:creationId xmlns:a16="http://schemas.microsoft.com/office/drawing/2014/main" id="{487AFAA9-9547-0C08-2D63-1DA9AF55461A}"/>
              </a:ext>
            </a:extLst>
          </p:cNvPr>
          <p:cNvSpPr txBox="1"/>
          <p:nvPr/>
        </p:nvSpPr>
        <p:spPr>
          <a:xfrm>
            <a:off x="4785094" y="3787517"/>
            <a:ext cx="6972301" cy="2677656"/>
          </a:xfrm>
          <a:prstGeom prst="rect">
            <a:avLst/>
          </a:prstGeom>
          <a:noFill/>
        </p:spPr>
        <p:txBody>
          <a:bodyPr wrap="square" rtlCol="0">
            <a:spAutoFit/>
          </a:bodyPr>
          <a:lstStyle/>
          <a:p>
            <a:r>
              <a:rPr lang="en-US" sz="2400" dirty="0"/>
              <a:t>Looking at the graph depicting the altitudes of planes at the time of airstrike, the altitude varies with bird strike count increasing and decreasing accordingly. </a:t>
            </a:r>
          </a:p>
          <a:p>
            <a:endParaRPr lang="en-US" sz="2400" dirty="0"/>
          </a:p>
          <a:p>
            <a:r>
              <a:rPr lang="en-US" sz="2400" dirty="0"/>
              <a:t>Attribute of feet above ground is taken to plot the values of </a:t>
            </a:r>
            <a:r>
              <a:rPr lang="en-US" sz="2400" dirty="0" err="1"/>
              <a:t>birs</a:t>
            </a:r>
            <a:r>
              <a:rPr lang="en-US" sz="2400" dirty="0"/>
              <a:t> strikes .</a:t>
            </a:r>
          </a:p>
        </p:txBody>
      </p:sp>
    </p:spTree>
    <p:extLst>
      <p:ext uri="{BB962C8B-B14F-4D97-AF65-F5344CB8AC3E}">
        <p14:creationId xmlns:p14="http://schemas.microsoft.com/office/powerpoint/2010/main" val="116993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831A-EA4D-0B34-A07B-50068A023D37}"/>
              </a:ext>
            </a:extLst>
          </p:cNvPr>
          <p:cNvSpPr>
            <a:spLocks noGrp="1"/>
          </p:cNvSpPr>
          <p:nvPr>
            <p:ph type="title"/>
          </p:nvPr>
        </p:nvSpPr>
        <p:spPr/>
        <p:txBody>
          <a:bodyPr>
            <a:normAutofit/>
          </a:bodyPr>
          <a:lstStyle/>
          <a:p>
            <a:r>
              <a:rPr lang="en-US" sz="4400" b="1" dirty="0"/>
              <a:t>Phase of flight at the time of the strike.</a:t>
            </a:r>
          </a:p>
        </p:txBody>
      </p:sp>
      <p:pic>
        <p:nvPicPr>
          <p:cNvPr id="7" name="Content Placeholder 6">
            <a:extLst>
              <a:ext uri="{FF2B5EF4-FFF2-40B4-BE49-F238E27FC236}">
                <a16:creationId xmlns:a16="http://schemas.microsoft.com/office/drawing/2014/main" id="{86E78266-C2F0-F7EA-41AE-E6ACA2F8AD12}"/>
              </a:ext>
            </a:extLst>
          </p:cNvPr>
          <p:cNvPicPr>
            <a:picLocks noGrp="1" noChangeAspect="1"/>
          </p:cNvPicPr>
          <p:nvPr>
            <p:ph idx="1"/>
          </p:nvPr>
        </p:nvPicPr>
        <p:blipFill>
          <a:blip r:embed="rId2"/>
          <a:stretch>
            <a:fillRect/>
          </a:stretch>
        </p:blipFill>
        <p:spPr>
          <a:xfrm>
            <a:off x="5118100" y="397419"/>
            <a:ext cx="6281738" cy="3180727"/>
          </a:xfrm>
        </p:spPr>
      </p:pic>
      <p:sp>
        <p:nvSpPr>
          <p:cNvPr id="8" name="TextBox 7">
            <a:extLst>
              <a:ext uri="{FF2B5EF4-FFF2-40B4-BE49-F238E27FC236}">
                <a16:creationId xmlns:a16="http://schemas.microsoft.com/office/drawing/2014/main" id="{452F65D8-6E5F-4F6A-C862-247FBD7F4780}"/>
              </a:ext>
            </a:extLst>
          </p:cNvPr>
          <p:cNvSpPr txBox="1"/>
          <p:nvPr/>
        </p:nvSpPr>
        <p:spPr>
          <a:xfrm>
            <a:off x="4956464" y="4135583"/>
            <a:ext cx="6961910" cy="2246769"/>
          </a:xfrm>
          <a:prstGeom prst="rect">
            <a:avLst/>
          </a:prstGeom>
          <a:noFill/>
        </p:spPr>
        <p:txBody>
          <a:bodyPr wrap="square" rtlCol="0">
            <a:spAutoFit/>
          </a:bodyPr>
          <a:lstStyle/>
          <a:p>
            <a:r>
              <a:rPr lang="en-US" sz="2000" dirty="0"/>
              <a:t>The graph shows the phase of flight when the flight encounters the bird strike. We can see that the majority phase is when the flight is in its Approach Phase and least when it is parked.</a:t>
            </a:r>
          </a:p>
          <a:p>
            <a:endParaRPr lang="en-US" sz="2000" dirty="0"/>
          </a:p>
          <a:p>
            <a:r>
              <a:rPr lang="en-US" sz="2000" dirty="0"/>
              <a:t>The Approach phase – 10,382 strikes</a:t>
            </a:r>
          </a:p>
          <a:p>
            <a:r>
              <a:rPr lang="en-US" sz="2000" dirty="0"/>
              <a:t>The Parked phase – 10 strikes</a:t>
            </a:r>
          </a:p>
        </p:txBody>
      </p:sp>
    </p:spTree>
    <p:extLst>
      <p:ext uri="{BB962C8B-B14F-4D97-AF65-F5344CB8AC3E}">
        <p14:creationId xmlns:p14="http://schemas.microsoft.com/office/powerpoint/2010/main" val="176630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D130-8A8C-6F6E-08C6-41736FF75442}"/>
              </a:ext>
            </a:extLst>
          </p:cNvPr>
          <p:cNvSpPr>
            <a:spLocks noGrp="1"/>
          </p:cNvSpPr>
          <p:nvPr>
            <p:ph type="title"/>
          </p:nvPr>
        </p:nvSpPr>
        <p:spPr/>
        <p:txBody>
          <a:bodyPr>
            <a:normAutofit fontScale="90000"/>
          </a:bodyPr>
          <a:lstStyle/>
          <a:p>
            <a:r>
              <a:rPr lang="en-US" b="1" dirty="0"/>
              <a:t>Average Altitude of the airplanes in different phases at the time of strike</a:t>
            </a:r>
          </a:p>
        </p:txBody>
      </p:sp>
      <p:pic>
        <p:nvPicPr>
          <p:cNvPr id="5" name="Content Placeholder 4">
            <a:extLst>
              <a:ext uri="{FF2B5EF4-FFF2-40B4-BE49-F238E27FC236}">
                <a16:creationId xmlns:a16="http://schemas.microsoft.com/office/drawing/2014/main" id="{C3577D11-666E-BBDE-FE75-71BEEFECCA30}"/>
              </a:ext>
            </a:extLst>
          </p:cNvPr>
          <p:cNvPicPr>
            <a:picLocks noGrp="1" noChangeAspect="1"/>
          </p:cNvPicPr>
          <p:nvPr>
            <p:ph idx="1"/>
          </p:nvPr>
        </p:nvPicPr>
        <p:blipFill>
          <a:blip r:embed="rId2"/>
          <a:stretch>
            <a:fillRect/>
          </a:stretch>
        </p:blipFill>
        <p:spPr>
          <a:xfrm>
            <a:off x="5783119" y="352270"/>
            <a:ext cx="4836391" cy="3567172"/>
          </a:xfrm>
        </p:spPr>
      </p:pic>
      <p:sp>
        <p:nvSpPr>
          <p:cNvPr id="6" name="TextBox 5">
            <a:extLst>
              <a:ext uri="{FF2B5EF4-FFF2-40B4-BE49-F238E27FC236}">
                <a16:creationId xmlns:a16="http://schemas.microsoft.com/office/drawing/2014/main" id="{9978ACD1-5BE3-92B1-94C0-71C895749D56}"/>
              </a:ext>
            </a:extLst>
          </p:cNvPr>
          <p:cNvSpPr txBox="1"/>
          <p:nvPr/>
        </p:nvSpPr>
        <p:spPr>
          <a:xfrm>
            <a:off x="5060374" y="4727864"/>
            <a:ext cx="6909954" cy="1323439"/>
          </a:xfrm>
          <a:prstGeom prst="rect">
            <a:avLst/>
          </a:prstGeom>
          <a:noFill/>
        </p:spPr>
        <p:txBody>
          <a:bodyPr wrap="square" rtlCol="0">
            <a:spAutoFit/>
          </a:bodyPr>
          <a:lstStyle/>
          <a:p>
            <a:r>
              <a:rPr lang="en-US" sz="2000" dirty="0"/>
              <a:t>The graph shows the average altitude of the airplanes in different phases at the time of strike. We can see that the phase with highest number of bird strikes is Descent Phase with an average of 5934 feet above ground altitude.</a:t>
            </a:r>
          </a:p>
        </p:txBody>
      </p:sp>
    </p:spTree>
    <p:extLst>
      <p:ext uri="{BB962C8B-B14F-4D97-AF65-F5344CB8AC3E}">
        <p14:creationId xmlns:p14="http://schemas.microsoft.com/office/powerpoint/2010/main" val="231279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67DE-41E3-3C36-7D17-8D8F66963DFD}"/>
              </a:ext>
            </a:extLst>
          </p:cNvPr>
          <p:cNvSpPr>
            <a:spLocks noGrp="1"/>
          </p:cNvSpPr>
          <p:nvPr>
            <p:ph type="title"/>
          </p:nvPr>
        </p:nvSpPr>
        <p:spPr>
          <a:xfrm>
            <a:off x="545731" y="2142107"/>
            <a:ext cx="4088614" cy="3074130"/>
          </a:xfrm>
        </p:spPr>
        <p:txBody>
          <a:bodyPr>
            <a:normAutofit/>
          </a:bodyPr>
          <a:lstStyle/>
          <a:p>
            <a:r>
              <a:rPr lang="en-US" sz="4400" b="1" dirty="0"/>
              <a:t>Effect of Bird Strikes &amp; Impact on Flight</a:t>
            </a:r>
          </a:p>
        </p:txBody>
      </p:sp>
      <p:pic>
        <p:nvPicPr>
          <p:cNvPr id="5" name="Content Placeholder 4">
            <a:extLst>
              <a:ext uri="{FF2B5EF4-FFF2-40B4-BE49-F238E27FC236}">
                <a16:creationId xmlns:a16="http://schemas.microsoft.com/office/drawing/2014/main" id="{B7DBB00E-2A75-DDF2-631B-E6DF82F8D136}"/>
              </a:ext>
            </a:extLst>
          </p:cNvPr>
          <p:cNvPicPr>
            <a:picLocks noGrp="1" noChangeAspect="1"/>
          </p:cNvPicPr>
          <p:nvPr>
            <p:ph idx="1"/>
          </p:nvPr>
        </p:nvPicPr>
        <p:blipFill>
          <a:blip r:embed="rId2"/>
          <a:stretch>
            <a:fillRect/>
          </a:stretch>
        </p:blipFill>
        <p:spPr>
          <a:xfrm>
            <a:off x="5222009" y="372983"/>
            <a:ext cx="6281738" cy="3538248"/>
          </a:xfrm>
        </p:spPr>
      </p:pic>
      <p:sp>
        <p:nvSpPr>
          <p:cNvPr id="6" name="TextBox 5">
            <a:extLst>
              <a:ext uri="{FF2B5EF4-FFF2-40B4-BE49-F238E27FC236}">
                <a16:creationId xmlns:a16="http://schemas.microsoft.com/office/drawing/2014/main" id="{3D0F4577-C8AC-1FF6-8990-69C6005E04C3}"/>
              </a:ext>
            </a:extLst>
          </p:cNvPr>
          <p:cNvSpPr txBox="1"/>
          <p:nvPr/>
        </p:nvSpPr>
        <p:spPr>
          <a:xfrm>
            <a:off x="4840360" y="4238248"/>
            <a:ext cx="7045036" cy="2246769"/>
          </a:xfrm>
          <a:prstGeom prst="rect">
            <a:avLst/>
          </a:prstGeom>
          <a:noFill/>
        </p:spPr>
        <p:txBody>
          <a:bodyPr wrap="square" rtlCol="0">
            <a:spAutoFit/>
          </a:bodyPr>
          <a:lstStyle/>
          <a:p>
            <a:r>
              <a:rPr lang="en-US" sz="2000" dirty="0"/>
              <a:t>The graph shows the effects of bird strikes and impact of them on the flight. We can see that some of the effects include - Aborted takeoff , Engine shutdown , Precautionary Landing etc.</a:t>
            </a:r>
            <a:br>
              <a:rPr lang="en-US" sz="2000" dirty="0"/>
            </a:br>
            <a:br>
              <a:rPr lang="en-US" sz="2000" dirty="0"/>
            </a:br>
            <a:r>
              <a:rPr lang="en-US" sz="2000" dirty="0"/>
              <a:t>The highest number accounts to when no damage occur and the flight has no impact due to the bird strikes.</a:t>
            </a:r>
          </a:p>
        </p:txBody>
      </p:sp>
    </p:spTree>
    <p:extLst>
      <p:ext uri="{BB962C8B-B14F-4D97-AF65-F5344CB8AC3E}">
        <p14:creationId xmlns:p14="http://schemas.microsoft.com/office/powerpoint/2010/main" val="18678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33EB-A956-89EF-7B22-986AF4CB501E}"/>
              </a:ext>
            </a:extLst>
          </p:cNvPr>
          <p:cNvSpPr>
            <a:spLocks noGrp="1"/>
          </p:cNvSpPr>
          <p:nvPr>
            <p:ph type="title"/>
          </p:nvPr>
        </p:nvSpPr>
        <p:spPr/>
        <p:txBody>
          <a:bodyPr>
            <a:normAutofit fontScale="90000"/>
          </a:bodyPr>
          <a:lstStyle/>
          <a:p>
            <a:r>
              <a:rPr lang="en-US" sz="4800" b="1" dirty="0"/>
              <a:t>Effect of Strike at Different Altitude</a:t>
            </a:r>
          </a:p>
        </p:txBody>
      </p:sp>
      <p:pic>
        <p:nvPicPr>
          <p:cNvPr id="5" name="Content Placeholder 4">
            <a:extLst>
              <a:ext uri="{FF2B5EF4-FFF2-40B4-BE49-F238E27FC236}">
                <a16:creationId xmlns:a16="http://schemas.microsoft.com/office/drawing/2014/main" id="{04C71DD9-985B-9F56-1446-EC9EAF2D47FA}"/>
              </a:ext>
            </a:extLst>
          </p:cNvPr>
          <p:cNvPicPr>
            <a:picLocks noGrp="1" noChangeAspect="1"/>
          </p:cNvPicPr>
          <p:nvPr>
            <p:ph idx="1"/>
          </p:nvPr>
        </p:nvPicPr>
        <p:blipFill>
          <a:blip r:embed="rId2"/>
          <a:stretch>
            <a:fillRect/>
          </a:stretch>
        </p:blipFill>
        <p:spPr>
          <a:xfrm>
            <a:off x="5128491" y="542036"/>
            <a:ext cx="6281738" cy="3036110"/>
          </a:xfrm>
        </p:spPr>
      </p:pic>
      <p:sp>
        <p:nvSpPr>
          <p:cNvPr id="6" name="TextBox 5">
            <a:extLst>
              <a:ext uri="{FF2B5EF4-FFF2-40B4-BE49-F238E27FC236}">
                <a16:creationId xmlns:a16="http://schemas.microsoft.com/office/drawing/2014/main" id="{DD68BD36-ABAC-5657-5657-7D4AA41CBE7A}"/>
              </a:ext>
            </a:extLst>
          </p:cNvPr>
          <p:cNvSpPr txBox="1"/>
          <p:nvPr/>
        </p:nvSpPr>
        <p:spPr>
          <a:xfrm>
            <a:off x="4675909" y="4104409"/>
            <a:ext cx="7516091" cy="2215991"/>
          </a:xfrm>
          <a:prstGeom prst="rect">
            <a:avLst/>
          </a:prstGeom>
          <a:noFill/>
        </p:spPr>
        <p:txBody>
          <a:bodyPr wrap="square" rtlCol="0">
            <a:spAutoFit/>
          </a:bodyPr>
          <a:lstStyle/>
          <a:p>
            <a:r>
              <a:rPr lang="en-US" sz="2000" dirty="0"/>
              <a:t>The graph shows the effect of strike at different altitudes. Several Impact includes - Aborted takeoff , Engine shutdown , Precautionary Landing etc.</a:t>
            </a:r>
          </a:p>
          <a:p>
            <a:endParaRPr lang="en-US" sz="2000" dirty="0"/>
          </a:p>
          <a:p>
            <a:r>
              <a:rPr lang="en-US" sz="2000" dirty="0"/>
              <a:t>We can see while majority data shows no damage was caused but few cases show otherwise.</a:t>
            </a:r>
            <a:br>
              <a:rPr lang="en-US" sz="1800" dirty="0"/>
            </a:br>
            <a:endParaRPr lang="en-US" dirty="0"/>
          </a:p>
        </p:txBody>
      </p:sp>
    </p:spTree>
    <p:extLst>
      <p:ext uri="{BB962C8B-B14F-4D97-AF65-F5344CB8AC3E}">
        <p14:creationId xmlns:p14="http://schemas.microsoft.com/office/powerpoint/2010/main" val="2975260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C9F2-77A7-6928-7505-C8E73A32CD9F}"/>
              </a:ext>
            </a:extLst>
          </p:cNvPr>
          <p:cNvSpPr>
            <a:spLocks noGrp="1"/>
          </p:cNvSpPr>
          <p:nvPr>
            <p:ph type="title"/>
          </p:nvPr>
        </p:nvSpPr>
        <p:spPr/>
        <p:txBody>
          <a:bodyPr>
            <a:noAutofit/>
          </a:bodyPr>
          <a:lstStyle/>
          <a:p>
            <a:r>
              <a:rPr lang="en-US" b="1" dirty="0"/>
              <a:t>Were Pilots Informed? &amp; Prior Warning and Effect of Strike Relation</a:t>
            </a:r>
          </a:p>
        </p:txBody>
      </p:sp>
      <p:pic>
        <p:nvPicPr>
          <p:cNvPr id="5" name="Content Placeholder 4">
            <a:extLst>
              <a:ext uri="{FF2B5EF4-FFF2-40B4-BE49-F238E27FC236}">
                <a16:creationId xmlns:a16="http://schemas.microsoft.com/office/drawing/2014/main" id="{04C28F21-D9E9-55B6-8347-479D11116A9B}"/>
              </a:ext>
            </a:extLst>
          </p:cNvPr>
          <p:cNvPicPr>
            <a:picLocks noGrp="1" noChangeAspect="1"/>
          </p:cNvPicPr>
          <p:nvPr>
            <p:ph idx="1"/>
          </p:nvPr>
        </p:nvPicPr>
        <p:blipFill>
          <a:blip r:embed="rId2"/>
          <a:stretch>
            <a:fillRect/>
          </a:stretch>
        </p:blipFill>
        <p:spPr>
          <a:xfrm>
            <a:off x="4877791" y="356467"/>
            <a:ext cx="3784265" cy="3207616"/>
          </a:xfrm>
        </p:spPr>
      </p:pic>
      <p:pic>
        <p:nvPicPr>
          <p:cNvPr id="7" name="Picture 6">
            <a:extLst>
              <a:ext uri="{FF2B5EF4-FFF2-40B4-BE49-F238E27FC236}">
                <a16:creationId xmlns:a16="http://schemas.microsoft.com/office/drawing/2014/main" id="{6586465D-B4EA-F131-A469-E109D9941BCB}"/>
              </a:ext>
            </a:extLst>
          </p:cNvPr>
          <p:cNvPicPr>
            <a:picLocks noChangeAspect="1"/>
          </p:cNvPicPr>
          <p:nvPr/>
        </p:nvPicPr>
        <p:blipFill>
          <a:blip r:embed="rId3"/>
          <a:stretch>
            <a:fillRect/>
          </a:stretch>
        </p:blipFill>
        <p:spPr>
          <a:xfrm>
            <a:off x="4877791" y="3743830"/>
            <a:ext cx="5288973" cy="2948556"/>
          </a:xfrm>
          <a:prstGeom prst="rect">
            <a:avLst/>
          </a:prstGeom>
        </p:spPr>
      </p:pic>
      <p:sp>
        <p:nvSpPr>
          <p:cNvPr id="8" name="TextBox 7">
            <a:extLst>
              <a:ext uri="{FF2B5EF4-FFF2-40B4-BE49-F238E27FC236}">
                <a16:creationId xmlns:a16="http://schemas.microsoft.com/office/drawing/2014/main" id="{70FC3A4D-3580-7384-D36D-730B3932238A}"/>
              </a:ext>
            </a:extLst>
          </p:cNvPr>
          <p:cNvSpPr txBox="1"/>
          <p:nvPr/>
        </p:nvSpPr>
        <p:spPr>
          <a:xfrm>
            <a:off x="8759536" y="581891"/>
            <a:ext cx="3262747" cy="2862322"/>
          </a:xfrm>
          <a:prstGeom prst="rect">
            <a:avLst/>
          </a:prstGeom>
          <a:noFill/>
        </p:spPr>
        <p:txBody>
          <a:bodyPr wrap="square" rtlCol="0">
            <a:spAutoFit/>
          </a:bodyPr>
          <a:lstStyle/>
          <a:p>
            <a:r>
              <a:rPr lang="en-US" dirty="0"/>
              <a:t>The graph depicts that after the pilot was informed about the bird strike , the damage risk had severely decreased to 9,940 from 13,035. This shows that approx. .2% of bird strike damage can be delt with if the pilot is informed about possible bird strikes.</a:t>
            </a:r>
          </a:p>
        </p:txBody>
      </p:sp>
    </p:spTree>
    <p:extLst>
      <p:ext uri="{BB962C8B-B14F-4D97-AF65-F5344CB8AC3E}">
        <p14:creationId xmlns:p14="http://schemas.microsoft.com/office/powerpoint/2010/main" val="416164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A113-C69A-A2E3-7C4D-0203BFBAE97F}"/>
              </a:ext>
            </a:extLst>
          </p:cNvPr>
          <p:cNvSpPr>
            <a:spLocks noGrp="1"/>
          </p:cNvSpPr>
          <p:nvPr>
            <p:ph type="title"/>
          </p:nvPr>
        </p:nvSpPr>
        <p:spPr>
          <a:xfrm>
            <a:off x="317130" y="2370706"/>
            <a:ext cx="4618551" cy="2949440"/>
          </a:xfrm>
        </p:spPr>
        <p:txBody>
          <a:bodyPr/>
          <a:lstStyle/>
          <a:p>
            <a:r>
              <a:rPr lang="en-US" sz="2600" dirty="0"/>
              <a:t>BY – SAMIYA BAKSHI</a:t>
            </a:r>
            <a:br>
              <a:rPr lang="en-US" sz="2600" dirty="0"/>
            </a:br>
            <a:r>
              <a:rPr lang="en-US" sz="2600" dirty="0"/>
              <a:t>samiyabakshi589@gmail.com </a:t>
            </a:r>
            <a:br>
              <a:rPr lang="en-US" dirty="0"/>
            </a:br>
            <a:endParaRPr lang="en-US" dirty="0"/>
          </a:p>
        </p:txBody>
      </p:sp>
      <p:sp>
        <p:nvSpPr>
          <p:cNvPr id="3" name="Content Placeholder 2">
            <a:extLst>
              <a:ext uri="{FF2B5EF4-FFF2-40B4-BE49-F238E27FC236}">
                <a16:creationId xmlns:a16="http://schemas.microsoft.com/office/drawing/2014/main" id="{F98EC265-6C8E-5736-B4A6-136C471102CB}"/>
              </a:ext>
            </a:extLst>
          </p:cNvPr>
          <p:cNvSpPr>
            <a:spLocks noGrp="1"/>
          </p:cNvSpPr>
          <p:nvPr>
            <p:ph idx="1"/>
          </p:nvPr>
        </p:nvSpPr>
        <p:spPr/>
        <p:txBody>
          <a:bodyPr>
            <a:normAutofit/>
          </a:bodyPr>
          <a:lstStyle/>
          <a:p>
            <a:pPr marL="0" indent="0" algn="ctr">
              <a:buNone/>
            </a:pPr>
            <a:r>
              <a:rPr lang="en-US" sz="6600" dirty="0"/>
              <a:t>THANKYOU </a:t>
            </a:r>
          </a:p>
        </p:txBody>
      </p:sp>
    </p:spTree>
    <p:extLst>
      <p:ext uri="{BB962C8B-B14F-4D97-AF65-F5344CB8AC3E}">
        <p14:creationId xmlns:p14="http://schemas.microsoft.com/office/powerpoint/2010/main" val="223065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4152-401C-5773-B4A9-6586B7C307E4}"/>
              </a:ext>
            </a:extLst>
          </p:cNvPr>
          <p:cNvSpPr>
            <a:spLocks noGrp="1"/>
          </p:cNvSpPr>
          <p:nvPr>
            <p:ph type="title"/>
          </p:nvPr>
        </p:nvSpPr>
        <p:spPr/>
        <p:txBody>
          <a:bodyPr/>
          <a:lstStyle/>
          <a:p>
            <a:r>
              <a:rPr lang="en-US" sz="4800" b="1" dirty="0"/>
              <a:t>Introduction</a:t>
            </a:r>
            <a:r>
              <a:rPr lang="en-US" dirty="0"/>
              <a:t> </a:t>
            </a:r>
          </a:p>
        </p:txBody>
      </p:sp>
      <p:sp>
        <p:nvSpPr>
          <p:cNvPr id="3" name="Content Placeholder 2">
            <a:extLst>
              <a:ext uri="{FF2B5EF4-FFF2-40B4-BE49-F238E27FC236}">
                <a16:creationId xmlns:a16="http://schemas.microsoft.com/office/drawing/2014/main" id="{65079319-1440-DCEE-B7F3-3EE81024C71D}"/>
              </a:ext>
            </a:extLst>
          </p:cNvPr>
          <p:cNvSpPr>
            <a:spLocks noGrp="1"/>
          </p:cNvSpPr>
          <p:nvPr>
            <p:ph idx="1"/>
          </p:nvPr>
        </p:nvSpPr>
        <p:spPr>
          <a:xfrm>
            <a:off x="4520045" y="1"/>
            <a:ext cx="7574973" cy="6691744"/>
          </a:xfrm>
        </p:spPr>
        <p:txBody>
          <a:bodyPr>
            <a:normAutofit fontScale="77500" lnSpcReduction="20000"/>
          </a:bodyPr>
          <a:lstStyle/>
          <a:p>
            <a:pPr marL="0" indent="0">
              <a:buNone/>
            </a:pPr>
            <a:r>
              <a:rPr lang="en-US" dirty="0"/>
              <a:t>Transport and communication are in the crucial domain in the field of analytics.</a:t>
            </a:r>
          </a:p>
          <a:p>
            <a:pPr marL="0" indent="0">
              <a:buNone/>
            </a:pPr>
            <a:r>
              <a:rPr lang="en-US" dirty="0"/>
              <a:t>Environmental impacts and safety are, nowadays, two major concerns of the scientific</a:t>
            </a:r>
          </a:p>
          <a:p>
            <a:pPr marL="0" indent="0">
              <a:buNone/>
            </a:pPr>
            <a:r>
              <a:rPr lang="en-US" dirty="0"/>
              <a:t>community with respect to transport scenarios and to the ever-growing urban areas.</a:t>
            </a:r>
          </a:p>
          <a:p>
            <a:pPr marL="0" indent="0">
              <a:buNone/>
            </a:pPr>
            <a:r>
              <a:rPr lang="en-US" dirty="0"/>
              <a:t>These issues gain more importance due to the increasing number of vehicles and</a:t>
            </a:r>
          </a:p>
          <a:p>
            <a:pPr marL="0" indent="0">
              <a:buNone/>
            </a:pPr>
            <a:r>
              <a:rPr lang="en-US" dirty="0"/>
              <a:t>people. Seeking new solutions is reaching a point where available technologies and</a:t>
            </a:r>
          </a:p>
          <a:p>
            <a:pPr marL="0" indent="0">
              <a:buNone/>
            </a:pPr>
            <a:r>
              <a:rPr lang="en-US" dirty="0"/>
              <a:t>artificial intelligence, especially MAS, are being recognized as ways to cope with and</a:t>
            </a:r>
          </a:p>
          <a:p>
            <a:pPr marL="0" indent="0">
              <a:buNone/>
            </a:pPr>
            <a:r>
              <a:rPr lang="en-US" dirty="0"/>
              <a:t>tackle these kinds of problems in a distributed and more appropriate way.</a:t>
            </a:r>
          </a:p>
          <a:p>
            <a:pPr marL="0" indent="0">
              <a:buNone/>
            </a:pPr>
            <a:r>
              <a:rPr lang="en-US" dirty="0"/>
              <a:t>A bird strike is strictly defined as a collision between a bird and an aircraft which is in</a:t>
            </a:r>
          </a:p>
          <a:p>
            <a:pPr marL="0" indent="0">
              <a:buNone/>
            </a:pPr>
            <a:r>
              <a:rPr lang="en-US" dirty="0"/>
              <a:t>flight or on a take-off or landing roll. The term is often expanded to cover other wildlife</a:t>
            </a:r>
          </a:p>
          <a:p>
            <a:pPr marL="0" indent="0">
              <a:buNone/>
            </a:pPr>
            <a:r>
              <a:rPr lang="en-US" dirty="0"/>
              <a:t>strikes - with bats or ground animals. Bird Strike is common and can be a significant</a:t>
            </a:r>
          </a:p>
          <a:p>
            <a:pPr marL="0" indent="0">
              <a:buNone/>
            </a:pPr>
            <a:r>
              <a:rPr lang="en-US" dirty="0"/>
              <a:t>threat to aircraft safety. For smaller aircraft, significant damage may be caused to the</a:t>
            </a:r>
          </a:p>
          <a:p>
            <a:pPr marL="0" indent="0">
              <a:buNone/>
            </a:pPr>
            <a:r>
              <a:rPr lang="en-US" dirty="0"/>
              <a:t>aircraft structure and all aircraft, especially jet-engine ones, are vulnerable to the loss</a:t>
            </a:r>
          </a:p>
          <a:p>
            <a:pPr marL="0" indent="0">
              <a:buNone/>
            </a:pPr>
            <a:r>
              <a:rPr lang="en-US" dirty="0"/>
              <a:t>of thrust which can follow the ingestion of birds into engine air intakes. This has</a:t>
            </a:r>
          </a:p>
          <a:p>
            <a:pPr marL="0" indent="0">
              <a:buNone/>
            </a:pPr>
            <a:r>
              <a:rPr lang="en-US" dirty="0"/>
              <a:t>resulted in several fatal accidents.</a:t>
            </a:r>
          </a:p>
          <a:p>
            <a:pPr marL="0" indent="0">
              <a:buNone/>
            </a:pPr>
            <a:r>
              <a:rPr lang="en-US" dirty="0"/>
              <a:t>Bird strikes may occur during any phase of flight, but are most likely during the</a:t>
            </a:r>
          </a:p>
          <a:p>
            <a:pPr marL="0" indent="0">
              <a:buNone/>
            </a:pPr>
            <a:r>
              <a:rPr lang="en-US" dirty="0"/>
              <a:t>take-off, initial climb, approach and landing phases due to the greater numbers of birds</a:t>
            </a:r>
          </a:p>
          <a:p>
            <a:pPr marL="0" indent="0">
              <a:buNone/>
            </a:pPr>
            <a:r>
              <a:rPr lang="en-US" dirty="0"/>
              <a:t>in flight at lower levels. To have a closer look the following document visually depicts</a:t>
            </a:r>
          </a:p>
          <a:p>
            <a:pPr marL="0" indent="0">
              <a:buNone/>
            </a:pPr>
            <a:r>
              <a:rPr lang="en-US" dirty="0"/>
              <a:t>the data collected on Bird Strikes by FAA between 2000-2011.</a:t>
            </a:r>
          </a:p>
        </p:txBody>
      </p:sp>
    </p:spTree>
    <p:extLst>
      <p:ext uri="{BB962C8B-B14F-4D97-AF65-F5344CB8AC3E}">
        <p14:creationId xmlns:p14="http://schemas.microsoft.com/office/powerpoint/2010/main" val="313918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65A3-6941-BF7A-820B-CF789CF77BD6}"/>
              </a:ext>
            </a:extLst>
          </p:cNvPr>
          <p:cNvSpPr>
            <a:spLocks noGrp="1"/>
          </p:cNvSpPr>
          <p:nvPr>
            <p:ph type="title"/>
          </p:nvPr>
        </p:nvSpPr>
        <p:spPr/>
        <p:txBody>
          <a:bodyPr>
            <a:normAutofit fontScale="90000"/>
          </a:bodyPr>
          <a:lstStyle/>
          <a:p>
            <a:r>
              <a:rPr lang="en-US" sz="5400" b="1" dirty="0"/>
              <a:t>Problem Case Studies </a:t>
            </a:r>
          </a:p>
        </p:txBody>
      </p:sp>
      <p:sp>
        <p:nvSpPr>
          <p:cNvPr id="3" name="Content Placeholder 2">
            <a:extLst>
              <a:ext uri="{FF2B5EF4-FFF2-40B4-BE49-F238E27FC236}">
                <a16:creationId xmlns:a16="http://schemas.microsoft.com/office/drawing/2014/main" id="{4DF094EC-95C8-5D5A-1250-E1ACF3B47F4A}"/>
              </a:ext>
            </a:extLst>
          </p:cNvPr>
          <p:cNvSpPr>
            <a:spLocks noGrp="1"/>
          </p:cNvSpPr>
          <p:nvPr>
            <p:ph idx="1"/>
          </p:nvPr>
        </p:nvSpPr>
        <p:spPr>
          <a:xfrm>
            <a:off x="5118447" y="0"/>
            <a:ext cx="6281873" cy="6764482"/>
          </a:xfrm>
        </p:spPr>
        <p:txBody>
          <a:bodyPr>
            <a:normAutofit/>
          </a:bodyPr>
          <a:lstStyle/>
          <a:p>
            <a:pPr marL="0" indent="0">
              <a:buNone/>
            </a:pPr>
            <a:r>
              <a:rPr lang="en-US" dirty="0"/>
              <a:t>● Visuals Depicting the Number of Bird Strikes</a:t>
            </a:r>
          </a:p>
          <a:p>
            <a:pPr marL="0" indent="0">
              <a:buNone/>
            </a:pPr>
            <a:r>
              <a:rPr lang="en-US" dirty="0"/>
              <a:t>● Yearly Analysis &amp; Bird Strikes in the US</a:t>
            </a:r>
          </a:p>
          <a:p>
            <a:pPr marL="0" indent="0">
              <a:buNone/>
            </a:pPr>
            <a:r>
              <a:rPr lang="en-US" dirty="0"/>
              <a:t>● Top 10 US Airlines in terms of having encountered bird strikes</a:t>
            </a:r>
          </a:p>
          <a:p>
            <a:pPr marL="0" indent="0">
              <a:buNone/>
            </a:pPr>
            <a:r>
              <a:rPr lang="en-US" dirty="0"/>
              <a:t>● Airports with most incidents of bird strikes – Top 50</a:t>
            </a:r>
          </a:p>
          <a:p>
            <a:pPr marL="0" indent="0">
              <a:buNone/>
            </a:pPr>
            <a:r>
              <a:rPr lang="en-US" dirty="0"/>
              <a:t>● Yearly Cost Incurred due to Bird Strikes:</a:t>
            </a:r>
          </a:p>
          <a:p>
            <a:pPr marL="0" indent="0">
              <a:buNone/>
            </a:pPr>
            <a:r>
              <a:rPr lang="en-US" dirty="0"/>
              <a:t>● When do most bird strikes occur?</a:t>
            </a:r>
          </a:p>
          <a:p>
            <a:pPr marL="0" indent="0">
              <a:buNone/>
            </a:pPr>
            <a:r>
              <a:rPr lang="en-US" dirty="0"/>
              <a:t>● Altitude of airplanes at the time of strike</a:t>
            </a:r>
          </a:p>
          <a:p>
            <a:pPr marL="0" indent="0">
              <a:buNone/>
            </a:pPr>
            <a:r>
              <a:rPr lang="en-US" dirty="0"/>
              <a:t>● Phase of flight at the time of the strike.</a:t>
            </a:r>
          </a:p>
          <a:p>
            <a:pPr marL="0" indent="0">
              <a:buNone/>
            </a:pPr>
            <a:r>
              <a:rPr lang="en-US" dirty="0"/>
              <a:t>● Average Altitude of the airplanes in different phases at the time of strike.</a:t>
            </a:r>
          </a:p>
          <a:p>
            <a:pPr marL="0" indent="0">
              <a:buNone/>
            </a:pPr>
            <a:r>
              <a:rPr lang="en-US" dirty="0"/>
              <a:t>● Effect of Bird Strikes &amp; Impact on Flight</a:t>
            </a:r>
          </a:p>
          <a:p>
            <a:pPr marL="0" indent="0">
              <a:buNone/>
            </a:pPr>
            <a:r>
              <a:rPr lang="en-US" dirty="0"/>
              <a:t>● Effect of Strike at Different Altitude</a:t>
            </a:r>
          </a:p>
          <a:p>
            <a:pPr marL="0" indent="0">
              <a:buNone/>
            </a:pPr>
            <a:r>
              <a:rPr lang="en-US" dirty="0"/>
              <a:t>● Were Pilots Informed? &amp; Prior Warning and Effect of Strike Relation</a:t>
            </a:r>
          </a:p>
        </p:txBody>
      </p:sp>
    </p:spTree>
    <p:extLst>
      <p:ext uri="{BB962C8B-B14F-4D97-AF65-F5344CB8AC3E}">
        <p14:creationId xmlns:p14="http://schemas.microsoft.com/office/powerpoint/2010/main" val="41046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2282-67FB-9145-1151-6E4425E24ADE}"/>
              </a:ext>
            </a:extLst>
          </p:cNvPr>
          <p:cNvSpPr>
            <a:spLocks noGrp="1"/>
          </p:cNvSpPr>
          <p:nvPr>
            <p:ph type="title"/>
          </p:nvPr>
        </p:nvSpPr>
        <p:spPr>
          <a:xfrm>
            <a:off x="639249" y="2183671"/>
            <a:ext cx="3943142" cy="2835138"/>
          </a:xfrm>
        </p:spPr>
        <p:txBody>
          <a:bodyPr>
            <a:normAutofit/>
          </a:bodyPr>
          <a:lstStyle/>
          <a:p>
            <a:r>
              <a:rPr lang="en-US" b="1" dirty="0"/>
              <a:t>Visuals Depicting the Number of Bird Strikes</a:t>
            </a:r>
          </a:p>
        </p:txBody>
      </p:sp>
      <p:pic>
        <p:nvPicPr>
          <p:cNvPr id="9" name="Content Placeholder 8">
            <a:extLst>
              <a:ext uri="{FF2B5EF4-FFF2-40B4-BE49-F238E27FC236}">
                <a16:creationId xmlns:a16="http://schemas.microsoft.com/office/drawing/2014/main" id="{75E54191-5E2D-69B9-C316-373DDB4C5E65}"/>
              </a:ext>
            </a:extLst>
          </p:cNvPr>
          <p:cNvPicPr>
            <a:picLocks noGrp="1" noChangeAspect="1"/>
          </p:cNvPicPr>
          <p:nvPr>
            <p:ph idx="1"/>
          </p:nvPr>
        </p:nvPicPr>
        <p:blipFill>
          <a:blip r:embed="rId2"/>
          <a:stretch>
            <a:fillRect/>
          </a:stretch>
        </p:blipFill>
        <p:spPr>
          <a:xfrm>
            <a:off x="5149272" y="331157"/>
            <a:ext cx="6281738" cy="3097843"/>
          </a:xfrm>
        </p:spPr>
      </p:pic>
      <p:sp>
        <p:nvSpPr>
          <p:cNvPr id="10" name="TextBox 9">
            <a:extLst>
              <a:ext uri="{FF2B5EF4-FFF2-40B4-BE49-F238E27FC236}">
                <a16:creationId xmlns:a16="http://schemas.microsoft.com/office/drawing/2014/main" id="{04EC7517-EFC9-D7D8-8B6B-8E67353956D2}"/>
              </a:ext>
            </a:extLst>
          </p:cNvPr>
          <p:cNvSpPr txBox="1"/>
          <p:nvPr/>
        </p:nvSpPr>
        <p:spPr>
          <a:xfrm>
            <a:off x="4758105" y="3906982"/>
            <a:ext cx="7433895" cy="2308324"/>
          </a:xfrm>
          <a:prstGeom prst="rect">
            <a:avLst/>
          </a:prstGeom>
          <a:noFill/>
        </p:spPr>
        <p:txBody>
          <a:bodyPr wrap="square" rtlCol="0">
            <a:spAutoFit/>
          </a:bodyPr>
          <a:lstStyle/>
          <a:p>
            <a:r>
              <a:rPr lang="en-US" dirty="0"/>
              <a:t>The visuals depicting the number of bird strikes show that California is the topmost state with highest number of bird strikes in the US .</a:t>
            </a:r>
            <a:br>
              <a:rPr lang="en-US" dirty="0"/>
            </a:br>
            <a:br>
              <a:rPr lang="en-US" dirty="0"/>
            </a:br>
            <a:r>
              <a:rPr lang="en-US" dirty="0"/>
              <a:t>It is closely followed by Texas , with a total of 2543 bird strikes in the US.</a:t>
            </a:r>
          </a:p>
          <a:p>
            <a:endParaRPr lang="en-US" dirty="0"/>
          </a:p>
          <a:p>
            <a:r>
              <a:rPr lang="en-US" dirty="0"/>
              <a:t>The state with the least number of bird strikes is Saskatchewan , with a total of just 1 bird strike overall.</a:t>
            </a:r>
          </a:p>
        </p:txBody>
      </p:sp>
    </p:spTree>
    <p:extLst>
      <p:ext uri="{BB962C8B-B14F-4D97-AF65-F5344CB8AC3E}">
        <p14:creationId xmlns:p14="http://schemas.microsoft.com/office/powerpoint/2010/main" val="50392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00A5-5C4D-A9AD-FBFC-229B2C49DD6D}"/>
              </a:ext>
            </a:extLst>
          </p:cNvPr>
          <p:cNvSpPr>
            <a:spLocks noGrp="1"/>
          </p:cNvSpPr>
          <p:nvPr>
            <p:ph type="title"/>
          </p:nvPr>
        </p:nvSpPr>
        <p:spPr/>
        <p:txBody>
          <a:bodyPr>
            <a:normAutofit/>
          </a:bodyPr>
          <a:lstStyle/>
          <a:p>
            <a:r>
              <a:rPr lang="en-US" sz="4400" b="1" dirty="0"/>
              <a:t>Yearly Analysis &amp; Bird Strikes in the US</a:t>
            </a:r>
          </a:p>
        </p:txBody>
      </p:sp>
      <p:pic>
        <p:nvPicPr>
          <p:cNvPr id="5" name="Content Placeholder 4">
            <a:extLst>
              <a:ext uri="{FF2B5EF4-FFF2-40B4-BE49-F238E27FC236}">
                <a16:creationId xmlns:a16="http://schemas.microsoft.com/office/drawing/2014/main" id="{F8F9A0E2-CDB9-F9C0-4DFD-01C3C18CFDD5}"/>
              </a:ext>
            </a:extLst>
          </p:cNvPr>
          <p:cNvPicPr>
            <a:picLocks noGrp="1" noChangeAspect="1"/>
          </p:cNvPicPr>
          <p:nvPr>
            <p:ph idx="1"/>
          </p:nvPr>
        </p:nvPicPr>
        <p:blipFill>
          <a:blip r:embed="rId2"/>
          <a:stretch>
            <a:fillRect/>
          </a:stretch>
        </p:blipFill>
        <p:spPr>
          <a:xfrm>
            <a:off x="5253182" y="428995"/>
            <a:ext cx="6281738" cy="3000005"/>
          </a:xfrm>
        </p:spPr>
      </p:pic>
      <p:sp>
        <p:nvSpPr>
          <p:cNvPr id="7" name="TextBox 6">
            <a:extLst>
              <a:ext uri="{FF2B5EF4-FFF2-40B4-BE49-F238E27FC236}">
                <a16:creationId xmlns:a16="http://schemas.microsoft.com/office/drawing/2014/main" id="{84A05B4D-307D-4179-AEF1-D6F71440DA7C}"/>
              </a:ext>
            </a:extLst>
          </p:cNvPr>
          <p:cNvSpPr txBox="1"/>
          <p:nvPr/>
        </p:nvSpPr>
        <p:spPr>
          <a:xfrm>
            <a:off x="4748538" y="3836871"/>
            <a:ext cx="7291026" cy="2677656"/>
          </a:xfrm>
          <a:prstGeom prst="rect">
            <a:avLst/>
          </a:prstGeom>
          <a:noFill/>
        </p:spPr>
        <p:txBody>
          <a:bodyPr wrap="square" rtlCol="0">
            <a:spAutoFit/>
          </a:bodyPr>
          <a:lstStyle/>
          <a:p>
            <a:r>
              <a:rPr lang="en-US" sz="2400" dirty="0"/>
              <a:t>The yearly analysis of bird strikes in the US shows that Texas showcased highest number of bird strikes in the US in the year 2009.</a:t>
            </a:r>
            <a:br>
              <a:rPr lang="en-US" sz="2400" dirty="0"/>
            </a:br>
            <a:br>
              <a:rPr lang="en-US" sz="2400" dirty="0"/>
            </a:br>
            <a:r>
              <a:rPr lang="en-US" sz="2400" dirty="0"/>
              <a:t>It was closely followed by California with a bird strike of 354 and 346 in the year 2009 and 2010 respectively. 	</a:t>
            </a:r>
          </a:p>
        </p:txBody>
      </p:sp>
    </p:spTree>
    <p:extLst>
      <p:ext uri="{BB962C8B-B14F-4D97-AF65-F5344CB8AC3E}">
        <p14:creationId xmlns:p14="http://schemas.microsoft.com/office/powerpoint/2010/main" val="105715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CB0C-083E-6640-2CEC-EDAFD259AB77}"/>
              </a:ext>
            </a:extLst>
          </p:cNvPr>
          <p:cNvSpPr>
            <a:spLocks noGrp="1"/>
          </p:cNvSpPr>
          <p:nvPr>
            <p:ph type="title"/>
          </p:nvPr>
        </p:nvSpPr>
        <p:spPr>
          <a:xfrm>
            <a:off x="618467" y="2277188"/>
            <a:ext cx="3995096" cy="2752011"/>
          </a:xfrm>
        </p:spPr>
        <p:txBody>
          <a:bodyPr>
            <a:normAutofit/>
          </a:bodyPr>
          <a:lstStyle/>
          <a:p>
            <a:r>
              <a:rPr lang="en-US" b="1" dirty="0"/>
              <a:t>Top 10 US Airlines in terms of having encountered bird strikes</a:t>
            </a:r>
          </a:p>
        </p:txBody>
      </p:sp>
      <p:pic>
        <p:nvPicPr>
          <p:cNvPr id="5" name="Content Placeholder 4">
            <a:extLst>
              <a:ext uri="{FF2B5EF4-FFF2-40B4-BE49-F238E27FC236}">
                <a16:creationId xmlns:a16="http://schemas.microsoft.com/office/drawing/2014/main" id="{445101AD-FAA9-5BA6-DE76-F28D25AF4A27}"/>
              </a:ext>
            </a:extLst>
          </p:cNvPr>
          <p:cNvPicPr>
            <a:picLocks noGrp="1" noChangeAspect="1"/>
          </p:cNvPicPr>
          <p:nvPr>
            <p:ph idx="1"/>
          </p:nvPr>
        </p:nvPicPr>
        <p:blipFill>
          <a:blip r:embed="rId2"/>
          <a:stretch>
            <a:fillRect/>
          </a:stretch>
        </p:blipFill>
        <p:spPr>
          <a:xfrm>
            <a:off x="4744027" y="402648"/>
            <a:ext cx="6907949" cy="3026352"/>
          </a:xfrm>
        </p:spPr>
      </p:pic>
      <p:sp>
        <p:nvSpPr>
          <p:cNvPr id="6" name="TextBox 5">
            <a:extLst>
              <a:ext uri="{FF2B5EF4-FFF2-40B4-BE49-F238E27FC236}">
                <a16:creationId xmlns:a16="http://schemas.microsoft.com/office/drawing/2014/main" id="{8E92F633-F88A-608F-5BD6-95795336D86D}"/>
              </a:ext>
            </a:extLst>
          </p:cNvPr>
          <p:cNvSpPr txBox="1"/>
          <p:nvPr/>
        </p:nvSpPr>
        <p:spPr>
          <a:xfrm>
            <a:off x="4613563" y="3653193"/>
            <a:ext cx="7398328" cy="2862322"/>
          </a:xfrm>
          <a:prstGeom prst="rect">
            <a:avLst/>
          </a:prstGeom>
          <a:noFill/>
        </p:spPr>
        <p:txBody>
          <a:bodyPr wrap="square" rtlCol="0">
            <a:spAutoFit/>
          </a:bodyPr>
          <a:lstStyle/>
          <a:p>
            <a:r>
              <a:rPr lang="en-US" sz="2000" dirty="0"/>
              <a:t>Southwest Airlines tops the list of “The top 10 US Airlines in terms of having encountered bird strikes”, with a total of 4628 strikes.</a:t>
            </a:r>
          </a:p>
          <a:p>
            <a:endParaRPr lang="en-US" sz="2000" dirty="0"/>
          </a:p>
          <a:p>
            <a:r>
              <a:rPr lang="en-US" sz="2000" dirty="0"/>
              <a:t>It is followed by Business Airlines with a total bird strike of 3037 strikes overall.</a:t>
            </a:r>
          </a:p>
          <a:p>
            <a:endParaRPr lang="en-US" sz="2000" dirty="0"/>
          </a:p>
          <a:p>
            <a:r>
              <a:rPr lang="en-US" sz="2000" dirty="0"/>
              <a:t>The US Airways bottoms the list with a total of 511 strikes overall.</a:t>
            </a:r>
          </a:p>
        </p:txBody>
      </p:sp>
    </p:spTree>
    <p:extLst>
      <p:ext uri="{BB962C8B-B14F-4D97-AF65-F5344CB8AC3E}">
        <p14:creationId xmlns:p14="http://schemas.microsoft.com/office/powerpoint/2010/main" val="316901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78B3-C6BF-5E95-4F5A-47B15F6C8FAB}"/>
              </a:ext>
            </a:extLst>
          </p:cNvPr>
          <p:cNvSpPr>
            <a:spLocks noGrp="1"/>
          </p:cNvSpPr>
          <p:nvPr>
            <p:ph type="title"/>
          </p:nvPr>
        </p:nvSpPr>
        <p:spPr>
          <a:xfrm>
            <a:off x="504168" y="2121324"/>
            <a:ext cx="4229816" cy="3063739"/>
          </a:xfrm>
        </p:spPr>
        <p:txBody>
          <a:bodyPr>
            <a:normAutofit/>
          </a:bodyPr>
          <a:lstStyle/>
          <a:p>
            <a:r>
              <a:rPr lang="en-US" b="1" dirty="0"/>
              <a:t>Airports with most incidents of bird strikes – Top 50</a:t>
            </a:r>
          </a:p>
        </p:txBody>
      </p:sp>
      <p:pic>
        <p:nvPicPr>
          <p:cNvPr id="5" name="Content Placeholder 4">
            <a:extLst>
              <a:ext uri="{FF2B5EF4-FFF2-40B4-BE49-F238E27FC236}">
                <a16:creationId xmlns:a16="http://schemas.microsoft.com/office/drawing/2014/main" id="{E7F96BDD-F57B-8482-0986-8C8DB2EA7C91}"/>
              </a:ext>
            </a:extLst>
          </p:cNvPr>
          <p:cNvPicPr>
            <a:picLocks noGrp="1" noChangeAspect="1"/>
          </p:cNvPicPr>
          <p:nvPr>
            <p:ph idx="1"/>
          </p:nvPr>
        </p:nvPicPr>
        <p:blipFill>
          <a:blip r:embed="rId2"/>
          <a:stretch>
            <a:fillRect/>
          </a:stretch>
        </p:blipFill>
        <p:spPr>
          <a:xfrm>
            <a:off x="5170054" y="434617"/>
            <a:ext cx="6281738" cy="2994383"/>
          </a:xfrm>
        </p:spPr>
      </p:pic>
      <p:sp>
        <p:nvSpPr>
          <p:cNvPr id="6" name="TextBox 5">
            <a:extLst>
              <a:ext uri="{FF2B5EF4-FFF2-40B4-BE49-F238E27FC236}">
                <a16:creationId xmlns:a16="http://schemas.microsoft.com/office/drawing/2014/main" id="{D91645F4-0BAC-C05C-A6F8-5E025E444F3D}"/>
              </a:ext>
            </a:extLst>
          </p:cNvPr>
          <p:cNvSpPr txBox="1"/>
          <p:nvPr/>
        </p:nvSpPr>
        <p:spPr>
          <a:xfrm>
            <a:off x="5008418" y="3844636"/>
            <a:ext cx="6837219" cy="2492990"/>
          </a:xfrm>
          <a:prstGeom prst="rect">
            <a:avLst/>
          </a:prstGeom>
          <a:noFill/>
        </p:spPr>
        <p:txBody>
          <a:bodyPr wrap="square" rtlCol="0">
            <a:spAutoFit/>
          </a:bodyPr>
          <a:lstStyle/>
          <a:p>
            <a:r>
              <a:rPr lang="en-US" sz="2400" dirty="0"/>
              <a:t>Atlanta Intl Airport tops the list with a total of 296 bird strikes.</a:t>
            </a:r>
          </a:p>
          <a:p>
            <a:endParaRPr lang="en-US" sz="2400" dirty="0"/>
          </a:p>
          <a:p>
            <a:r>
              <a:rPr lang="en-US" sz="2400" dirty="0"/>
              <a:t>Austin Bergstrom Airport is the second most airport with a total of 236 bird strikes.</a:t>
            </a:r>
          </a:p>
          <a:p>
            <a:endParaRPr lang="en-US" dirty="0"/>
          </a:p>
          <a:p>
            <a:endParaRPr lang="en-US" dirty="0"/>
          </a:p>
        </p:txBody>
      </p:sp>
    </p:spTree>
    <p:extLst>
      <p:ext uri="{BB962C8B-B14F-4D97-AF65-F5344CB8AC3E}">
        <p14:creationId xmlns:p14="http://schemas.microsoft.com/office/powerpoint/2010/main" val="367758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D660-F5ED-6AAB-9105-14512067B49C}"/>
              </a:ext>
            </a:extLst>
          </p:cNvPr>
          <p:cNvSpPr>
            <a:spLocks noGrp="1"/>
          </p:cNvSpPr>
          <p:nvPr>
            <p:ph type="title"/>
          </p:nvPr>
        </p:nvSpPr>
        <p:spPr/>
        <p:txBody>
          <a:bodyPr>
            <a:normAutofit fontScale="90000"/>
          </a:bodyPr>
          <a:lstStyle/>
          <a:p>
            <a:r>
              <a:rPr lang="en-US" sz="4800" b="1" dirty="0"/>
              <a:t>Yearly Cost Incurred due to Bird Strikes:</a:t>
            </a:r>
          </a:p>
        </p:txBody>
      </p:sp>
      <p:pic>
        <p:nvPicPr>
          <p:cNvPr id="5" name="Content Placeholder 4">
            <a:extLst>
              <a:ext uri="{FF2B5EF4-FFF2-40B4-BE49-F238E27FC236}">
                <a16:creationId xmlns:a16="http://schemas.microsoft.com/office/drawing/2014/main" id="{4B0EC851-C2AD-A9C6-3629-49E997EA94AC}"/>
              </a:ext>
            </a:extLst>
          </p:cNvPr>
          <p:cNvPicPr>
            <a:picLocks noGrp="1" noChangeAspect="1"/>
          </p:cNvPicPr>
          <p:nvPr>
            <p:ph idx="1"/>
          </p:nvPr>
        </p:nvPicPr>
        <p:blipFill>
          <a:blip r:embed="rId2"/>
          <a:stretch>
            <a:fillRect/>
          </a:stretch>
        </p:blipFill>
        <p:spPr>
          <a:xfrm>
            <a:off x="5481782" y="485092"/>
            <a:ext cx="5688445" cy="3729666"/>
          </a:xfrm>
        </p:spPr>
      </p:pic>
      <p:sp>
        <p:nvSpPr>
          <p:cNvPr id="6" name="TextBox 5">
            <a:extLst>
              <a:ext uri="{FF2B5EF4-FFF2-40B4-BE49-F238E27FC236}">
                <a16:creationId xmlns:a16="http://schemas.microsoft.com/office/drawing/2014/main" id="{984440B9-696C-280E-97C1-217467A01009}"/>
              </a:ext>
            </a:extLst>
          </p:cNvPr>
          <p:cNvSpPr txBox="1"/>
          <p:nvPr/>
        </p:nvSpPr>
        <p:spPr>
          <a:xfrm>
            <a:off x="5029201" y="4499264"/>
            <a:ext cx="6837218" cy="1631216"/>
          </a:xfrm>
          <a:prstGeom prst="rect">
            <a:avLst/>
          </a:prstGeom>
          <a:noFill/>
        </p:spPr>
        <p:txBody>
          <a:bodyPr wrap="square" rtlCol="0">
            <a:spAutoFit/>
          </a:bodyPr>
          <a:lstStyle/>
          <a:p>
            <a:r>
              <a:rPr lang="en-US" sz="2000" dirty="0"/>
              <a:t>The highest yearly cost incurred due to bird strikes is 23.25M in the year 2001.</a:t>
            </a:r>
          </a:p>
          <a:p>
            <a:endParaRPr lang="en-US" sz="2000" dirty="0"/>
          </a:p>
          <a:p>
            <a:r>
              <a:rPr lang="en-US" sz="2000" dirty="0"/>
              <a:t>The lowest yearly cost incurred due to bird strikes ( apart from null values ) is 5.6M in the year 2000.</a:t>
            </a:r>
          </a:p>
        </p:txBody>
      </p:sp>
    </p:spTree>
    <p:extLst>
      <p:ext uri="{BB962C8B-B14F-4D97-AF65-F5344CB8AC3E}">
        <p14:creationId xmlns:p14="http://schemas.microsoft.com/office/powerpoint/2010/main" val="320787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9C9C-DF22-0901-7421-53308D43A931}"/>
              </a:ext>
            </a:extLst>
          </p:cNvPr>
          <p:cNvSpPr>
            <a:spLocks noGrp="1"/>
          </p:cNvSpPr>
          <p:nvPr>
            <p:ph type="title"/>
          </p:nvPr>
        </p:nvSpPr>
        <p:spPr/>
        <p:txBody>
          <a:bodyPr>
            <a:normAutofit/>
          </a:bodyPr>
          <a:lstStyle/>
          <a:p>
            <a:r>
              <a:rPr lang="en-US" sz="4400" b="1" dirty="0"/>
              <a:t>When do most bird strikes occur?</a:t>
            </a:r>
          </a:p>
        </p:txBody>
      </p:sp>
      <p:pic>
        <p:nvPicPr>
          <p:cNvPr id="7" name="Content Placeholder 6">
            <a:extLst>
              <a:ext uri="{FF2B5EF4-FFF2-40B4-BE49-F238E27FC236}">
                <a16:creationId xmlns:a16="http://schemas.microsoft.com/office/drawing/2014/main" id="{0E30FEBC-40D2-2978-F6AF-7D16F9C578E8}"/>
              </a:ext>
            </a:extLst>
          </p:cNvPr>
          <p:cNvPicPr>
            <a:picLocks noGrp="1" noChangeAspect="1"/>
          </p:cNvPicPr>
          <p:nvPr>
            <p:ph idx="1"/>
          </p:nvPr>
        </p:nvPicPr>
        <p:blipFill>
          <a:blip r:embed="rId2"/>
          <a:stretch>
            <a:fillRect/>
          </a:stretch>
        </p:blipFill>
        <p:spPr>
          <a:xfrm>
            <a:off x="4723245" y="566332"/>
            <a:ext cx="7115954" cy="2456442"/>
          </a:xfrm>
        </p:spPr>
      </p:pic>
      <p:sp>
        <p:nvSpPr>
          <p:cNvPr id="9" name="TextBox 8">
            <a:extLst>
              <a:ext uri="{FF2B5EF4-FFF2-40B4-BE49-F238E27FC236}">
                <a16:creationId xmlns:a16="http://schemas.microsoft.com/office/drawing/2014/main" id="{0D276591-5A15-152A-9FA8-A4D5C34C7065}"/>
              </a:ext>
            </a:extLst>
          </p:cNvPr>
          <p:cNvSpPr txBox="1"/>
          <p:nvPr/>
        </p:nvSpPr>
        <p:spPr>
          <a:xfrm>
            <a:off x="5039591" y="3512127"/>
            <a:ext cx="6799608" cy="2308324"/>
          </a:xfrm>
          <a:prstGeom prst="rect">
            <a:avLst/>
          </a:prstGeom>
          <a:noFill/>
        </p:spPr>
        <p:txBody>
          <a:bodyPr wrap="square" rtlCol="0">
            <a:spAutoFit/>
          </a:bodyPr>
          <a:lstStyle/>
          <a:p>
            <a:r>
              <a:rPr lang="en-US" sz="2400" dirty="0"/>
              <a:t>The majority of the bird strikes occur with sky condition of no clouds and no precipitation, as depicted in the chart above.</a:t>
            </a:r>
          </a:p>
          <a:p>
            <a:endParaRPr lang="en-US" sz="2400" dirty="0"/>
          </a:p>
          <a:p>
            <a:r>
              <a:rPr lang="en-US" sz="2400" dirty="0"/>
              <a:t>It was followed by sky conditions with some clouds, and no precipitation.</a:t>
            </a:r>
          </a:p>
        </p:txBody>
      </p:sp>
    </p:spTree>
    <p:extLst>
      <p:ext uri="{BB962C8B-B14F-4D97-AF65-F5344CB8AC3E}">
        <p14:creationId xmlns:p14="http://schemas.microsoft.com/office/powerpoint/2010/main" val="242372250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66</TotalTime>
  <Words>1085</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 Light</vt:lpstr>
      <vt:lpstr>Rockwell</vt:lpstr>
      <vt:lpstr>Wingdings</vt:lpstr>
      <vt:lpstr>Atlas</vt:lpstr>
      <vt:lpstr>Data Visualization of Bird Strikes between 2000 – 2011</vt:lpstr>
      <vt:lpstr>Introduction </vt:lpstr>
      <vt:lpstr>Problem Case Studies </vt:lpstr>
      <vt:lpstr>Visuals Depicting the Number of Bird Strikes</vt:lpstr>
      <vt:lpstr>Yearly Analysis &amp; Bird Strikes in the US</vt:lpstr>
      <vt:lpstr>Top 10 US Airlines in terms of having encountered bird strikes</vt:lpstr>
      <vt:lpstr>Airports with most incidents of bird strikes – Top 50</vt:lpstr>
      <vt:lpstr>Yearly Cost Incurred due to Bird Strikes:</vt:lpstr>
      <vt:lpstr>When do most bird strikes occur?</vt:lpstr>
      <vt:lpstr>Altitude of airplanes at the time of strike</vt:lpstr>
      <vt:lpstr>Phase of flight at the time of the strike.</vt:lpstr>
      <vt:lpstr>Average Altitude of the airplanes in different phases at the time of strike</vt:lpstr>
      <vt:lpstr>Effect of Bird Strikes &amp; Impact on Flight</vt:lpstr>
      <vt:lpstr>Effect of Strike at Different Altitude</vt:lpstr>
      <vt:lpstr>Were Pilots Informed? &amp; Prior Warning and Effect of Strike Relation</vt:lpstr>
      <vt:lpstr>BY – SAMIYA BAKSHI samiyabakshi589@gmail.com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Samiya Bakshi</dc:creator>
  <cp:lastModifiedBy>Samiya Bakshi</cp:lastModifiedBy>
  <cp:revision>1</cp:revision>
  <dcterms:created xsi:type="dcterms:W3CDTF">2024-06-30T16:33:11Z</dcterms:created>
  <dcterms:modified xsi:type="dcterms:W3CDTF">2024-06-30T17:39:19Z</dcterms:modified>
</cp:coreProperties>
</file>