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snapToObjects="1">
      <p:cViewPr>
        <p:scale>
          <a:sx n="86" d="100"/>
          <a:sy n="86" d="100"/>
        </p:scale>
        <p:origin x="392"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31AD7-B357-1C4C-B5AE-258FCCEA7572}" type="datetimeFigureOut">
              <a:rPr lang="en-US" smtClean="0"/>
              <a:t>4/22/19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C8A00-63C8-E84B-B381-79D4E21C5E10}" type="slidenum">
              <a:rPr lang="en-US" smtClean="0"/>
              <a:t>‹#›</a:t>
            </a:fld>
            <a:endParaRPr lang="en-US"/>
          </a:p>
        </p:txBody>
      </p:sp>
    </p:spTree>
    <p:extLst>
      <p:ext uri="{BB962C8B-B14F-4D97-AF65-F5344CB8AC3E}">
        <p14:creationId xmlns:p14="http://schemas.microsoft.com/office/powerpoint/2010/main" val="421708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FC8A00-63C8-E84B-B381-79D4E21C5E10}" type="slidenum">
              <a:rPr lang="en-US" smtClean="0"/>
              <a:t>1</a:t>
            </a:fld>
            <a:endParaRPr lang="en-US"/>
          </a:p>
        </p:txBody>
      </p:sp>
    </p:spTree>
    <p:extLst>
      <p:ext uri="{BB962C8B-B14F-4D97-AF65-F5344CB8AC3E}">
        <p14:creationId xmlns:p14="http://schemas.microsoft.com/office/powerpoint/2010/main" val="329739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B957-26B8-0047-991D-D8AD85DD7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7AA5BF-41A7-7641-A24B-F75ECE397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AB503E-07AA-5C49-9298-EC378AEC14C5}"/>
              </a:ext>
            </a:extLst>
          </p:cNvPr>
          <p:cNvSpPr>
            <a:spLocks noGrp="1"/>
          </p:cNvSpPr>
          <p:nvPr>
            <p:ph type="dt" sz="half" idx="10"/>
          </p:nvPr>
        </p:nvSpPr>
        <p:spPr/>
        <p:txBody>
          <a:bodyPr/>
          <a:lstStyle/>
          <a:p>
            <a:fld id="{23C85949-B565-CA45-A63B-66177287DAA3}" type="datetimeFigureOut">
              <a:rPr lang="en-US" smtClean="0"/>
              <a:t>4/22/19</a:t>
            </a:fld>
            <a:endParaRPr lang="en-US"/>
          </a:p>
        </p:txBody>
      </p:sp>
      <p:sp>
        <p:nvSpPr>
          <p:cNvPr id="5" name="Footer Placeholder 4">
            <a:extLst>
              <a:ext uri="{FF2B5EF4-FFF2-40B4-BE49-F238E27FC236}">
                <a16:creationId xmlns:a16="http://schemas.microsoft.com/office/drawing/2014/main" id="{91FF15EC-D3DD-8242-97D7-30201695F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AADB1-3D39-A542-93D0-885303BE2B12}"/>
              </a:ext>
            </a:extLst>
          </p:cNvPr>
          <p:cNvSpPr>
            <a:spLocks noGrp="1"/>
          </p:cNvSpPr>
          <p:nvPr>
            <p:ph type="sldNum" sz="quarter" idx="12"/>
          </p:nvPr>
        </p:nvSpPr>
        <p:spPr/>
        <p:txBody>
          <a:bodyPr/>
          <a:lstStyle/>
          <a:p>
            <a:fld id="{61706F4D-66B4-0045-98FE-FE7A5BAE1E78}" type="slidenum">
              <a:rPr lang="en-US" smtClean="0"/>
              <a:t>‹#›</a:t>
            </a:fld>
            <a:endParaRPr lang="en-US"/>
          </a:p>
        </p:txBody>
      </p:sp>
    </p:spTree>
    <p:extLst>
      <p:ext uri="{BB962C8B-B14F-4D97-AF65-F5344CB8AC3E}">
        <p14:creationId xmlns:p14="http://schemas.microsoft.com/office/powerpoint/2010/main" val="200299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D516-7A47-E942-BC72-EC60EEB679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B07720-D8D3-A443-8F8F-67F7B4BBEB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52A18-4386-3546-8B49-2A4926587EB9}"/>
              </a:ext>
            </a:extLst>
          </p:cNvPr>
          <p:cNvSpPr>
            <a:spLocks noGrp="1"/>
          </p:cNvSpPr>
          <p:nvPr>
            <p:ph type="dt" sz="half" idx="10"/>
          </p:nvPr>
        </p:nvSpPr>
        <p:spPr/>
        <p:txBody>
          <a:bodyPr/>
          <a:lstStyle/>
          <a:p>
            <a:fld id="{23C85949-B565-CA45-A63B-66177287DAA3}" type="datetimeFigureOut">
              <a:rPr lang="en-US" smtClean="0"/>
              <a:t>4/22/19</a:t>
            </a:fld>
            <a:endParaRPr lang="en-US"/>
          </a:p>
        </p:txBody>
      </p:sp>
      <p:sp>
        <p:nvSpPr>
          <p:cNvPr id="5" name="Footer Placeholder 4">
            <a:extLst>
              <a:ext uri="{FF2B5EF4-FFF2-40B4-BE49-F238E27FC236}">
                <a16:creationId xmlns:a16="http://schemas.microsoft.com/office/drawing/2014/main" id="{C28A980E-64E7-9846-A4C8-B0E3C7484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C9BF6-10A4-5740-B1D4-2839B428365C}"/>
              </a:ext>
            </a:extLst>
          </p:cNvPr>
          <p:cNvSpPr>
            <a:spLocks noGrp="1"/>
          </p:cNvSpPr>
          <p:nvPr>
            <p:ph type="sldNum" sz="quarter" idx="12"/>
          </p:nvPr>
        </p:nvSpPr>
        <p:spPr/>
        <p:txBody>
          <a:bodyPr/>
          <a:lstStyle/>
          <a:p>
            <a:fld id="{61706F4D-66B4-0045-98FE-FE7A5BAE1E78}" type="slidenum">
              <a:rPr lang="en-US" smtClean="0"/>
              <a:t>‹#›</a:t>
            </a:fld>
            <a:endParaRPr lang="en-US"/>
          </a:p>
        </p:txBody>
      </p:sp>
    </p:spTree>
    <p:extLst>
      <p:ext uri="{BB962C8B-B14F-4D97-AF65-F5344CB8AC3E}">
        <p14:creationId xmlns:p14="http://schemas.microsoft.com/office/powerpoint/2010/main" val="2148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B6D95-92C5-4C4B-9209-78A21BD798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7BE43D-5337-304F-9AC8-1ED830B85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526DB-552B-A846-B529-03D1E9632C43}"/>
              </a:ext>
            </a:extLst>
          </p:cNvPr>
          <p:cNvSpPr>
            <a:spLocks noGrp="1"/>
          </p:cNvSpPr>
          <p:nvPr>
            <p:ph type="dt" sz="half" idx="10"/>
          </p:nvPr>
        </p:nvSpPr>
        <p:spPr/>
        <p:txBody>
          <a:bodyPr/>
          <a:lstStyle/>
          <a:p>
            <a:fld id="{23C85949-B565-CA45-A63B-66177287DAA3}" type="datetimeFigureOut">
              <a:rPr lang="en-US" smtClean="0"/>
              <a:t>4/22/19</a:t>
            </a:fld>
            <a:endParaRPr lang="en-US"/>
          </a:p>
        </p:txBody>
      </p:sp>
      <p:sp>
        <p:nvSpPr>
          <p:cNvPr id="5" name="Footer Placeholder 4">
            <a:extLst>
              <a:ext uri="{FF2B5EF4-FFF2-40B4-BE49-F238E27FC236}">
                <a16:creationId xmlns:a16="http://schemas.microsoft.com/office/drawing/2014/main" id="{86EB09D0-7082-0743-BD9B-4DA37BB05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08E83-5260-144F-8408-AE636332BA3D}"/>
              </a:ext>
            </a:extLst>
          </p:cNvPr>
          <p:cNvSpPr>
            <a:spLocks noGrp="1"/>
          </p:cNvSpPr>
          <p:nvPr>
            <p:ph type="sldNum" sz="quarter" idx="12"/>
          </p:nvPr>
        </p:nvSpPr>
        <p:spPr/>
        <p:txBody>
          <a:bodyPr/>
          <a:lstStyle/>
          <a:p>
            <a:fld id="{61706F4D-66B4-0045-98FE-FE7A5BAE1E78}" type="slidenum">
              <a:rPr lang="en-US" smtClean="0"/>
              <a:t>‹#›</a:t>
            </a:fld>
            <a:endParaRPr lang="en-US"/>
          </a:p>
        </p:txBody>
      </p:sp>
    </p:spTree>
    <p:extLst>
      <p:ext uri="{BB962C8B-B14F-4D97-AF65-F5344CB8AC3E}">
        <p14:creationId xmlns:p14="http://schemas.microsoft.com/office/powerpoint/2010/main" val="357307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9EC2-1254-9B44-9ED5-0B897262C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607C23-0FB3-304C-B0A6-099A7CE579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B7BC0-20B7-1847-BFA7-FC308D091658}"/>
              </a:ext>
            </a:extLst>
          </p:cNvPr>
          <p:cNvSpPr>
            <a:spLocks noGrp="1"/>
          </p:cNvSpPr>
          <p:nvPr>
            <p:ph type="dt" sz="half" idx="10"/>
          </p:nvPr>
        </p:nvSpPr>
        <p:spPr/>
        <p:txBody>
          <a:bodyPr/>
          <a:lstStyle/>
          <a:p>
            <a:fld id="{23C85949-B565-CA45-A63B-66177287DAA3}" type="datetimeFigureOut">
              <a:rPr lang="en-US" smtClean="0"/>
              <a:t>4/22/19</a:t>
            </a:fld>
            <a:endParaRPr lang="en-US"/>
          </a:p>
        </p:txBody>
      </p:sp>
      <p:sp>
        <p:nvSpPr>
          <p:cNvPr id="5" name="Footer Placeholder 4">
            <a:extLst>
              <a:ext uri="{FF2B5EF4-FFF2-40B4-BE49-F238E27FC236}">
                <a16:creationId xmlns:a16="http://schemas.microsoft.com/office/drawing/2014/main" id="{125B0874-22EE-3446-8576-A83890C70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4D2B-9D61-0C4C-8CAB-D1E20127F0BA}"/>
              </a:ext>
            </a:extLst>
          </p:cNvPr>
          <p:cNvSpPr>
            <a:spLocks noGrp="1"/>
          </p:cNvSpPr>
          <p:nvPr>
            <p:ph type="sldNum" sz="quarter" idx="12"/>
          </p:nvPr>
        </p:nvSpPr>
        <p:spPr/>
        <p:txBody>
          <a:bodyPr/>
          <a:lstStyle/>
          <a:p>
            <a:fld id="{61706F4D-66B4-0045-98FE-FE7A5BAE1E78}" type="slidenum">
              <a:rPr lang="en-US" smtClean="0"/>
              <a:t>‹#›</a:t>
            </a:fld>
            <a:endParaRPr lang="en-US"/>
          </a:p>
        </p:txBody>
      </p:sp>
    </p:spTree>
    <p:extLst>
      <p:ext uri="{BB962C8B-B14F-4D97-AF65-F5344CB8AC3E}">
        <p14:creationId xmlns:p14="http://schemas.microsoft.com/office/powerpoint/2010/main" val="255945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23D6-67B2-1E47-836E-CD954DAFA5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85E28D-5260-CB43-AE61-443807EE43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16AD7-CEC9-7E40-859A-765F908708F8}"/>
              </a:ext>
            </a:extLst>
          </p:cNvPr>
          <p:cNvSpPr>
            <a:spLocks noGrp="1"/>
          </p:cNvSpPr>
          <p:nvPr>
            <p:ph type="dt" sz="half" idx="10"/>
          </p:nvPr>
        </p:nvSpPr>
        <p:spPr/>
        <p:txBody>
          <a:bodyPr/>
          <a:lstStyle/>
          <a:p>
            <a:fld id="{23C85949-B565-CA45-A63B-66177287DAA3}" type="datetimeFigureOut">
              <a:rPr lang="en-US" smtClean="0"/>
              <a:t>4/22/19</a:t>
            </a:fld>
            <a:endParaRPr lang="en-US"/>
          </a:p>
        </p:txBody>
      </p:sp>
      <p:sp>
        <p:nvSpPr>
          <p:cNvPr id="5" name="Footer Placeholder 4">
            <a:extLst>
              <a:ext uri="{FF2B5EF4-FFF2-40B4-BE49-F238E27FC236}">
                <a16:creationId xmlns:a16="http://schemas.microsoft.com/office/drawing/2014/main" id="{FFF8B097-D029-9F46-8EA1-04F2DA4A4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58EF3-4A6D-484C-8F16-CFCB489C0D71}"/>
              </a:ext>
            </a:extLst>
          </p:cNvPr>
          <p:cNvSpPr>
            <a:spLocks noGrp="1"/>
          </p:cNvSpPr>
          <p:nvPr>
            <p:ph type="sldNum" sz="quarter" idx="12"/>
          </p:nvPr>
        </p:nvSpPr>
        <p:spPr/>
        <p:txBody>
          <a:bodyPr/>
          <a:lstStyle/>
          <a:p>
            <a:fld id="{61706F4D-66B4-0045-98FE-FE7A5BAE1E78}" type="slidenum">
              <a:rPr lang="en-US" smtClean="0"/>
              <a:t>‹#›</a:t>
            </a:fld>
            <a:endParaRPr lang="en-US"/>
          </a:p>
        </p:txBody>
      </p:sp>
    </p:spTree>
    <p:extLst>
      <p:ext uri="{BB962C8B-B14F-4D97-AF65-F5344CB8AC3E}">
        <p14:creationId xmlns:p14="http://schemas.microsoft.com/office/powerpoint/2010/main" val="126943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C2D9-96A6-FE44-9709-6BB5A84A2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0A5762-1288-0249-8564-C5F1D21AA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891424-5686-914D-90D8-06F7DF25A5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2B47AA-7FF5-8248-B654-6E2DDEB55424}"/>
              </a:ext>
            </a:extLst>
          </p:cNvPr>
          <p:cNvSpPr>
            <a:spLocks noGrp="1"/>
          </p:cNvSpPr>
          <p:nvPr>
            <p:ph type="dt" sz="half" idx="10"/>
          </p:nvPr>
        </p:nvSpPr>
        <p:spPr/>
        <p:txBody>
          <a:bodyPr/>
          <a:lstStyle/>
          <a:p>
            <a:fld id="{23C85949-B565-CA45-A63B-66177287DAA3}" type="datetimeFigureOut">
              <a:rPr lang="en-US" smtClean="0"/>
              <a:t>4/22/19</a:t>
            </a:fld>
            <a:endParaRPr lang="en-US"/>
          </a:p>
        </p:txBody>
      </p:sp>
      <p:sp>
        <p:nvSpPr>
          <p:cNvPr id="6" name="Footer Placeholder 5">
            <a:extLst>
              <a:ext uri="{FF2B5EF4-FFF2-40B4-BE49-F238E27FC236}">
                <a16:creationId xmlns:a16="http://schemas.microsoft.com/office/drawing/2014/main" id="{9AD95F17-6B88-0B42-97FC-336C702A2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ACD6F-756F-6F4F-9CE8-B36F67D8CDA3}"/>
              </a:ext>
            </a:extLst>
          </p:cNvPr>
          <p:cNvSpPr>
            <a:spLocks noGrp="1"/>
          </p:cNvSpPr>
          <p:nvPr>
            <p:ph type="sldNum" sz="quarter" idx="12"/>
          </p:nvPr>
        </p:nvSpPr>
        <p:spPr/>
        <p:txBody>
          <a:bodyPr/>
          <a:lstStyle/>
          <a:p>
            <a:fld id="{61706F4D-66B4-0045-98FE-FE7A5BAE1E78}" type="slidenum">
              <a:rPr lang="en-US" smtClean="0"/>
              <a:t>‹#›</a:t>
            </a:fld>
            <a:endParaRPr lang="en-US"/>
          </a:p>
        </p:txBody>
      </p:sp>
    </p:spTree>
    <p:extLst>
      <p:ext uri="{BB962C8B-B14F-4D97-AF65-F5344CB8AC3E}">
        <p14:creationId xmlns:p14="http://schemas.microsoft.com/office/powerpoint/2010/main" val="3251536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3C39-570D-C943-BF18-9C9BB66F40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047AEC-DCCA-144C-B04F-7513AB68F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D416FE-8EB9-BE48-925E-398A8DF240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D942AB-7FCC-974B-ABEC-32ED4186D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958488-5BBF-5A4E-8B57-FCE22B66E2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685EC8-D375-5646-A889-9B9AF4D3C914}"/>
              </a:ext>
            </a:extLst>
          </p:cNvPr>
          <p:cNvSpPr>
            <a:spLocks noGrp="1"/>
          </p:cNvSpPr>
          <p:nvPr>
            <p:ph type="dt" sz="half" idx="10"/>
          </p:nvPr>
        </p:nvSpPr>
        <p:spPr/>
        <p:txBody>
          <a:bodyPr/>
          <a:lstStyle/>
          <a:p>
            <a:fld id="{23C85949-B565-CA45-A63B-66177287DAA3}" type="datetimeFigureOut">
              <a:rPr lang="en-US" smtClean="0"/>
              <a:t>4/22/19</a:t>
            </a:fld>
            <a:endParaRPr lang="en-US"/>
          </a:p>
        </p:txBody>
      </p:sp>
      <p:sp>
        <p:nvSpPr>
          <p:cNvPr id="8" name="Footer Placeholder 7">
            <a:extLst>
              <a:ext uri="{FF2B5EF4-FFF2-40B4-BE49-F238E27FC236}">
                <a16:creationId xmlns:a16="http://schemas.microsoft.com/office/drawing/2014/main" id="{914C9FBC-5EF6-AF48-8C47-8BD2DC0DA5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6E1565-4CAA-9648-BCB7-DB6A2619BE3D}"/>
              </a:ext>
            </a:extLst>
          </p:cNvPr>
          <p:cNvSpPr>
            <a:spLocks noGrp="1"/>
          </p:cNvSpPr>
          <p:nvPr>
            <p:ph type="sldNum" sz="quarter" idx="12"/>
          </p:nvPr>
        </p:nvSpPr>
        <p:spPr/>
        <p:txBody>
          <a:bodyPr/>
          <a:lstStyle/>
          <a:p>
            <a:fld id="{61706F4D-66B4-0045-98FE-FE7A5BAE1E78}" type="slidenum">
              <a:rPr lang="en-US" smtClean="0"/>
              <a:t>‹#›</a:t>
            </a:fld>
            <a:endParaRPr lang="en-US"/>
          </a:p>
        </p:txBody>
      </p:sp>
    </p:spTree>
    <p:extLst>
      <p:ext uri="{BB962C8B-B14F-4D97-AF65-F5344CB8AC3E}">
        <p14:creationId xmlns:p14="http://schemas.microsoft.com/office/powerpoint/2010/main" val="130118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92F7-ECDF-D245-A48A-8A8721FDA3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D761BC-2F89-364A-89B3-65567E38281A}"/>
              </a:ext>
            </a:extLst>
          </p:cNvPr>
          <p:cNvSpPr>
            <a:spLocks noGrp="1"/>
          </p:cNvSpPr>
          <p:nvPr>
            <p:ph type="dt" sz="half" idx="10"/>
          </p:nvPr>
        </p:nvSpPr>
        <p:spPr/>
        <p:txBody>
          <a:bodyPr/>
          <a:lstStyle/>
          <a:p>
            <a:fld id="{23C85949-B565-CA45-A63B-66177287DAA3}" type="datetimeFigureOut">
              <a:rPr lang="en-US" smtClean="0"/>
              <a:t>4/22/19</a:t>
            </a:fld>
            <a:endParaRPr lang="en-US"/>
          </a:p>
        </p:txBody>
      </p:sp>
      <p:sp>
        <p:nvSpPr>
          <p:cNvPr id="4" name="Footer Placeholder 3">
            <a:extLst>
              <a:ext uri="{FF2B5EF4-FFF2-40B4-BE49-F238E27FC236}">
                <a16:creationId xmlns:a16="http://schemas.microsoft.com/office/drawing/2014/main" id="{CD0484FB-49B9-DE42-945C-270E552645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5649F6-4AD2-1744-A930-823F3BACB0AE}"/>
              </a:ext>
            </a:extLst>
          </p:cNvPr>
          <p:cNvSpPr>
            <a:spLocks noGrp="1"/>
          </p:cNvSpPr>
          <p:nvPr>
            <p:ph type="sldNum" sz="quarter" idx="12"/>
          </p:nvPr>
        </p:nvSpPr>
        <p:spPr/>
        <p:txBody>
          <a:bodyPr/>
          <a:lstStyle/>
          <a:p>
            <a:fld id="{61706F4D-66B4-0045-98FE-FE7A5BAE1E78}" type="slidenum">
              <a:rPr lang="en-US" smtClean="0"/>
              <a:t>‹#›</a:t>
            </a:fld>
            <a:endParaRPr lang="en-US"/>
          </a:p>
        </p:txBody>
      </p:sp>
    </p:spTree>
    <p:extLst>
      <p:ext uri="{BB962C8B-B14F-4D97-AF65-F5344CB8AC3E}">
        <p14:creationId xmlns:p14="http://schemas.microsoft.com/office/powerpoint/2010/main" val="189034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27DB6-A0FD-CD4A-ADAC-5CED8EE90BA5}"/>
              </a:ext>
            </a:extLst>
          </p:cNvPr>
          <p:cNvSpPr>
            <a:spLocks noGrp="1"/>
          </p:cNvSpPr>
          <p:nvPr>
            <p:ph type="dt" sz="half" idx="10"/>
          </p:nvPr>
        </p:nvSpPr>
        <p:spPr/>
        <p:txBody>
          <a:bodyPr/>
          <a:lstStyle/>
          <a:p>
            <a:fld id="{23C85949-B565-CA45-A63B-66177287DAA3}" type="datetimeFigureOut">
              <a:rPr lang="en-US" smtClean="0"/>
              <a:t>4/22/19</a:t>
            </a:fld>
            <a:endParaRPr lang="en-US"/>
          </a:p>
        </p:txBody>
      </p:sp>
      <p:sp>
        <p:nvSpPr>
          <p:cNvPr id="3" name="Footer Placeholder 2">
            <a:extLst>
              <a:ext uri="{FF2B5EF4-FFF2-40B4-BE49-F238E27FC236}">
                <a16:creationId xmlns:a16="http://schemas.microsoft.com/office/drawing/2014/main" id="{772525CB-2C25-534B-BD4C-681E7E63A9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EFA98C-16DD-BD4E-A311-CBE6D6367AC0}"/>
              </a:ext>
            </a:extLst>
          </p:cNvPr>
          <p:cNvSpPr>
            <a:spLocks noGrp="1"/>
          </p:cNvSpPr>
          <p:nvPr>
            <p:ph type="sldNum" sz="quarter" idx="12"/>
          </p:nvPr>
        </p:nvSpPr>
        <p:spPr/>
        <p:txBody>
          <a:bodyPr/>
          <a:lstStyle/>
          <a:p>
            <a:fld id="{61706F4D-66B4-0045-98FE-FE7A5BAE1E78}" type="slidenum">
              <a:rPr lang="en-US" smtClean="0"/>
              <a:t>‹#›</a:t>
            </a:fld>
            <a:endParaRPr lang="en-US"/>
          </a:p>
        </p:txBody>
      </p:sp>
    </p:spTree>
    <p:extLst>
      <p:ext uri="{BB962C8B-B14F-4D97-AF65-F5344CB8AC3E}">
        <p14:creationId xmlns:p14="http://schemas.microsoft.com/office/powerpoint/2010/main" val="92369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2C5E-4CE8-144F-8CAE-18D55AA97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040664-04B9-3443-85CC-F4D37E543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A2D36A-7F15-5E4B-856A-F36AFBE03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7EE47-5A24-6B41-B06F-9EB1A798B4BE}"/>
              </a:ext>
            </a:extLst>
          </p:cNvPr>
          <p:cNvSpPr>
            <a:spLocks noGrp="1"/>
          </p:cNvSpPr>
          <p:nvPr>
            <p:ph type="dt" sz="half" idx="10"/>
          </p:nvPr>
        </p:nvSpPr>
        <p:spPr/>
        <p:txBody>
          <a:bodyPr/>
          <a:lstStyle/>
          <a:p>
            <a:fld id="{23C85949-B565-CA45-A63B-66177287DAA3}" type="datetimeFigureOut">
              <a:rPr lang="en-US" smtClean="0"/>
              <a:t>4/22/19</a:t>
            </a:fld>
            <a:endParaRPr lang="en-US"/>
          </a:p>
        </p:txBody>
      </p:sp>
      <p:sp>
        <p:nvSpPr>
          <p:cNvPr id="6" name="Footer Placeholder 5">
            <a:extLst>
              <a:ext uri="{FF2B5EF4-FFF2-40B4-BE49-F238E27FC236}">
                <a16:creationId xmlns:a16="http://schemas.microsoft.com/office/drawing/2014/main" id="{65702025-3ACA-AD41-B946-33BF29D71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1781F-7549-DA46-B46C-389C8F4D6A08}"/>
              </a:ext>
            </a:extLst>
          </p:cNvPr>
          <p:cNvSpPr>
            <a:spLocks noGrp="1"/>
          </p:cNvSpPr>
          <p:nvPr>
            <p:ph type="sldNum" sz="quarter" idx="12"/>
          </p:nvPr>
        </p:nvSpPr>
        <p:spPr/>
        <p:txBody>
          <a:bodyPr/>
          <a:lstStyle/>
          <a:p>
            <a:fld id="{61706F4D-66B4-0045-98FE-FE7A5BAE1E78}" type="slidenum">
              <a:rPr lang="en-US" smtClean="0"/>
              <a:t>‹#›</a:t>
            </a:fld>
            <a:endParaRPr lang="en-US"/>
          </a:p>
        </p:txBody>
      </p:sp>
    </p:spTree>
    <p:extLst>
      <p:ext uri="{BB962C8B-B14F-4D97-AF65-F5344CB8AC3E}">
        <p14:creationId xmlns:p14="http://schemas.microsoft.com/office/powerpoint/2010/main" val="60790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17A6-4A24-AD41-8ED1-EC3C1CDEF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413514-CAD4-FE4D-B336-190EB94DA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DA63C-BD0D-2041-B012-0F599FD73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6E150-F316-F542-9528-4611C7B88DCD}"/>
              </a:ext>
            </a:extLst>
          </p:cNvPr>
          <p:cNvSpPr>
            <a:spLocks noGrp="1"/>
          </p:cNvSpPr>
          <p:nvPr>
            <p:ph type="dt" sz="half" idx="10"/>
          </p:nvPr>
        </p:nvSpPr>
        <p:spPr/>
        <p:txBody>
          <a:bodyPr/>
          <a:lstStyle/>
          <a:p>
            <a:fld id="{23C85949-B565-CA45-A63B-66177287DAA3}" type="datetimeFigureOut">
              <a:rPr lang="en-US" smtClean="0"/>
              <a:t>4/22/19</a:t>
            </a:fld>
            <a:endParaRPr lang="en-US"/>
          </a:p>
        </p:txBody>
      </p:sp>
      <p:sp>
        <p:nvSpPr>
          <p:cNvPr id="6" name="Footer Placeholder 5">
            <a:extLst>
              <a:ext uri="{FF2B5EF4-FFF2-40B4-BE49-F238E27FC236}">
                <a16:creationId xmlns:a16="http://schemas.microsoft.com/office/drawing/2014/main" id="{7BBE804A-2A71-154D-8401-BA83DB93D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E7F1D-CA4B-F242-8826-4ECBD15801EC}"/>
              </a:ext>
            </a:extLst>
          </p:cNvPr>
          <p:cNvSpPr>
            <a:spLocks noGrp="1"/>
          </p:cNvSpPr>
          <p:nvPr>
            <p:ph type="sldNum" sz="quarter" idx="12"/>
          </p:nvPr>
        </p:nvSpPr>
        <p:spPr/>
        <p:txBody>
          <a:bodyPr/>
          <a:lstStyle/>
          <a:p>
            <a:fld id="{61706F4D-66B4-0045-98FE-FE7A5BAE1E78}" type="slidenum">
              <a:rPr lang="en-US" smtClean="0"/>
              <a:t>‹#›</a:t>
            </a:fld>
            <a:endParaRPr lang="en-US"/>
          </a:p>
        </p:txBody>
      </p:sp>
    </p:spTree>
    <p:extLst>
      <p:ext uri="{BB962C8B-B14F-4D97-AF65-F5344CB8AC3E}">
        <p14:creationId xmlns:p14="http://schemas.microsoft.com/office/powerpoint/2010/main" val="347140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56537-9051-484F-B8AD-8D50A2D6D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EB799A-C5F2-124B-B7BB-495BDC66E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7D889-7FE6-654D-A021-E452DF995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85949-B565-CA45-A63B-66177287DAA3}" type="datetimeFigureOut">
              <a:rPr lang="en-US" smtClean="0"/>
              <a:t>4/22/19</a:t>
            </a:fld>
            <a:endParaRPr lang="en-US"/>
          </a:p>
        </p:txBody>
      </p:sp>
      <p:sp>
        <p:nvSpPr>
          <p:cNvPr id="5" name="Footer Placeholder 4">
            <a:extLst>
              <a:ext uri="{FF2B5EF4-FFF2-40B4-BE49-F238E27FC236}">
                <a16:creationId xmlns:a16="http://schemas.microsoft.com/office/drawing/2014/main" id="{ED620417-D228-2740-A164-273DB09F5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9EB51C-4BC4-A446-AAF0-949FCCD8B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06F4D-66B4-0045-98FE-FE7A5BAE1E78}" type="slidenum">
              <a:rPr lang="en-US" smtClean="0"/>
              <a:t>‹#›</a:t>
            </a:fld>
            <a:endParaRPr lang="en-US"/>
          </a:p>
        </p:txBody>
      </p:sp>
    </p:spTree>
    <p:extLst>
      <p:ext uri="{BB962C8B-B14F-4D97-AF65-F5344CB8AC3E}">
        <p14:creationId xmlns:p14="http://schemas.microsoft.com/office/powerpoint/2010/main" val="338453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D9B9-D8FE-0B4F-BA56-C5D927F6000E}"/>
              </a:ext>
            </a:extLst>
          </p:cNvPr>
          <p:cNvSpPr>
            <a:spLocks noGrp="1"/>
          </p:cNvSpPr>
          <p:nvPr>
            <p:ph type="ctrTitle"/>
          </p:nvPr>
        </p:nvSpPr>
        <p:spPr/>
        <p:txBody>
          <a:bodyPr>
            <a:normAutofit/>
          </a:bodyPr>
          <a:lstStyle/>
          <a:p>
            <a:r>
              <a:rPr lang="en-US" dirty="0">
                <a:solidFill>
                  <a:schemeClr val="bg1"/>
                </a:solidFill>
                <a:latin typeface="Futura PT Medium" panose="020B0502020204020303" pitchFamily="34" charset="77"/>
              </a:rPr>
              <a:t>Cutting Edge? Not so much.</a:t>
            </a:r>
            <a:br>
              <a:rPr lang="en-US" dirty="0">
                <a:solidFill>
                  <a:schemeClr val="bg1"/>
                </a:solidFill>
                <a:latin typeface="Futura PT Medium" panose="020B0502020204020303" pitchFamily="34" charset="77"/>
              </a:rPr>
            </a:br>
            <a:r>
              <a:rPr lang="en-US" sz="3100" dirty="0">
                <a:solidFill>
                  <a:schemeClr val="bg1"/>
                </a:solidFill>
                <a:latin typeface="Futura PT Medium" panose="020B0502020204020303" pitchFamily="34" charset="77"/>
              </a:rPr>
              <a:t>How STEM academia has condoned and perpetuated outdated treatment of women </a:t>
            </a:r>
          </a:p>
        </p:txBody>
      </p:sp>
      <p:sp>
        <p:nvSpPr>
          <p:cNvPr id="3" name="Subtitle 2">
            <a:extLst>
              <a:ext uri="{FF2B5EF4-FFF2-40B4-BE49-F238E27FC236}">
                <a16:creationId xmlns:a16="http://schemas.microsoft.com/office/drawing/2014/main" id="{B72A1A16-F52C-A54B-850A-0ABE6AEB469B}"/>
              </a:ext>
            </a:extLst>
          </p:cNvPr>
          <p:cNvSpPr>
            <a:spLocks noGrp="1"/>
          </p:cNvSpPr>
          <p:nvPr>
            <p:ph type="subTitle" idx="1"/>
          </p:nvPr>
        </p:nvSpPr>
        <p:spPr/>
        <p:txBody>
          <a:bodyPr/>
          <a:lstStyle/>
          <a:p>
            <a:r>
              <a:rPr lang="en-US" dirty="0">
                <a:solidFill>
                  <a:schemeClr val="bg1"/>
                </a:solidFill>
                <a:latin typeface="Futura PT Book" panose="020B0502020204020303" pitchFamily="34" charset="77"/>
              </a:rPr>
              <a:t>Mio Akasako</a:t>
            </a:r>
          </a:p>
          <a:p>
            <a:r>
              <a:rPr lang="en-US" dirty="0">
                <a:solidFill>
                  <a:schemeClr val="bg1"/>
                </a:solidFill>
                <a:latin typeface="Futura PT Book" panose="020B0502020204020303" pitchFamily="34" charset="77"/>
              </a:rPr>
              <a:t>MS1 </a:t>
            </a:r>
          </a:p>
          <a:p>
            <a:r>
              <a:rPr lang="en-US" dirty="0">
                <a:solidFill>
                  <a:schemeClr val="bg1"/>
                </a:solidFill>
                <a:latin typeface="Futura PT Book" panose="020B0502020204020303" pitchFamily="34" charset="77"/>
              </a:rPr>
              <a:t>04.23.19</a:t>
            </a:r>
          </a:p>
        </p:txBody>
      </p:sp>
    </p:spTree>
    <p:extLst>
      <p:ext uri="{BB962C8B-B14F-4D97-AF65-F5344CB8AC3E}">
        <p14:creationId xmlns:p14="http://schemas.microsoft.com/office/powerpoint/2010/main" val="319191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3578-5C85-5047-A5E3-6D6425DCEB6D}"/>
              </a:ext>
            </a:extLst>
          </p:cNvPr>
          <p:cNvSpPr>
            <a:spLocks noGrp="1"/>
          </p:cNvSpPr>
          <p:nvPr>
            <p:ph type="title"/>
          </p:nvPr>
        </p:nvSpPr>
        <p:spPr/>
        <p:txBody>
          <a:bodyPr/>
          <a:lstStyle/>
          <a:p>
            <a:r>
              <a:rPr lang="en-US" dirty="0">
                <a:solidFill>
                  <a:schemeClr val="bg1"/>
                </a:solidFill>
                <a:latin typeface="Futura PT Book" panose="020B0502020204020303" pitchFamily="34" charset="77"/>
              </a:rPr>
              <a:t>Why is STEM academia a particularly harsh environment for women?</a:t>
            </a:r>
          </a:p>
        </p:txBody>
      </p:sp>
      <p:sp>
        <p:nvSpPr>
          <p:cNvPr id="3" name="Content Placeholder 2">
            <a:extLst>
              <a:ext uri="{FF2B5EF4-FFF2-40B4-BE49-F238E27FC236}">
                <a16:creationId xmlns:a16="http://schemas.microsoft.com/office/drawing/2014/main" id="{14DF553C-0B43-654D-B073-133C015620AC}"/>
              </a:ext>
            </a:extLst>
          </p:cNvPr>
          <p:cNvSpPr>
            <a:spLocks noGrp="1"/>
          </p:cNvSpPr>
          <p:nvPr>
            <p:ph idx="1"/>
          </p:nvPr>
        </p:nvSpPr>
        <p:spPr/>
        <p:txBody>
          <a:bodyPr/>
          <a:lstStyle/>
          <a:p>
            <a:pPr marL="0" indent="0">
              <a:buNone/>
            </a:pPr>
            <a:r>
              <a:rPr lang="en-US" dirty="0">
                <a:solidFill>
                  <a:schemeClr val="bg1"/>
                </a:solidFill>
                <a:latin typeface="Futura PT Book" panose="020B0502020204020303" pitchFamily="34" charset="77"/>
              </a:rPr>
              <a:t>Intro graph placeholder</a:t>
            </a:r>
          </a:p>
          <a:p>
            <a:pPr marL="0" indent="0">
              <a:buNone/>
            </a:pPr>
            <a:r>
              <a:rPr lang="en-US" dirty="0">
                <a:solidFill>
                  <a:schemeClr val="bg1"/>
                </a:solidFill>
                <a:latin typeface="Futura PT Book" panose="020B0502020204020303" pitchFamily="34" charset="77"/>
              </a:rPr>
              <a:t>*</a:t>
            </a:r>
          </a:p>
        </p:txBody>
      </p:sp>
    </p:spTree>
    <p:extLst>
      <p:ext uri="{BB962C8B-B14F-4D97-AF65-F5344CB8AC3E}">
        <p14:creationId xmlns:p14="http://schemas.microsoft.com/office/powerpoint/2010/main" val="393578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0F5ABC-40F0-404A-9C33-08849D5856F5}"/>
              </a:ext>
            </a:extLst>
          </p:cNvPr>
          <p:cNvPicPr>
            <a:picLocks noChangeAspect="1"/>
          </p:cNvPicPr>
          <p:nvPr/>
        </p:nvPicPr>
        <p:blipFill>
          <a:blip r:embed="rId2"/>
          <a:stretch>
            <a:fillRect/>
          </a:stretch>
        </p:blipFill>
        <p:spPr>
          <a:xfrm>
            <a:off x="1463608" y="168462"/>
            <a:ext cx="9014398" cy="5430480"/>
          </a:xfrm>
          <a:prstGeom prst="rect">
            <a:avLst/>
          </a:prstGeom>
        </p:spPr>
      </p:pic>
      <p:sp>
        <p:nvSpPr>
          <p:cNvPr id="3" name="Content Placeholder 2">
            <a:extLst>
              <a:ext uri="{FF2B5EF4-FFF2-40B4-BE49-F238E27FC236}">
                <a16:creationId xmlns:a16="http://schemas.microsoft.com/office/drawing/2014/main" id="{14DF553C-0B43-654D-B073-133C015620AC}"/>
              </a:ext>
            </a:extLst>
          </p:cNvPr>
          <p:cNvSpPr>
            <a:spLocks noGrp="1"/>
          </p:cNvSpPr>
          <p:nvPr>
            <p:ph idx="1"/>
          </p:nvPr>
        </p:nvSpPr>
        <p:spPr>
          <a:xfrm>
            <a:off x="1136276" y="4873625"/>
            <a:ext cx="9919447" cy="1603375"/>
          </a:xfrm>
        </p:spPr>
        <p:txBody>
          <a:bodyPr>
            <a:normAutofit lnSpcReduction="10000"/>
          </a:bodyPr>
          <a:lstStyle/>
          <a:p>
            <a:pPr marL="0" indent="0">
              <a:buNone/>
            </a:pPr>
            <a:r>
              <a:rPr lang="en-US" dirty="0">
                <a:solidFill>
                  <a:schemeClr val="bg1"/>
                </a:solidFill>
                <a:latin typeface="Futura PT Book" panose="020B0502020204020303" pitchFamily="34" charset="77"/>
              </a:rPr>
              <a:t>Sexual misconduct is often overlooked in academic institutions. Even when institutions do take proper action, many perpetrators still enjoy membership to powerful national organizations that can influence the careers of rising scientists.</a:t>
            </a:r>
          </a:p>
        </p:txBody>
      </p:sp>
      <p:sp>
        <p:nvSpPr>
          <p:cNvPr id="6" name="TextBox 5">
            <a:extLst>
              <a:ext uri="{FF2B5EF4-FFF2-40B4-BE49-F238E27FC236}">
                <a16:creationId xmlns:a16="http://schemas.microsoft.com/office/drawing/2014/main" id="{789B2A3E-97CB-A145-AC5E-BC3C6C4F35ED}"/>
              </a:ext>
            </a:extLst>
          </p:cNvPr>
          <p:cNvSpPr txBox="1"/>
          <p:nvPr/>
        </p:nvSpPr>
        <p:spPr>
          <a:xfrm>
            <a:off x="5435022" y="6496929"/>
            <a:ext cx="6756978" cy="276999"/>
          </a:xfrm>
          <a:prstGeom prst="rect">
            <a:avLst/>
          </a:prstGeom>
          <a:noFill/>
        </p:spPr>
        <p:txBody>
          <a:bodyPr wrap="none" rtlCol="0">
            <a:spAutoFit/>
          </a:bodyPr>
          <a:lstStyle/>
          <a:p>
            <a:r>
              <a:rPr lang="en-US" sz="1200" dirty="0">
                <a:solidFill>
                  <a:schemeClr val="bg1"/>
                </a:solidFill>
                <a:latin typeface="Futura PT Book" panose="020B0502020204020303" pitchFamily="34" charset="77"/>
              </a:rPr>
              <a:t>The Academic Sexual Misconduct and Violation of Relationship Policies Database, </a:t>
            </a:r>
            <a:r>
              <a:rPr lang="en-US" sz="1200" dirty="0" err="1">
                <a:solidFill>
                  <a:schemeClr val="bg1"/>
                </a:solidFill>
                <a:latin typeface="Futura PT Book" panose="020B0502020204020303" pitchFamily="34" charset="77"/>
              </a:rPr>
              <a:t>Geocognition</a:t>
            </a:r>
            <a:r>
              <a:rPr lang="en-US" sz="1200" dirty="0">
                <a:solidFill>
                  <a:schemeClr val="bg1"/>
                </a:solidFill>
                <a:latin typeface="Futura PT Book" panose="020B0502020204020303" pitchFamily="34" charset="77"/>
              </a:rPr>
              <a:t> Research Lab</a:t>
            </a:r>
          </a:p>
        </p:txBody>
      </p:sp>
    </p:spTree>
    <p:extLst>
      <p:ext uri="{BB962C8B-B14F-4D97-AF65-F5344CB8AC3E}">
        <p14:creationId xmlns:p14="http://schemas.microsoft.com/office/powerpoint/2010/main" val="2052597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F553C-0B43-654D-B073-133C015620AC}"/>
              </a:ext>
            </a:extLst>
          </p:cNvPr>
          <p:cNvSpPr>
            <a:spLocks noGrp="1"/>
          </p:cNvSpPr>
          <p:nvPr>
            <p:ph idx="1"/>
          </p:nvPr>
        </p:nvSpPr>
        <p:spPr>
          <a:xfrm>
            <a:off x="838200" y="5572868"/>
            <a:ext cx="10515600" cy="1096869"/>
          </a:xfrm>
        </p:spPr>
        <p:txBody>
          <a:bodyPr/>
          <a:lstStyle/>
          <a:p>
            <a:pPr marL="0" indent="0">
              <a:buNone/>
            </a:pPr>
            <a:r>
              <a:rPr lang="en-US" dirty="0">
                <a:solidFill>
                  <a:schemeClr val="bg1"/>
                </a:solidFill>
                <a:latin typeface="Futura PT Book" panose="020B0502020204020303" pitchFamily="34" charset="77"/>
              </a:rPr>
              <a:t>It takes many years and multiple allegations for any action to be taken against the perpetrators.</a:t>
            </a:r>
          </a:p>
        </p:txBody>
      </p:sp>
      <p:pic>
        <p:nvPicPr>
          <p:cNvPr id="5" name="Picture 4">
            <a:extLst>
              <a:ext uri="{FF2B5EF4-FFF2-40B4-BE49-F238E27FC236}">
                <a16:creationId xmlns:a16="http://schemas.microsoft.com/office/drawing/2014/main" id="{C536D7B0-E194-0F4E-BF93-3FCF049ADE87}"/>
              </a:ext>
            </a:extLst>
          </p:cNvPr>
          <p:cNvPicPr>
            <a:picLocks noChangeAspect="1"/>
          </p:cNvPicPr>
          <p:nvPr/>
        </p:nvPicPr>
        <p:blipFill>
          <a:blip r:embed="rId2"/>
          <a:stretch>
            <a:fillRect/>
          </a:stretch>
        </p:blipFill>
        <p:spPr>
          <a:xfrm>
            <a:off x="2389027" y="0"/>
            <a:ext cx="7085106" cy="2515840"/>
          </a:xfrm>
          <a:prstGeom prst="rect">
            <a:avLst/>
          </a:prstGeom>
        </p:spPr>
      </p:pic>
      <p:pic>
        <p:nvPicPr>
          <p:cNvPr id="7" name="Picture 6">
            <a:extLst>
              <a:ext uri="{FF2B5EF4-FFF2-40B4-BE49-F238E27FC236}">
                <a16:creationId xmlns:a16="http://schemas.microsoft.com/office/drawing/2014/main" id="{77E73E7D-3208-5643-BB6D-A7A69AD5657C}"/>
              </a:ext>
            </a:extLst>
          </p:cNvPr>
          <p:cNvPicPr>
            <a:picLocks noChangeAspect="1"/>
          </p:cNvPicPr>
          <p:nvPr/>
        </p:nvPicPr>
        <p:blipFill>
          <a:blip r:embed="rId3"/>
          <a:stretch>
            <a:fillRect/>
          </a:stretch>
        </p:blipFill>
        <p:spPr>
          <a:xfrm>
            <a:off x="2986808" y="2157211"/>
            <a:ext cx="5655168" cy="3495494"/>
          </a:xfrm>
          <a:prstGeom prst="rect">
            <a:avLst/>
          </a:prstGeom>
        </p:spPr>
      </p:pic>
      <p:sp>
        <p:nvSpPr>
          <p:cNvPr id="8" name="TextBox 7">
            <a:extLst>
              <a:ext uri="{FF2B5EF4-FFF2-40B4-BE49-F238E27FC236}">
                <a16:creationId xmlns:a16="http://schemas.microsoft.com/office/drawing/2014/main" id="{EA531844-10BF-6E47-82E3-2B876C1D4D96}"/>
              </a:ext>
            </a:extLst>
          </p:cNvPr>
          <p:cNvSpPr txBox="1"/>
          <p:nvPr/>
        </p:nvSpPr>
        <p:spPr>
          <a:xfrm>
            <a:off x="7021995" y="6531237"/>
            <a:ext cx="5170005" cy="276999"/>
          </a:xfrm>
          <a:prstGeom prst="rect">
            <a:avLst/>
          </a:prstGeom>
          <a:noFill/>
        </p:spPr>
        <p:txBody>
          <a:bodyPr wrap="none" rtlCol="0">
            <a:spAutoFit/>
          </a:bodyPr>
          <a:lstStyle/>
          <a:p>
            <a:r>
              <a:rPr lang="en-US" sz="1200" dirty="0">
                <a:solidFill>
                  <a:schemeClr val="bg1"/>
                </a:solidFill>
                <a:latin typeface="Futura PT Book" panose="020B0502020204020303" pitchFamily="34" charset="77"/>
              </a:rPr>
              <a:t>A Hidden History, Science. Findings of the Office of Equal Opportunity and Diversity.</a:t>
            </a:r>
          </a:p>
        </p:txBody>
      </p:sp>
    </p:spTree>
    <p:extLst>
      <p:ext uri="{BB962C8B-B14F-4D97-AF65-F5344CB8AC3E}">
        <p14:creationId xmlns:p14="http://schemas.microsoft.com/office/powerpoint/2010/main" val="426111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F553C-0B43-654D-B073-133C015620AC}"/>
              </a:ext>
            </a:extLst>
          </p:cNvPr>
          <p:cNvSpPr>
            <a:spLocks noGrp="1"/>
          </p:cNvSpPr>
          <p:nvPr>
            <p:ph idx="1"/>
          </p:nvPr>
        </p:nvSpPr>
        <p:spPr>
          <a:xfrm>
            <a:off x="528236" y="856739"/>
            <a:ext cx="4264691" cy="4832861"/>
          </a:xfrm>
        </p:spPr>
        <p:txBody>
          <a:bodyPr>
            <a:normAutofit lnSpcReduction="10000"/>
          </a:bodyPr>
          <a:lstStyle/>
          <a:p>
            <a:pPr marL="0" indent="0">
              <a:buNone/>
            </a:pPr>
            <a:r>
              <a:rPr lang="en-US" dirty="0">
                <a:solidFill>
                  <a:schemeClr val="bg1"/>
                </a:solidFill>
                <a:latin typeface="Futura PT Book" panose="020B0502020204020303" pitchFamily="34" charset="77"/>
              </a:rPr>
              <a:t>In addition, there exists a retention problem in the STEM academic ladder. Though more than half of the undergraduates majoring in the sciences are women, the numbers drop down sharply at the faculty level. The pipeline is leaky, and it is due to the undesirable and often sexist environment created and sustained within STEM academia.</a:t>
            </a:r>
          </a:p>
        </p:txBody>
      </p:sp>
      <p:pic>
        <p:nvPicPr>
          <p:cNvPr id="5" name="Picture 4">
            <a:extLst>
              <a:ext uri="{FF2B5EF4-FFF2-40B4-BE49-F238E27FC236}">
                <a16:creationId xmlns:a16="http://schemas.microsoft.com/office/drawing/2014/main" id="{50A778C3-CEC6-794D-9C0C-F5F5BE6C9ADC}"/>
              </a:ext>
            </a:extLst>
          </p:cNvPr>
          <p:cNvPicPr>
            <a:picLocks noChangeAspect="1"/>
          </p:cNvPicPr>
          <p:nvPr/>
        </p:nvPicPr>
        <p:blipFill>
          <a:blip r:embed="rId2"/>
          <a:stretch>
            <a:fillRect/>
          </a:stretch>
        </p:blipFill>
        <p:spPr>
          <a:xfrm>
            <a:off x="4965595" y="1059939"/>
            <a:ext cx="6362700" cy="3848100"/>
          </a:xfrm>
          <a:prstGeom prst="rect">
            <a:avLst/>
          </a:prstGeom>
        </p:spPr>
      </p:pic>
      <p:sp>
        <p:nvSpPr>
          <p:cNvPr id="7" name="TextBox 6">
            <a:extLst>
              <a:ext uri="{FF2B5EF4-FFF2-40B4-BE49-F238E27FC236}">
                <a16:creationId xmlns:a16="http://schemas.microsoft.com/office/drawing/2014/main" id="{B0DED8CF-AA5C-0842-9CBB-72F7F85871F3}"/>
              </a:ext>
            </a:extLst>
          </p:cNvPr>
          <p:cNvSpPr txBox="1"/>
          <p:nvPr/>
        </p:nvSpPr>
        <p:spPr>
          <a:xfrm>
            <a:off x="4897527" y="432719"/>
            <a:ext cx="6952544" cy="646331"/>
          </a:xfrm>
          <a:prstGeom prst="rect">
            <a:avLst/>
          </a:prstGeom>
          <a:noFill/>
        </p:spPr>
        <p:txBody>
          <a:bodyPr wrap="none" rtlCol="0">
            <a:spAutoFit/>
          </a:bodyPr>
          <a:lstStyle/>
          <a:p>
            <a:r>
              <a:rPr lang="en-US" dirty="0">
                <a:solidFill>
                  <a:schemeClr val="bg1"/>
                </a:solidFill>
                <a:latin typeface="Futura PT Book" panose="020B0502020204020303" pitchFamily="34" charset="77"/>
              </a:rPr>
              <a:t>Graph1 Placeholder: Comparison of Science vs Humanities/Social Science</a:t>
            </a:r>
          </a:p>
          <a:p>
            <a:r>
              <a:rPr lang="en-US" dirty="0">
                <a:solidFill>
                  <a:schemeClr val="bg1"/>
                </a:solidFill>
                <a:latin typeface="Futura PT Book" panose="020B0502020204020303" pitchFamily="34" charset="77"/>
              </a:rPr>
              <a:t>NYU &amp; Columbia University</a:t>
            </a:r>
          </a:p>
        </p:txBody>
      </p:sp>
      <p:sp>
        <p:nvSpPr>
          <p:cNvPr id="8" name="TextBox 7">
            <a:extLst>
              <a:ext uri="{FF2B5EF4-FFF2-40B4-BE49-F238E27FC236}">
                <a16:creationId xmlns:a16="http://schemas.microsoft.com/office/drawing/2014/main" id="{42AE14E1-F7BA-3C4D-A496-B31BF44A77C4}"/>
              </a:ext>
            </a:extLst>
          </p:cNvPr>
          <p:cNvSpPr txBox="1"/>
          <p:nvPr/>
        </p:nvSpPr>
        <p:spPr>
          <a:xfrm>
            <a:off x="4912656" y="5023487"/>
            <a:ext cx="6345007" cy="646331"/>
          </a:xfrm>
          <a:prstGeom prst="rect">
            <a:avLst/>
          </a:prstGeom>
          <a:noFill/>
        </p:spPr>
        <p:txBody>
          <a:bodyPr wrap="none" rtlCol="0">
            <a:spAutoFit/>
          </a:bodyPr>
          <a:lstStyle/>
          <a:p>
            <a:r>
              <a:rPr lang="en-US" dirty="0">
                <a:solidFill>
                  <a:schemeClr val="bg1"/>
                </a:solidFill>
                <a:latin typeface="Futura PT Book" panose="020B0502020204020303" pitchFamily="34" charset="77"/>
              </a:rPr>
              <a:t>Graph2 Placeholder: Comparison of % women in academic ladder--</a:t>
            </a:r>
          </a:p>
          <a:p>
            <a:r>
              <a:rPr lang="en-US" dirty="0">
                <a:solidFill>
                  <a:schemeClr val="bg1"/>
                </a:solidFill>
                <a:latin typeface="Futura PT Book" panose="020B0502020204020303" pitchFamily="34" charset="77"/>
              </a:rPr>
              <a:t>Undergrad, grad, tenure-eligible, tenured at Columbia </a:t>
            </a:r>
          </a:p>
        </p:txBody>
      </p:sp>
      <p:sp>
        <p:nvSpPr>
          <p:cNvPr id="9" name="TextBox 8">
            <a:extLst>
              <a:ext uri="{FF2B5EF4-FFF2-40B4-BE49-F238E27FC236}">
                <a16:creationId xmlns:a16="http://schemas.microsoft.com/office/drawing/2014/main" id="{01F8556C-0E15-E04D-93BB-E141463D9EF2}"/>
              </a:ext>
            </a:extLst>
          </p:cNvPr>
          <p:cNvSpPr txBox="1"/>
          <p:nvPr/>
        </p:nvSpPr>
        <p:spPr>
          <a:xfrm>
            <a:off x="4138192" y="6325545"/>
            <a:ext cx="8053808" cy="461665"/>
          </a:xfrm>
          <a:prstGeom prst="rect">
            <a:avLst/>
          </a:prstGeom>
          <a:noFill/>
        </p:spPr>
        <p:txBody>
          <a:bodyPr wrap="none" rtlCol="0">
            <a:spAutoFit/>
          </a:bodyPr>
          <a:lstStyle/>
          <a:p>
            <a:r>
              <a:rPr lang="en-US" sz="1200" dirty="0">
                <a:solidFill>
                  <a:schemeClr val="bg1"/>
                </a:solidFill>
                <a:latin typeface="Futura PT Book" panose="020B0502020204020303" pitchFamily="34" charset="77"/>
              </a:rPr>
              <a:t>Columbia University Equity Report, 2018. NYU Faculty Equity Report, 2018. Advancement of Women Through the Academic Ranks </a:t>
            </a:r>
          </a:p>
          <a:p>
            <a:r>
              <a:rPr lang="en-US" sz="1200" dirty="0">
                <a:solidFill>
                  <a:schemeClr val="bg1"/>
                </a:solidFill>
                <a:latin typeface="Futura PT Book" panose="020B0502020204020303" pitchFamily="34" charset="77"/>
              </a:rPr>
              <a:t>of the Columbia University Graduate School of Arts and Sciences: Where are the Leaks in the Pipeline? 2015 </a:t>
            </a:r>
          </a:p>
        </p:txBody>
      </p:sp>
    </p:spTree>
    <p:extLst>
      <p:ext uri="{BB962C8B-B14F-4D97-AF65-F5344CB8AC3E}">
        <p14:creationId xmlns:p14="http://schemas.microsoft.com/office/powerpoint/2010/main" val="124845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F553C-0B43-654D-B073-133C015620AC}"/>
              </a:ext>
            </a:extLst>
          </p:cNvPr>
          <p:cNvSpPr>
            <a:spLocks noGrp="1"/>
          </p:cNvSpPr>
          <p:nvPr>
            <p:ph idx="1"/>
          </p:nvPr>
        </p:nvSpPr>
        <p:spPr>
          <a:xfrm>
            <a:off x="838200" y="5106707"/>
            <a:ext cx="10515600" cy="1325563"/>
          </a:xfrm>
        </p:spPr>
        <p:txBody>
          <a:bodyPr/>
          <a:lstStyle/>
          <a:p>
            <a:pPr marL="0" indent="0">
              <a:buNone/>
            </a:pPr>
            <a:r>
              <a:rPr lang="en-US" dirty="0">
                <a:solidFill>
                  <a:schemeClr val="bg1"/>
                </a:solidFill>
                <a:latin typeface="Futura PT Book" panose="020B0502020204020303" pitchFamily="34" charset="77"/>
              </a:rPr>
              <a:t>Even now, prominent women-in-science advocate, </a:t>
            </a:r>
            <a:r>
              <a:rPr lang="en-US" dirty="0" err="1">
                <a:solidFill>
                  <a:schemeClr val="bg1"/>
                </a:solidFill>
                <a:latin typeface="Futura PT Book" panose="020B0502020204020303" pitchFamily="34" charset="77"/>
              </a:rPr>
              <a:t>BethAnn</a:t>
            </a:r>
            <a:r>
              <a:rPr lang="en-US" dirty="0">
                <a:solidFill>
                  <a:schemeClr val="bg1"/>
                </a:solidFill>
                <a:latin typeface="Futura PT Book" panose="020B0502020204020303" pitchFamily="34" charset="77"/>
              </a:rPr>
              <a:t> Franklin, neuroscience professor at Vanderbilt University, is being denied tenure for unjustified reasons.</a:t>
            </a:r>
          </a:p>
        </p:txBody>
      </p:sp>
      <p:sp>
        <p:nvSpPr>
          <p:cNvPr id="4" name="TextBox 3">
            <a:extLst>
              <a:ext uri="{FF2B5EF4-FFF2-40B4-BE49-F238E27FC236}">
                <a16:creationId xmlns:a16="http://schemas.microsoft.com/office/drawing/2014/main" id="{C65532CF-8033-154A-B00D-98EC28442949}"/>
              </a:ext>
            </a:extLst>
          </p:cNvPr>
          <p:cNvSpPr txBox="1"/>
          <p:nvPr/>
        </p:nvSpPr>
        <p:spPr>
          <a:xfrm>
            <a:off x="1775012" y="3065929"/>
            <a:ext cx="7978466" cy="523220"/>
          </a:xfrm>
          <a:prstGeom prst="rect">
            <a:avLst/>
          </a:prstGeom>
          <a:noFill/>
        </p:spPr>
        <p:txBody>
          <a:bodyPr wrap="none" rtlCol="0">
            <a:spAutoFit/>
          </a:bodyPr>
          <a:lstStyle/>
          <a:p>
            <a:r>
              <a:rPr lang="en-US" sz="2800" dirty="0">
                <a:solidFill>
                  <a:schemeClr val="bg1"/>
                </a:solidFill>
                <a:latin typeface="Futura PT Book" panose="020B0502020204020303" pitchFamily="34" charset="77"/>
              </a:rPr>
              <a:t>*Placeholder, timeline similar to misconduct case studies</a:t>
            </a:r>
          </a:p>
        </p:txBody>
      </p:sp>
    </p:spTree>
    <p:extLst>
      <p:ext uri="{BB962C8B-B14F-4D97-AF65-F5344CB8AC3E}">
        <p14:creationId xmlns:p14="http://schemas.microsoft.com/office/powerpoint/2010/main" val="208965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3578-5C85-5047-A5E3-6D6425DCEB6D}"/>
              </a:ext>
            </a:extLst>
          </p:cNvPr>
          <p:cNvSpPr>
            <a:spLocks noGrp="1"/>
          </p:cNvSpPr>
          <p:nvPr>
            <p:ph type="title"/>
          </p:nvPr>
        </p:nvSpPr>
        <p:spPr/>
        <p:txBody>
          <a:bodyPr/>
          <a:lstStyle/>
          <a:p>
            <a:r>
              <a:rPr lang="en-US" dirty="0">
                <a:solidFill>
                  <a:schemeClr val="bg1"/>
                </a:solidFill>
                <a:latin typeface="Futura PT Book" panose="020B0502020204020303" pitchFamily="34" charset="77"/>
              </a:rPr>
              <a:t>What are female scientists advocating for?</a:t>
            </a:r>
          </a:p>
        </p:txBody>
      </p:sp>
      <p:sp>
        <p:nvSpPr>
          <p:cNvPr id="3" name="Content Placeholder 2">
            <a:extLst>
              <a:ext uri="{FF2B5EF4-FFF2-40B4-BE49-F238E27FC236}">
                <a16:creationId xmlns:a16="http://schemas.microsoft.com/office/drawing/2014/main" id="{14DF553C-0B43-654D-B073-133C015620AC}"/>
              </a:ext>
            </a:extLst>
          </p:cNvPr>
          <p:cNvSpPr>
            <a:spLocks noGrp="1"/>
          </p:cNvSpPr>
          <p:nvPr>
            <p:ph idx="1"/>
          </p:nvPr>
        </p:nvSpPr>
        <p:spPr/>
        <p:txBody>
          <a:bodyPr/>
          <a:lstStyle/>
          <a:p>
            <a:pPr marL="0" indent="0">
              <a:buNone/>
            </a:pPr>
            <a:endParaRPr lang="en-US" dirty="0">
              <a:solidFill>
                <a:schemeClr val="bg1"/>
              </a:solidFill>
              <a:latin typeface="Futura PT Book" panose="020B0502020204020303" pitchFamily="34" charset="77"/>
            </a:endParaRPr>
          </a:p>
        </p:txBody>
      </p:sp>
    </p:spTree>
    <p:extLst>
      <p:ext uri="{BB962C8B-B14F-4D97-AF65-F5344CB8AC3E}">
        <p14:creationId xmlns:p14="http://schemas.microsoft.com/office/powerpoint/2010/main" val="1262184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286</Words>
  <Application>Microsoft Macintosh PowerPoint</Application>
  <PresentationFormat>Widescreen</PresentationFormat>
  <Paragraphs>22</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Futura PT Book</vt:lpstr>
      <vt:lpstr>Futura PT Medium</vt:lpstr>
      <vt:lpstr>Office Theme</vt:lpstr>
      <vt:lpstr>Cutting Edge? Not so much. How STEM academia has condoned and perpetuated outdated treatment of women </vt:lpstr>
      <vt:lpstr>Why is STEM academia a particularly harsh environment for women?</vt:lpstr>
      <vt:lpstr>PowerPoint Presentation</vt:lpstr>
      <vt:lpstr>PowerPoint Presentation</vt:lpstr>
      <vt:lpstr>PowerPoint Presentation</vt:lpstr>
      <vt:lpstr>PowerPoint Presentation</vt:lpstr>
      <vt:lpstr>What are female scientists advocating for?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cp:revision>
  <dcterms:created xsi:type="dcterms:W3CDTF">2019-04-23T03:32:37Z</dcterms:created>
  <dcterms:modified xsi:type="dcterms:W3CDTF">2019-04-23T23:47:00Z</dcterms:modified>
</cp:coreProperties>
</file>