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b1fd2690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b1fd2690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b1fd2690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b1fd2690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b1fd2690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b1fd2690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b1fd2690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b1fd2690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b1fd2690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b1fd2690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b1fd2690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b1fd2690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ab7d0ec8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ab7d0ec8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ab7d0ec8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ab7d0ec8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ab7d0ec8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ab7d0ec8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ab89a813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ab89a813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3ab89a813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ab89a813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3ab89a813d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ab89a813d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3ab89a813d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ab89a813d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3ab89a813d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ab89a813d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ab89a813d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ab89a813d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3ab89a813d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ab89a813d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ab89a813d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ab89a813d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b1fd2690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b1fd2690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www.tensorflow.org/versions/master/api_docs/python/tf/TextLineRead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tensorflow.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tensorflow.org/versions/master/api_docs/python/tf/Grap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tensorflow.org/versions/master/api_docs/python/tf/matmul" TargetMode="External"/><Relationship Id="rId4" Type="http://schemas.openxmlformats.org/officeDocument/2006/relationships/hyperlink" Target="https://www.tensorflow.org/versions/master/api_docs/python/tf/add" TargetMode="External"/><Relationship Id="rId5" Type="http://schemas.openxmlformats.org/officeDocument/2006/relationships/hyperlink" Target="https://www.tensorflow.org/versions/master/api_docs/python/tf/Session" TargetMode="External"/><Relationship Id="rId6" Type="http://schemas.openxmlformats.org/officeDocument/2006/relationships/hyperlink" Target="https://www.tensorflow.org/versions/master/api_docs/python/tf/Session#run" TargetMode="External"/><Relationship Id="rId7" Type="http://schemas.openxmlformats.org/officeDocument/2006/relationships/hyperlink" Target="https://www.tensorflow.org/versions/master/api_docs/python/tf/Session#run" TargetMode="External"/><Relationship Id="rId8" Type="http://schemas.openxmlformats.org/officeDocument/2006/relationships/hyperlink" Target="https://www.tensorflow.org/versions/master/api_docs/python/tf/Variabl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Tensorflow :</a:t>
            </a:r>
            <a:endParaRPr sz="3600"/>
          </a:p>
          <a:p>
            <a:pPr indent="0" lvl="0" marL="0" rtl="0" algn="l">
              <a:spcBef>
                <a:spcPts val="0"/>
              </a:spcBef>
              <a:spcAft>
                <a:spcPts val="0"/>
              </a:spcAft>
              <a:buNone/>
            </a:pPr>
            <a:r>
              <a:rPr lang="en" sz="3600"/>
              <a:t>Large-Scale Machine Learning on Heterogeneous Distributed Systems</a:t>
            </a:r>
            <a:endParaRPr sz="3600"/>
          </a:p>
          <a:p>
            <a:pPr indent="0" lvl="0" marL="0" rtl="0" algn="l">
              <a:spcBef>
                <a:spcPts val="0"/>
              </a:spcBef>
              <a:spcAft>
                <a:spcPts val="0"/>
              </a:spcAft>
              <a:buNone/>
            </a:pPr>
            <a:r>
              <a:t/>
            </a:r>
            <a:endParaRPr sz="36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Mohammad Amin Samadi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txBox="1"/>
          <p:nvPr>
            <p:ph type="ctrTitle"/>
          </p:nvPr>
        </p:nvSpPr>
        <p:spPr>
          <a:xfrm>
            <a:off x="350900" y="424550"/>
            <a:ext cx="63315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Devices</a:t>
            </a:r>
            <a:endParaRPr sz="3600"/>
          </a:p>
        </p:txBody>
      </p:sp>
      <p:sp>
        <p:nvSpPr>
          <p:cNvPr id="135" name="Google Shape;135;p22"/>
          <p:cNvSpPr txBox="1"/>
          <p:nvPr>
            <p:ph idx="1" type="subTitle"/>
          </p:nvPr>
        </p:nvSpPr>
        <p:spPr>
          <a:xfrm>
            <a:off x="350900" y="1200325"/>
            <a:ext cx="8352300" cy="1847100"/>
          </a:xfrm>
          <a:prstGeom prst="rect">
            <a:avLst/>
          </a:prstGeom>
        </p:spPr>
        <p:txBody>
          <a:bodyPr anchorCtr="0" anchor="b"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Font typeface="Raleway"/>
              <a:buChar char="●"/>
            </a:pPr>
            <a:r>
              <a:rPr lang="en" sz="1200">
                <a:latin typeface="Raleway"/>
                <a:ea typeface="Raleway"/>
                <a:cs typeface="Raleway"/>
                <a:sym typeface="Raleway"/>
              </a:rPr>
              <a:t>Each device has both a device type and a name</a:t>
            </a:r>
            <a:endParaRPr sz="1200">
              <a:latin typeface="Raleway"/>
              <a:ea typeface="Raleway"/>
              <a:cs typeface="Raleway"/>
              <a:sym typeface="Raleway"/>
            </a:endParaRPr>
          </a:p>
          <a:p>
            <a:pPr indent="-304800" lvl="1" marL="914400" rtl="0" algn="l">
              <a:lnSpc>
                <a:spcPct val="115000"/>
              </a:lnSpc>
              <a:spcBef>
                <a:spcPts val="0"/>
              </a:spcBef>
              <a:spcAft>
                <a:spcPts val="0"/>
              </a:spcAft>
              <a:buClr>
                <a:schemeClr val="lt1"/>
              </a:buClr>
              <a:buSzPts val="1200"/>
              <a:buFont typeface="Raleway"/>
              <a:buChar char="○"/>
            </a:pPr>
            <a:r>
              <a:rPr lang="en" sz="1200">
                <a:latin typeface="Raleway"/>
                <a:ea typeface="Raleway"/>
                <a:cs typeface="Raleway"/>
                <a:sym typeface="Raleway"/>
              </a:rPr>
              <a:t>Names are composed of the device's type, its index in a worker process, and (when used in a distributed setting) an identification of the job and task of the worker process</a:t>
            </a:r>
            <a:endParaRPr sz="1200">
              <a:latin typeface="Raleway"/>
              <a:ea typeface="Raleway"/>
              <a:cs typeface="Raleway"/>
              <a:sym typeface="Raleway"/>
            </a:endParaRPr>
          </a:p>
          <a:p>
            <a:pPr indent="-304800" lvl="1" marL="914400" rtl="0" algn="l">
              <a:lnSpc>
                <a:spcPct val="115000"/>
              </a:lnSpc>
              <a:spcBef>
                <a:spcPts val="0"/>
              </a:spcBef>
              <a:spcAft>
                <a:spcPts val="0"/>
              </a:spcAft>
              <a:buClr>
                <a:schemeClr val="lt1"/>
              </a:buClr>
              <a:buSzPts val="1200"/>
              <a:buFont typeface="Raleway"/>
              <a:buChar char="○"/>
            </a:pPr>
            <a:r>
              <a:rPr lang="en" sz="1200">
                <a:latin typeface="Raleway"/>
                <a:ea typeface="Raleway"/>
                <a:cs typeface="Raleway"/>
                <a:sym typeface="Raleway"/>
              </a:rPr>
              <a:t>Example device names:</a:t>
            </a:r>
            <a:endParaRPr sz="1200">
              <a:latin typeface="Raleway"/>
              <a:ea typeface="Raleway"/>
              <a:cs typeface="Raleway"/>
              <a:sym typeface="Raleway"/>
            </a:endParaRPr>
          </a:p>
          <a:p>
            <a:pPr indent="-304800" lvl="1" marL="914400" rtl="0" algn="l">
              <a:lnSpc>
                <a:spcPct val="115000"/>
              </a:lnSpc>
              <a:spcBef>
                <a:spcPts val="0"/>
              </a:spcBef>
              <a:spcAft>
                <a:spcPts val="0"/>
              </a:spcAft>
              <a:buClr>
                <a:schemeClr val="lt1"/>
              </a:buClr>
              <a:buSzPts val="1200"/>
              <a:buFont typeface="Arial"/>
              <a:buChar char="○"/>
            </a:pPr>
            <a:r>
              <a:rPr lang="en" sz="1200">
                <a:latin typeface="Raleway"/>
                <a:ea typeface="Raleway"/>
                <a:cs typeface="Raleway"/>
                <a:sym typeface="Raleway"/>
              </a:rPr>
              <a:t>Local: </a:t>
            </a:r>
            <a:r>
              <a:rPr lang="en" sz="1000">
                <a:latin typeface="Raleway"/>
                <a:ea typeface="Raleway"/>
                <a:cs typeface="Raleway"/>
                <a:sym typeface="Raleway"/>
              </a:rPr>
              <a:t>/job:localhost/device:cpu:0</a:t>
            </a:r>
            <a:endParaRPr sz="1000">
              <a:latin typeface="Raleway"/>
              <a:ea typeface="Raleway"/>
              <a:cs typeface="Raleway"/>
              <a:sym typeface="Raleway"/>
            </a:endParaRPr>
          </a:p>
          <a:p>
            <a:pPr indent="-304800" lvl="1" marL="914400" rtl="0" algn="l">
              <a:lnSpc>
                <a:spcPct val="115000"/>
              </a:lnSpc>
              <a:spcBef>
                <a:spcPts val="0"/>
              </a:spcBef>
              <a:spcAft>
                <a:spcPts val="0"/>
              </a:spcAft>
              <a:buClr>
                <a:schemeClr val="lt1"/>
              </a:buClr>
              <a:buSzPts val="1200"/>
              <a:buFont typeface="Arial"/>
              <a:buChar char="○"/>
            </a:pPr>
            <a:r>
              <a:rPr lang="en" sz="1200">
                <a:latin typeface="Raleway"/>
                <a:ea typeface="Raleway"/>
                <a:cs typeface="Raleway"/>
                <a:sym typeface="Raleway"/>
              </a:rPr>
              <a:t>Distributed: </a:t>
            </a:r>
            <a:r>
              <a:rPr lang="en" sz="1000">
                <a:latin typeface="Raleway"/>
                <a:ea typeface="Raleway"/>
                <a:cs typeface="Raleway"/>
                <a:sym typeface="Raleway"/>
              </a:rPr>
              <a:t>/job:worker/task:17/device:gpu:3</a:t>
            </a:r>
            <a:endParaRPr sz="1000">
              <a:latin typeface="Raleway"/>
              <a:ea typeface="Raleway"/>
              <a:cs typeface="Raleway"/>
              <a:sym typeface="Raleway"/>
            </a:endParaRPr>
          </a:p>
          <a:p>
            <a:pPr indent="-304800" lvl="0" marL="457200" rtl="0" algn="l">
              <a:lnSpc>
                <a:spcPct val="115000"/>
              </a:lnSpc>
              <a:spcBef>
                <a:spcPts val="0"/>
              </a:spcBef>
              <a:spcAft>
                <a:spcPts val="0"/>
              </a:spcAft>
              <a:buClr>
                <a:schemeClr val="lt1"/>
              </a:buClr>
              <a:buSzPts val="1200"/>
              <a:buFont typeface="Raleway"/>
              <a:buChar char="●"/>
            </a:pPr>
            <a:r>
              <a:rPr lang="en" sz="1200">
                <a:latin typeface="Raleway"/>
                <a:ea typeface="Raleway"/>
                <a:cs typeface="Raleway"/>
                <a:sym typeface="Raleway"/>
              </a:rPr>
              <a:t>A device object manages its device's memory and executes kernels as requested</a:t>
            </a:r>
            <a:endParaRPr>
              <a:latin typeface="Raleway"/>
              <a:ea typeface="Raleway"/>
              <a:cs typeface="Raleway"/>
              <a:sym typeface="Raleway"/>
            </a:endParaRPr>
          </a:p>
        </p:txBody>
      </p:sp>
      <p:sp>
        <p:nvSpPr>
          <p:cNvPr id="136" name="Google Shape;136;p22"/>
          <p:cNvSpPr txBox="1"/>
          <p:nvPr/>
        </p:nvSpPr>
        <p:spPr>
          <a:xfrm>
            <a:off x="378600" y="3019625"/>
            <a:ext cx="8352300" cy="7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Raleway"/>
                <a:ea typeface="Raleway"/>
                <a:cs typeface="Raleway"/>
                <a:sym typeface="Raleway"/>
              </a:rPr>
              <a:t>Tensors</a:t>
            </a:r>
            <a:endParaRPr b="1" sz="3600">
              <a:solidFill>
                <a:schemeClr val="lt1"/>
              </a:solidFill>
              <a:latin typeface="Raleway"/>
              <a:ea typeface="Raleway"/>
              <a:cs typeface="Raleway"/>
              <a:sym typeface="Raleway"/>
            </a:endParaRPr>
          </a:p>
        </p:txBody>
      </p:sp>
      <p:sp>
        <p:nvSpPr>
          <p:cNvPr id="137" name="Google Shape;137;p22"/>
          <p:cNvSpPr txBox="1"/>
          <p:nvPr/>
        </p:nvSpPr>
        <p:spPr>
          <a:xfrm>
            <a:off x="350900" y="3804425"/>
            <a:ext cx="8352300" cy="535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Font typeface="Raleway"/>
              <a:buChar char="●"/>
            </a:pPr>
            <a:r>
              <a:rPr lang="en" sz="1200">
                <a:solidFill>
                  <a:schemeClr val="lt1"/>
                </a:solidFill>
                <a:latin typeface="Raleway"/>
                <a:ea typeface="Raleway"/>
                <a:cs typeface="Raleway"/>
                <a:sym typeface="Raleway"/>
              </a:rPr>
              <a:t>Typed, multi-dimensional array</a:t>
            </a:r>
            <a:endParaRPr sz="1200">
              <a:solidFill>
                <a:schemeClr val="lt1"/>
              </a:solidFill>
              <a:latin typeface="Raleway"/>
              <a:ea typeface="Raleway"/>
              <a:cs typeface="Raleway"/>
              <a:sym typeface="Raleway"/>
            </a:endParaRPr>
          </a:p>
          <a:p>
            <a:pPr indent="-304800" lvl="0" marL="457200" rtl="0" algn="l">
              <a:lnSpc>
                <a:spcPct val="115000"/>
              </a:lnSpc>
              <a:spcBef>
                <a:spcPts val="0"/>
              </a:spcBef>
              <a:spcAft>
                <a:spcPts val="0"/>
              </a:spcAft>
              <a:buClr>
                <a:schemeClr val="lt1"/>
              </a:buClr>
              <a:buSzPts val="1200"/>
              <a:buFont typeface="Raleway"/>
              <a:buChar char="●"/>
            </a:pPr>
            <a:r>
              <a:rPr lang="en" sz="1200">
                <a:solidFill>
                  <a:schemeClr val="lt1"/>
                </a:solidFill>
                <a:latin typeface="Raleway"/>
                <a:ea typeface="Raleway"/>
                <a:cs typeface="Raleway"/>
                <a:sym typeface="Raleway"/>
              </a:rPr>
              <a:t>Memory management of tensors is handled automatically</a:t>
            </a:r>
            <a:endParaRPr sz="1200">
              <a:solidFill>
                <a:schemeClr val="lt1"/>
              </a:solidFill>
              <a:latin typeface="Raleway"/>
              <a:ea typeface="Raleway"/>
              <a:cs typeface="Raleway"/>
              <a:sym typeface="Raleway"/>
            </a:endParaRPr>
          </a:p>
          <a:p>
            <a:pPr indent="0" lvl="0" marL="0" rtl="0" algn="l">
              <a:spcBef>
                <a:spcPts val="1200"/>
              </a:spcBef>
              <a:spcAft>
                <a:spcPts val="0"/>
              </a:spcAft>
              <a:buNone/>
            </a:pPr>
            <a:r>
              <a:t/>
            </a:r>
            <a:endParaRPr sz="1200">
              <a:solidFill>
                <a:schemeClr val="lt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41" name="Shape 141"/>
        <p:cNvGrpSpPr/>
        <p:nvPr/>
      </p:nvGrpSpPr>
      <p:grpSpPr>
        <a:xfrm>
          <a:off x="0" y="0"/>
          <a:ext cx="0" cy="0"/>
          <a:chOff x="0" y="0"/>
          <a:chExt cx="0" cy="0"/>
        </a:xfrm>
      </p:grpSpPr>
      <p:sp>
        <p:nvSpPr>
          <p:cNvPr id="142" name="Google Shape;142;p23"/>
          <p:cNvSpPr txBox="1"/>
          <p:nvPr>
            <p:ph type="title"/>
          </p:nvPr>
        </p:nvSpPr>
        <p:spPr>
          <a:xfrm>
            <a:off x="1143900" y="472075"/>
            <a:ext cx="8000100" cy="104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3.1.  Single-Device Execution</a:t>
            </a:r>
            <a:endParaRPr sz="3600"/>
          </a:p>
        </p:txBody>
      </p:sp>
      <p:sp>
        <p:nvSpPr>
          <p:cNvPr id="143" name="Google Shape;143;p23"/>
          <p:cNvSpPr txBox="1"/>
          <p:nvPr/>
        </p:nvSpPr>
        <p:spPr>
          <a:xfrm>
            <a:off x="1143900" y="1643700"/>
            <a:ext cx="4940400" cy="2428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Raleway"/>
              <a:buAutoNum type="arabicPeriod"/>
            </a:pPr>
            <a:r>
              <a:rPr lang="en">
                <a:solidFill>
                  <a:schemeClr val="lt1"/>
                </a:solidFill>
                <a:latin typeface="Raleway"/>
                <a:ea typeface="Raleway"/>
                <a:cs typeface="Raleway"/>
                <a:sym typeface="Raleway"/>
              </a:rPr>
              <a:t>All nodes required to compute the desired output node(s) are determined</a:t>
            </a:r>
            <a:endParaRPr>
              <a:solidFill>
                <a:schemeClr val="lt1"/>
              </a:solidFill>
              <a:latin typeface="Raleway"/>
              <a:ea typeface="Raleway"/>
              <a:cs typeface="Raleway"/>
              <a:sym typeface="Raleway"/>
            </a:endParaRPr>
          </a:p>
          <a:p>
            <a:pPr indent="-317500" lvl="0" marL="457200" rtl="0" algn="l">
              <a:lnSpc>
                <a:spcPct val="115000"/>
              </a:lnSpc>
              <a:spcBef>
                <a:spcPts val="0"/>
              </a:spcBef>
              <a:spcAft>
                <a:spcPts val="0"/>
              </a:spcAft>
              <a:buClr>
                <a:schemeClr val="lt1"/>
              </a:buClr>
              <a:buSzPts val="1400"/>
              <a:buFont typeface="Raleway"/>
              <a:buAutoNum type="arabicPeriod"/>
            </a:pPr>
            <a:r>
              <a:rPr lang="en">
                <a:solidFill>
                  <a:schemeClr val="lt1"/>
                </a:solidFill>
                <a:latin typeface="Raleway"/>
                <a:ea typeface="Raleway"/>
                <a:cs typeface="Raleway"/>
                <a:sym typeface="Raleway"/>
              </a:rPr>
              <a:t>Each node is given a count of dependencies that need to be completed before it can begin execution</a:t>
            </a:r>
            <a:endParaRPr>
              <a:solidFill>
                <a:schemeClr val="lt1"/>
              </a:solidFill>
              <a:latin typeface="Raleway"/>
              <a:ea typeface="Raleway"/>
              <a:cs typeface="Raleway"/>
              <a:sym typeface="Raleway"/>
            </a:endParaRPr>
          </a:p>
          <a:p>
            <a:pPr indent="-317500" lvl="0" marL="457200" rtl="0" algn="l">
              <a:lnSpc>
                <a:spcPct val="115000"/>
              </a:lnSpc>
              <a:spcBef>
                <a:spcPts val="0"/>
              </a:spcBef>
              <a:spcAft>
                <a:spcPts val="0"/>
              </a:spcAft>
              <a:buClr>
                <a:schemeClr val="lt1"/>
              </a:buClr>
              <a:buSzPts val="1400"/>
              <a:buFont typeface="Raleway"/>
              <a:buAutoNum type="arabicPeriod"/>
            </a:pPr>
            <a:r>
              <a:rPr lang="en">
                <a:solidFill>
                  <a:schemeClr val="lt1"/>
                </a:solidFill>
                <a:latin typeface="Raleway"/>
                <a:ea typeface="Raleway"/>
                <a:cs typeface="Raleway"/>
                <a:sym typeface="Raleway"/>
              </a:rPr>
              <a:t>When a node's dependency count is zero, it is added to a ready queue</a:t>
            </a:r>
            <a:endParaRPr>
              <a:solidFill>
                <a:schemeClr val="lt1"/>
              </a:solidFill>
              <a:latin typeface="Raleway"/>
              <a:ea typeface="Raleway"/>
              <a:cs typeface="Raleway"/>
              <a:sym typeface="Raleway"/>
            </a:endParaRPr>
          </a:p>
          <a:p>
            <a:pPr indent="-317500" lvl="0" marL="457200" rtl="0" algn="l">
              <a:lnSpc>
                <a:spcPct val="115000"/>
              </a:lnSpc>
              <a:spcBef>
                <a:spcPts val="0"/>
              </a:spcBef>
              <a:spcAft>
                <a:spcPts val="0"/>
              </a:spcAft>
              <a:buClr>
                <a:schemeClr val="lt1"/>
              </a:buClr>
              <a:buSzPts val="1400"/>
              <a:buFont typeface="Raleway"/>
              <a:buAutoNum type="arabicPeriod"/>
            </a:pPr>
            <a:r>
              <a:rPr lang="en">
                <a:solidFill>
                  <a:schemeClr val="lt1"/>
                </a:solidFill>
                <a:latin typeface="Raleway"/>
                <a:ea typeface="Raleway"/>
                <a:cs typeface="Raleway"/>
                <a:sym typeface="Raleway"/>
              </a:rPr>
              <a:t>The ready queue delegates node kernel execution to device objects</a:t>
            </a:r>
            <a:endParaRPr>
              <a:solidFill>
                <a:schemeClr val="lt1"/>
              </a:solidFill>
              <a:latin typeface="Raleway"/>
              <a:ea typeface="Raleway"/>
              <a:cs typeface="Raleway"/>
              <a:sym typeface="Raleway"/>
            </a:endParaRPr>
          </a:p>
          <a:p>
            <a:pPr indent="-317500" lvl="0" marL="457200" rtl="0" algn="l">
              <a:lnSpc>
                <a:spcPct val="115000"/>
              </a:lnSpc>
              <a:spcBef>
                <a:spcPts val="0"/>
              </a:spcBef>
              <a:spcAft>
                <a:spcPts val="0"/>
              </a:spcAft>
              <a:buClr>
                <a:schemeClr val="lt1"/>
              </a:buClr>
              <a:buSzPts val="1400"/>
              <a:buFont typeface="Raleway"/>
              <a:buAutoNum type="arabicPeriod"/>
            </a:pPr>
            <a:r>
              <a:rPr lang="en">
                <a:solidFill>
                  <a:schemeClr val="lt1"/>
                </a:solidFill>
                <a:latin typeface="Raleway"/>
                <a:ea typeface="Raleway"/>
                <a:cs typeface="Raleway"/>
                <a:sym typeface="Raleway"/>
              </a:rPr>
              <a:t>When a node completes execution, the counts of all dependant nodes are decremented</a:t>
            </a:r>
            <a:endParaRPr>
              <a:solidFill>
                <a:schemeClr val="lt1"/>
              </a:solidFill>
              <a:latin typeface="Raleway"/>
              <a:ea typeface="Raleway"/>
              <a:cs typeface="Raleway"/>
              <a:sym typeface="Raleway"/>
            </a:endParaRPr>
          </a:p>
          <a:p>
            <a:pPr indent="-317500" lvl="0" marL="457200" rtl="0" algn="l">
              <a:lnSpc>
                <a:spcPct val="115000"/>
              </a:lnSpc>
              <a:spcBef>
                <a:spcPts val="0"/>
              </a:spcBef>
              <a:spcAft>
                <a:spcPts val="0"/>
              </a:spcAft>
              <a:buClr>
                <a:schemeClr val="lt1"/>
              </a:buClr>
              <a:buSzPts val="1400"/>
              <a:buFont typeface="Raleway"/>
              <a:buAutoNum type="arabicPeriod"/>
            </a:pPr>
            <a:r>
              <a:rPr lang="en">
                <a:solidFill>
                  <a:schemeClr val="lt1"/>
                </a:solidFill>
                <a:latin typeface="Raleway"/>
                <a:ea typeface="Raleway"/>
                <a:cs typeface="Raleway"/>
                <a:sym typeface="Raleway"/>
              </a:rPr>
              <a:t>Repeat steps 3-5 until the desired output is computed</a:t>
            </a:r>
            <a:endParaRPr>
              <a:solidFill>
                <a:schemeClr val="lt1"/>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147" name="Shape 147"/>
        <p:cNvGrpSpPr/>
        <p:nvPr/>
      </p:nvGrpSpPr>
      <p:grpSpPr>
        <a:xfrm>
          <a:off x="0" y="0"/>
          <a:ext cx="0" cy="0"/>
          <a:chOff x="0" y="0"/>
          <a:chExt cx="0" cy="0"/>
        </a:xfrm>
      </p:grpSpPr>
      <p:sp>
        <p:nvSpPr>
          <p:cNvPr id="148" name="Google Shape;148;p24"/>
          <p:cNvSpPr txBox="1"/>
          <p:nvPr>
            <p:ph type="title"/>
          </p:nvPr>
        </p:nvSpPr>
        <p:spPr>
          <a:xfrm>
            <a:off x="283100" y="518249"/>
            <a:ext cx="6244200" cy="85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3.2.  Multi-Device Execution</a:t>
            </a:r>
            <a:endParaRPr sz="3600"/>
          </a:p>
        </p:txBody>
      </p:sp>
      <p:sp>
        <p:nvSpPr>
          <p:cNvPr id="149" name="Google Shape;149;p24"/>
          <p:cNvSpPr txBox="1"/>
          <p:nvPr/>
        </p:nvSpPr>
        <p:spPr>
          <a:xfrm>
            <a:off x="378625" y="1375950"/>
            <a:ext cx="8144700" cy="11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1"/>
                </a:solidFill>
                <a:latin typeface="Raleway"/>
                <a:ea typeface="Raleway"/>
                <a:cs typeface="Raleway"/>
                <a:sym typeface="Raleway"/>
              </a:rPr>
              <a:t>There are two main challenges introduced when using multiple devices:</a:t>
            </a:r>
            <a:endParaRPr>
              <a:solidFill>
                <a:schemeClr val="lt1"/>
              </a:solidFill>
              <a:latin typeface="Raleway"/>
              <a:ea typeface="Raleway"/>
              <a:cs typeface="Raleway"/>
              <a:sym typeface="Raleway"/>
            </a:endParaRPr>
          </a:p>
          <a:p>
            <a:pPr indent="-317500" lvl="0" marL="457200" rtl="0" algn="l">
              <a:lnSpc>
                <a:spcPct val="115000"/>
              </a:lnSpc>
              <a:spcBef>
                <a:spcPts val="0"/>
              </a:spcBef>
              <a:spcAft>
                <a:spcPts val="0"/>
              </a:spcAft>
              <a:buClr>
                <a:schemeClr val="lt1"/>
              </a:buClr>
              <a:buSzPts val="1400"/>
              <a:buFont typeface="Raleway"/>
              <a:buChar char="●"/>
            </a:pPr>
            <a:r>
              <a:rPr lang="en">
                <a:solidFill>
                  <a:schemeClr val="lt1"/>
                </a:solidFill>
                <a:latin typeface="Raleway"/>
                <a:ea typeface="Raleway"/>
                <a:cs typeface="Raleway"/>
                <a:sym typeface="Raleway"/>
              </a:rPr>
              <a:t>Deciding which device should process each node</a:t>
            </a:r>
            <a:endParaRPr>
              <a:solidFill>
                <a:schemeClr val="lt1"/>
              </a:solidFill>
              <a:latin typeface="Raleway"/>
              <a:ea typeface="Raleway"/>
              <a:cs typeface="Raleway"/>
              <a:sym typeface="Raleway"/>
            </a:endParaRPr>
          </a:p>
          <a:p>
            <a:pPr indent="-317500" lvl="0" marL="457200" rtl="0" algn="l">
              <a:lnSpc>
                <a:spcPct val="115000"/>
              </a:lnSpc>
              <a:spcBef>
                <a:spcPts val="0"/>
              </a:spcBef>
              <a:spcAft>
                <a:spcPts val="0"/>
              </a:spcAft>
              <a:buClr>
                <a:schemeClr val="lt1"/>
              </a:buClr>
              <a:buSzPts val="1400"/>
              <a:buFont typeface="Raleway"/>
              <a:buChar char="●"/>
            </a:pPr>
            <a:r>
              <a:rPr lang="en">
                <a:solidFill>
                  <a:schemeClr val="lt1"/>
                </a:solidFill>
                <a:latin typeface="Raleway"/>
                <a:ea typeface="Raleway"/>
                <a:cs typeface="Raleway"/>
                <a:sym typeface="Raleway"/>
              </a:rPr>
              <a:t>Managing communication between devices as necessary after assigning nodes</a:t>
            </a:r>
            <a:endParaRPr>
              <a:solidFill>
                <a:schemeClr val="lt1"/>
              </a:solidFill>
              <a:latin typeface="Raleway"/>
              <a:ea typeface="Raleway"/>
              <a:cs typeface="Raleway"/>
              <a:sym typeface="Raleway"/>
            </a:endParaRPr>
          </a:p>
          <a:p>
            <a:pPr indent="0" lvl="0" marL="0" rtl="0" algn="l">
              <a:spcBef>
                <a:spcPts val="0"/>
              </a:spcBef>
              <a:spcAft>
                <a:spcPts val="0"/>
              </a:spcAft>
              <a:buNone/>
            </a:pPr>
            <a:r>
              <a:t/>
            </a:r>
            <a:endParaRPr>
              <a:solidFill>
                <a:schemeClr val="lt1"/>
              </a:solidFill>
              <a:latin typeface="Raleway"/>
              <a:ea typeface="Raleway"/>
              <a:cs typeface="Raleway"/>
              <a:sym typeface="Raleway"/>
            </a:endParaRPr>
          </a:p>
        </p:txBody>
      </p:sp>
      <p:sp>
        <p:nvSpPr>
          <p:cNvPr id="150" name="Google Shape;150;p24"/>
          <p:cNvSpPr txBox="1"/>
          <p:nvPr/>
        </p:nvSpPr>
        <p:spPr>
          <a:xfrm>
            <a:off x="360125" y="2557900"/>
            <a:ext cx="7839900" cy="9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3600">
                <a:solidFill>
                  <a:schemeClr val="lt1"/>
                </a:solidFill>
                <a:latin typeface="Raleway"/>
                <a:ea typeface="Raleway"/>
                <a:cs typeface="Raleway"/>
                <a:sym typeface="Raleway"/>
              </a:rPr>
              <a:t>3.2.1.  Node Placement</a:t>
            </a:r>
            <a:endParaRPr b="1" sz="3600">
              <a:solidFill>
                <a:schemeClr val="lt1"/>
              </a:solidFill>
              <a:latin typeface="Raleway"/>
              <a:ea typeface="Raleway"/>
              <a:cs typeface="Raleway"/>
              <a:sym typeface="Raleway"/>
            </a:endParaRPr>
          </a:p>
          <a:p>
            <a:pPr indent="0" lvl="0" marL="0" rtl="0" algn="l">
              <a:spcBef>
                <a:spcPts val="0"/>
              </a:spcBef>
              <a:spcAft>
                <a:spcPts val="0"/>
              </a:spcAft>
              <a:buNone/>
            </a:pPr>
            <a:r>
              <a:t/>
            </a:r>
            <a:endParaRPr/>
          </a:p>
        </p:txBody>
      </p:sp>
      <p:sp>
        <p:nvSpPr>
          <p:cNvPr id="151" name="Google Shape;151;p24"/>
          <p:cNvSpPr txBox="1"/>
          <p:nvPr/>
        </p:nvSpPr>
        <p:spPr>
          <a:xfrm>
            <a:off x="415550" y="3730650"/>
            <a:ext cx="8107800" cy="1195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Raleway"/>
              <a:buChar char="●"/>
            </a:pPr>
            <a:r>
              <a:rPr lang="en">
                <a:solidFill>
                  <a:schemeClr val="lt1"/>
                </a:solidFill>
                <a:latin typeface="Raleway"/>
                <a:ea typeface="Raleway"/>
                <a:cs typeface="Raleway"/>
                <a:sym typeface="Raleway"/>
              </a:rPr>
              <a:t>Cost model is created, containing estimated computation and communication time.</a:t>
            </a:r>
            <a:endParaRPr>
              <a:solidFill>
                <a:schemeClr val="lt1"/>
              </a:solidFill>
              <a:latin typeface="Raleway"/>
              <a:ea typeface="Raleway"/>
              <a:cs typeface="Raleway"/>
              <a:sym typeface="Raleway"/>
            </a:endParaRPr>
          </a:p>
          <a:p>
            <a:pPr indent="-317500" lvl="0" marL="457200" rtl="0" algn="l">
              <a:spcBef>
                <a:spcPts val="0"/>
              </a:spcBef>
              <a:spcAft>
                <a:spcPts val="0"/>
              </a:spcAft>
              <a:buClr>
                <a:schemeClr val="lt1"/>
              </a:buClr>
              <a:buSzPts val="1400"/>
              <a:buFont typeface="Raleway"/>
              <a:buChar char="●"/>
            </a:pPr>
            <a:r>
              <a:rPr lang="en">
                <a:solidFill>
                  <a:schemeClr val="lt1"/>
                </a:solidFill>
                <a:latin typeface="Raleway"/>
                <a:ea typeface="Raleway"/>
                <a:cs typeface="Raleway"/>
                <a:sym typeface="Raleway"/>
              </a:rPr>
              <a:t>Every feasible (matching kernel) device for each node is identified and examined and the device finishing the operation sooner is selected ( Greedy Algorithm ) .</a:t>
            </a:r>
            <a:endParaRPr>
              <a:solidFill>
                <a:schemeClr val="lt1"/>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34F5C"/>
        </a:solidFill>
      </p:bgPr>
    </p:bg>
    <p:spTree>
      <p:nvGrpSpPr>
        <p:cNvPr id="155" name="Shape 155"/>
        <p:cNvGrpSpPr/>
        <p:nvPr/>
      </p:nvGrpSpPr>
      <p:grpSpPr>
        <a:xfrm>
          <a:off x="0" y="0"/>
          <a:ext cx="0" cy="0"/>
          <a:chOff x="0" y="0"/>
          <a:chExt cx="0" cy="0"/>
        </a:xfrm>
      </p:grpSpPr>
      <p:sp>
        <p:nvSpPr>
          <p:cNvPr id="156" name="Google Shape;156;p25"/>
          <p:cNvSpPr txBox="1"/>
          <p:nvPr/>
        </p:nvSpPr>
        <p:spPr>
          <a:xfrm>
            <a:off x="283100" y="609450"/>
            <a:ext cx="8157000" cy="7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Raleway"/>
                <a:ea typeface="Raleway"/>
                <a:cs typeface="Raleway"/>
                <a:sym typeface="Raleway"/>
              </a:rPr>
              <a:t>3.2.2.  Cross-Device Communication</a:t>
            </a:r>
            <a:endParaRPr b="1" sz="3600">
              <a:solidFill>
                <a:schemeClr val="lt1"/>
              </a:solidFill>
              <a:latin typeface="Raleway"/>
              <a:ea typeface="Raleway"/>
              <a:cs typeface="Raleway"/>
              <a:sym typeface="Raleway"/>
            </a:endParaRPr>
          </a:p>
        </p:txBody>
      </p:sp>
      <p:sp>
        <p:nvSpPr>
          <p:cNvPr id="157" name="Google Shape;157;p25"/>
          <p:cNvSpPr txBox="1"/>
          <p:nvPr/>
        </p:nvSpPr>
        <p:spPr>
          <a:xfrm>
            <a:off x="283100" y="1459025"/>
            <a:ext cx="8157000" cy="1191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Raleway"/>
              <a:buChar char="●"/>
            </a:pPr>
            <a:r>
              <a:rPr lang="en">
                <a:solidFill>
                  <a:schemeClr val="lt1"/>
                </a:solidFill>
                <a:latin typeface="Raleway"/>
                <a:ea typeface="Raleway"/>
                <a:cs typeface="Raleway"/>
                <a:sym typeface="Raleway"/>
              </a:rPr>
              <a:t>After performing node placement the graph is divided into a set of subgraphs.</a:t>
            </a:r>
            <a:endParaRPr>
              <a:solidFill>
                <a:schemeClr val="lt1"/>
              </a:solidFill>
              <a:latin typeface="Raleway"/>
              <a:ea typeface="Raleway"/>
              <a:cs typeface="Raleway"/>
              <a:sym typeface="Raleway"/>
            </a:endParaRPr>
          </a:p>
          <a:p>
            <a:pPr indent="-317500" lvl="0" marL="457200" rtl="0" algn="l">
              <a:spcBef>
                <a:spcPts val="0"/>
              </a:spcBef>
              <a:spcAft>
                <a:spcPts val="0"/>
              </a:spcAft>
              <a:buClr>
                <a:schemeClr val="lt1"/>
              </a:buClr>
              <a:buSzPts val="1400"/>
              <a:buFont typeface="Raleway"/>
              <a:buChar char="●"/>
            </a:pPr>
            <a:r>
              <a:rPr lang="en">
                <a:solidFill>
                  <a:schemeClr val="lt1"/>
                </a:solidFill>
                <a:latin typeface="Raleway"/>
                <a:ea typeface="Raleway"/>
                <a:cs typeface="Raleway"/>
                <a:sym typeface="Raleway"/>
              </a:rPr>
              <a:t>Any edge between nodes on different devices is replaced by two new edges:</a:t>
            </a:r>
            <a:endParaRPr>
              <a:solidFill>
                <a:schemeClr val="lt1"/>
              </a:solidFill>
              <a:latin typeface="Raleway"/>
              <a:ea typeface="Raleway"/>
              <a:cs typeface="Raleway"/>
              <a:sym typeface="Raleway"/>
            </a:endParaRPr>
          </a:p>
          <a:p>
            <a:pPr indent="-317500" lvl="1" marL="914400" rtl="0" algn="l">
              <a:lnSpc>
                <a:spcPct val="115000"/>
              </a:lnSpc>
              <a:spcBef>
                <a:spcPts val="0"/>
              </a:spcBef>
              <a:spcAft>
                <a:spcPts val="0"/>
              </a:spcAft>
              <a:buClr>
                <a:schemeClr val="lt1"/>
              </a:buClr>
              <a:buSzPts val="1400"/>
              <a:buFont typeface="Raleway"/>
              <a:buChar char="○"/>
            </a:pPr>
            <a:r>
              <a:rPr lang="en">
                <a:solidFill>
                  <a:schemeClr val="lt1"/>
                </a:solidFill>
                <a:latin typeface="Raleway"/>
                <a:ea typeface="Raleway"/>
                <a:cs typeface="Raleway"/>
                <a:sym typeface="Raleway"/>
              </a:rPr>
              <a:t>The outputing node will have an edge between it and a new </a:t>
            </a:r>
            <a:r>
              <a:rPr i="1" lang="en">
                <a:solidFill>
                  <a:schemeClr val="lt1"/>
                </a:solidFill>
                <a:latin typeface="Raleway"/>
                <a:ea typeface="Raleway"/>
                <a:cs typeface="Raleway"/>
                <a:sym typeface="Raleway"/>
              </a:rPr>
              <a:t>Send</a:t>
            </a:r>
            <a:r>
              <a:rPr lang="en">
                <a:solidFill>
                  <a:schemeClr val="lt1"/>
                </a:solidFill>
                <a:latin typeface="Raleway"/>
                <a:ea typeface="Raleway"/>
                <a:cs typeface="Raleway"/>
                <a:sym typeface="Raleway"/>
              </a:rPr>
              <a:t> node</a:t>
            </a:r>
            <a:endParaRPr>
              <a:solidFill>
                <a:schemeClr val="lt1"/>
              </a:solidFill>
              <a:latin typeface="Raleway"/>
              <a:ea typeface="Raleway"/>
              <a:cs typeface="Raleway"/>
              <a:sym typeface="Raleway"/>
            </a:endParaRPr>
          </a:p>
          <a:p>
            <a:pPr indent="-317500" lvl="1" marL="914400" rtl="0" algn="l">
              <a:lnSpc>
                <a:spcPct val="115000"/>
              </a:lnSpc>
              <a:spcBef>
                <a:spcPts val="0"/>
              </a:spcBef>
              <a:spcAft>
                <a:spcPts val="0"/>
              </a:spcAft>
              <a:buClr>
                <a:schemeClr val="lt1"/>
              </a:buClr>
              <a:buSzPts val="1400"/>
              <a:buFont typeface="Raleway"/>
              <a:buChar char="○"/>
            </a:pPr>
            <a:r>
              <a:rPr lang="en">
                <a:solidFill>
                  <a:schemeClr val="lt1"/>
                </a:solidFill>
                <a:latin typeface="Raleway"/>
                <a:ea typeface="Raleway"/>
                <a:cs typeface="Raleway"/>
                <a:sym typeface="Raleway"/>
              </a:rPr>
              <a:t>The recieving node will have an edge between it and a new </a:t>
            </a:r>
            <a:r>
              <a:rPr i="1" lang="en">
                <a:solidFill>
                  <a:schemeClr val="lt1"/>
                </a:solidFill>
                <a:latin typeface="Raleway"/>
                <a:ea typeface="Raleway"/>
                <a:cs typeface="Raleway"/>
                <a:sym typeface="Raleway"/>
              </a:rPr>
              <a:t>Receive</a:t>
            </a:r>
            <a:r>
              <a:rPr lang="en">
                <a:solidFill>
                  <a:schemeClr val="lt1"/>
                </a:solidFill>
                <a:latin typeface="Raleway"/>
                <a:ea typeface="Raleway"/>
                <a:cs typeface="Raleway"/>
                <a:sym typeface="Raleway"/>
              </a:rPr>
              <a:t> node</a:t>
            </a:r>
            <a:endParaRPr>
              <a:solidFill>
                <a:schemeClr val="lt1"/>
              </a:solidFill>
              <a:latin typeface="Raleway"/>
              <a:ea typeface="Raleway"/>
              <a:cs typeface="Raleway"/>
              <a:sym typeface="Raleway"/>
            </a:endParaRPr>
          </a:p>
        </p:txBody>
      </p:sp>
      <p:pic>
        <p:nvPicPr>
          <p:cNvPr id="158" name="Google Shape;158;p25"/>
          <p:cNvPicPr preferRelativeResize="0"/>
          <p:nvPr/>
        </p:nvPicPr>
        <p:blipFill>
          <a:blip r:embed="rId3">
            <a:alphaModFix/>
          </a:blip>
          <a:stretch>
            <a:fillRect/>
          </a:stretch>
        </p:blipFill>
        <p:spPr>
          <a:xfrm>
            <a:off x="3968200" y="2705800"/>
            <a:ext cx="4471896" cy="2188375"/>
          </a:xfrm>
          <a:prstGeom prst="rect">
            <a:avLst/>
          </a:prstGeom>
          <a:noFill/>
          <a:ln>
            <a:noFill/>
          </a:ln>
        </p:spPr>
      </p:pic>
      <p:sp>
        <p:nvSpPr>
          <p:cNvPr id="159" name="Google Shape;159;p25"/>
          <p:cNvSpPr txBox="1"/>
          <p:nvPr/>
        </p:nvSpPr>
        <p:spPr>
          <a:xfrm>
            <a:off x="283100" y="3077284"/>
            <a:ext cx="3435300" cy="1445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Raleway"/>
              <a:buChar char="●"/>
            </a:pPr>
            <a:r>
              <a:rPr lang="en">
                <a:solidFill>
                  <a:schemeClr val="lt1"/>
                </a:solidFill>
                <a:latin typeface="Raleway"/>
                <a:ea typeface="Raleway"/>
                <a:cs typeface="Raleway"/>
                <a:sym typeface="Raleway"/>
              </a:rPr>
              <a:t>Memory allocation</a:t>
            </a:r>
            <a:endParaRPr>
              <a:solidFill>
                <a:schemeClr val="lt1"/>
              </a:solidFill>
              <a:latin typeface="Raleway"/>
              <a:ea typeface="Raleway"/>
              <a:cs typeface="Raleway"/>
              <a:sym typeface="Raleway"/>
            </a:endParaRPr>
          </a:p>
          <a:p>
            <a:pPr indent="-317500" lvl="0" marL="457200" rtl="0" algn="l">
              <a:spcBef>
                <a:spcPts val="0"/>
              </a:spcBef>
              <a:spcAft>
                <a:spcPts val="0"/>
              </a:spcAft>
              <a:buClr>
                <a:schemeClr val="lt1"/>
              </a:buClr>
              <a:buSzPts val="1400"/>
              <a:buFont typeface="Raleway"/>
              <a:buChar char="●"/>
            </a:pPr>
            <a:r>
              <a:rPr lang="en">
                <a:solidFill>
                  <a:schemeClr val="lt1"/>
                </a:solidFill>
                <a:latin typeface="Raleway"/>
                <a:ea typeface="Raleway"/>
                <a:cs typeface="Raleway"/>
                <a:sym typeface="Raleway"/>
              </a:rPr>
              <a:t>Synchronization</a:t>
            </a:r>
            <a:endParaRPr>
              <a:solidFill>
                <a:schemeClr val="lt1"/>
              </a:solidFill>
              <a:latin typeface="Raleway"/>
              <a:ea typeface="Raleway"/>
              <a:cs typeface="Raleway"/>
              <a:sym typeface="Raleway"/>
            </a:endParaRPr>
          </a:p>
          <a:p>
            <a:pPr indent="-317500" lvl="0" marL="457200" rtl="0" algn="l">
              <a:spcBef>
                <a:spcPts val="0"/>
              </a:spcBef>
              <a:spcAft>
                <a:spcPts val="0"/>
              </a:spcAft>
              <a:buClr>
                <a:schemeClr val="lt1"/>
              </a:buClr>
              <a:buSzPts val="1400"/>
              <a:buFont typeface="Raleway"/>
              <a:buChar char="●"/>
            </a:pPr>
            <a:r>
              <a:rPr lang="en">
                <a:solidFill>
                  <a:schemeClr val="lt1"/>
                </a:solidFill>
                <a:latin typeface="Raleway"/>
                <a:ea typeface="Raleway"/>
                <a:cs typeface="Raleway"/>
                <a:sym typeface="Raleway"/>
              </a:rPr>
              <a:t>Scalability</a:t>
            </a:r>
            <a:endParaRPr>
              <a:solidFill>
                <a:schemeClr val="lt1"/>
              </a:solidFill>
              <a:latin typeface="Raleway"/>
              <a:ea typeface="Raleway"/>
              <a:cs typeface="Raleway"/>
              <a:sym typeface="Raleway"/>
            </a:endParaRPr>
          </a:p>
          <a:p>
            <a:pPr indent="-317500" lvl="0" marL="457200" rtl="0" algn="l">
              <a:spcBef>
                <a:spcPts val="0"/>
              </a:spcBef>
              <a:spcAft>
                <a:spcPts val="0"/>
              </a:spcAft>
              <a:buClr>
                <a:schemeClr val="lt1"/>
              </a:buClr>
              <a:buSzPts val="1400"/>
              <a:buFont typeface="Raleway"/>
              <a:buChar char="●"/>
            </a:pPr>
            <a:r>
              <a:rPr lang="en">
                <a:solidFill>
                  <a:schemeClr val="lt1"/>
                </a:solidFill>
                <a:latin typeface="Raleway"/>
                <a:ea typeface="Raleway"/>
                <a:cs typeface="Raleway"/>
                <a:sym typeface="Raleway"/>
              </a:rPr>
              <a:t>Single run execution per graph</a:t>
            </a:r>
            <a:endParaRPr>
              <a:solidFill>
                <a:schemeClr val="lt1"/>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0124D"/>
        </a:solidFill>
      </p:bgPr>
    </p:bg>
    <p:spTree>
      <p:nvGrpSpPr>
        <p:cNvPr id="163" name="Shape 163"/>
        <p:cNvGrpSpPr/>
        <p:nvPr/>
      </p:nvGrpSpPr>
      <p:grpSpPr>
        <a:xfrm>
          <a:off x="0" y="0"/>
          <a:ext cx="0" cy="0"/>
          <a:chOff x="0" y="0"/>
          <a:chExt cx="0" cy="0"/>
        </a:xfrm>
      </p:grpSpPr>
      <p:sp>
        <p:nvSpPr>
          <p:cNvPr id="164" name="Google Shape;164;p26"/>
          <p:cNvSpPr txBox="1"/>
          <p:nvPr>
            <p:ph type="title"/>
          </p:nvPr>
        </p:nvSpPr>
        <p:spPr>
          <a:xfrm>
            <a:off x="283100" y="629050"/>
            <a:ext cx="7492200" cy="66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3.3.  Distributed Execution</a:t>
            </a:r>
            <a:endParaRPr sz="3600"/>
          </a:p>
        </p:txBody>
      </p:sp>
      <p:sp>
        <p:nvSpPr>
          <p:cNvPr id="165" name="Google Shape;165;p26"/>
          <p:cNvSpPr txBox="1"/>
          <p:nvPr/>
        </p:nvSpPr>
        <p:spPr>
          <a:xfrm>
            <a:off x="397075" y="1440550"/>
            <a:ext cx="7322700" cy="93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Raleway"/>
              <a:buChar char="●"/>
            </a:pPr>
            <a:r>
              <a:rPr lang="en">
                <a:solidFill>
                  <a:schemeClr val="lt1"/>
                </a:solidFill>
                <a:latin typeface="Raleway"/>
                <a:ea typeface="Raleway"/>
                <a:cs typeface="Raleway"/>
                <a:sym typeface="Raleway"/>
              </a:rPr>
              <a:t>Similar to multi-device execution. Send/Receive nodes that communicate across worker processes use mechanisms such as TCP or RDMA ( remote direct memory access ) to transmit data from machine to machine</a:t>
            </a:r>
            <a:endParaRPr>
              <a:solidFill>
                <a:schemeClr val="lt1"/>
              </a:solidFill>
              <a:latin typeface="Raleway"/>
              <a:ea typeface="Raleway"/>
              <a:cs typeface="Raleway"/>
              <a:sym typeface="Raleway"/>
            </a:endParaRPr>
          </a:p>
          <a:p>
            <a:pPr indent="0" lvl="0" marL="0" rtl="0" algn="l">
              <a:spcBef>
                <a:spcPts val="1200"/>
              </a:spcBef>
              <a:spcAft>
                <a:spcPts val="0"/>
              </a:spcAft>
              <a:buNone/>
            </a:pPr>
            <a:r>
              <a:t/>
            </a:r>
            <a:endParaRPr>
              <a:solidFill>
                <a:schemeClr val="lt1"/>
              </a:solidFill>
              <a:latin typeface="Raleway"/>
              <a:ea typeface="Raleway"/>
              <a:cs typeface="Raleway"/>
              <a:sym typeface="Raleway"/>
            </a:endParaRPr>
          </a:p>
        </p:txBody>
      </p:sp>
      <p:sp>
        <p:nvSpPr>
          <p:cNvPr id="166" name="Google Shape;166;p26"/>
          <p:cNvSpPr txBox="1"/>
          <p:nvPr/>
        </p:nvSpPr>
        <p:spPr>
          <a:xfrm>
            <a:off x="1422075" y="2567125"/>
            <a:ext cx="3333600" cy="6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Raleway"/>
                <a:ea typeface="Raleway"/>
                <a:cs typeface="Raleway"/>
                <a:sym typeface="Raleway"/>
              </a:rPr>
              <a:t>Fault Tolerance</a:t>
            </a:r>
            <a:endParaRPr b="1" sz="3000">
              <a:solidFill>
                <a:schemeClr val="lt1"/>
              </a:solidFill>
              <a:latin typeface="Raleway"/>
              <a:ea typeface="Raleway"/>
              <a:cs typeface="Raleway"/>
              <a:sym typeface="Raleway"/>
            </a:endParaRPr>
          </a:p>
        </p:txBody>
      </p:sp>
      <p:sp>
        <p:nvSpPr>
          <p:cNvPr id="167" name="Google Shape;167;p26"/>
          <p:cNvSpPr txBox="1"/>
          <p:nvPr/>
        </p:nvSpPr>
        <p:spPr>
          <a:xfrm>
            <a:off x="1394375" y="3490550"/>
            <a:ext cx="7322700" cy="1062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Raleway"/>
              <a:buChar char="●"/>
            </a:pPr>
            <a:r>
              <a:rPr lang="en">
                <a:solidFill>
                  <a:schemeClr val="lt1"/>
                </a:solidFill>
                <a:latin typeface="Raleway"/>
                <a:ea typeface="Raleway"/>
                <a:cs typeface="Raleway"/>
                <a:sym typeface="Raleway"/>
              </a:rPr>
              <a:t>Main failures are communication errors</a:t>
            </a:r>
            <a:endParaRPr>
              <a:solidFill>
                <a:schemeClr val="lt1"/>
              </a:solidFill>
              <a:latin typeface="Raleway"/>
              <a:ea typeface="Raleway"/>
              <a:cs typeface="Raleway"/>
              <a:sym typeface="Raleway"/>
            </a:endParaRPr>
          </a:p>
          <a:p>
            <a:pPr indent="-317500" lvl="0" marL="457200" rtl="0" algn="l">
              <a:spcBef>
                <a:spcPts val="0"/>
              </a:spcBef>
              <a:spcAft>
                <a:spcPts val="0"/>
              </a:spcAft>
              <a:buClr>
                <a:schemeClr val="lt1"/>
              </a:buClr>
              <a:buSzPts val="1400"/>
              <a:buFont typeface="Raleway"/>
              <a:buChar char="●"/>
            </a:pPr>
            <a:r>
              <a:rPr lang="en">
                <a:solidFill>
                  <a:schemeClr val="lt1"/>
                </a:solidFill>
                <a:latin typeface="Raleway"/>
                <a:ea typeface="Raleway"/>
                <a:cs typeface="Raleway"/>
                <a:sym typeface="Raleway"/>
              </a:rPr>
              <a:t>When a failure is detected the operations are all aborted.</a:t>
            </a:r>
            <a:endParaRPr>
              <a:solidFill>
                <a:schemeClr val="lt1"/>
              </a:solidFill>
              <a:latin typeface="Raleway"/>
              <a:ea typeface="Raleway"/>
              <a:cs typeface="Raleway"/>
              <a:sym typeface="Raleway"/>
            </a:endParaRPr>
          </a:p>
          <a:p>
            <a:pPr indent="-317500" lvl="0" marL="457200" rtl="0" algn="l">
              <a:spcBef>
                <a:spcPts val="0"/>
              </a:spcBef>
              <a:spcAft>
                <a:spcPts val="0"/>
              </a:spcAft>
              <a:buClr>
                <a:schemeClr val="lt1"/>
              </a:buClr>
              <a:buSzPts val="1400"/>
              <a:buFont typeface="Raleway"/>
              <a:buChar char="●"/>
            </a:pPr>
            <a:r>
              <a:rPr lang="en">
                <a:solidFill>
                  <a:schemeClr val="lt1"/>
                </a:solidFill>
                <a:latin typeface="Raleway"/>
                <a:ea typeface="Raleway"/>
                <a:cs typeface="Raleway"/>
                <a:sym typeface="Raleway"/>
              </a:rPr>
              <a:t>There are some mechanisms for checkpointing and recovery after a restart.</a:t>
            </a:r>
            <a:endParaRPr>
              <a:solidFill>
                <a:schemeClr val="lt1"/>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173" name="Google Shape;173;p27"/>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txBox="1"/>
          <p:nvPr>
            <p:ph idx="2" type="body"/>
          </p:nvPr>
        </p:nvSpPr>
        <p:spPr>
          <a:xfrm>
            <a:off x="4939500" y="724200"/>
            <a:ext cx="3837000" cy="33567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Raleway"/>
              <a:buAutoNum type="arabicPeriod"/>
            </a:pPr>
            <a:r>
              <a:rPr b="1" lang="en">
                <a:latin typeface="Raleway"/>
                <a:ea typeface="Raleway"/>
                <a:cs typeface="Raleway"/>
                <a:sym typeface="Raleway"/>
              </a:rPr>
              <a:t>Abstract</a:t>
            </a:r>
            <a:endParaRPr b="1" i="1" sz="2400">
              <a:latin typeface="Raleway"/>
              <a:ea typeface="Raleway"/>
              <a:cs typeface="Raleway"/>
              <a:sym typeface="Raleway"/>
            </a:endParaRPr>
          </a:p>
          <a:p>
            <a:pPr indent="-342900" lvl="0" marL="457200" rtl="0" algn="l">
              <a:spcBef>
                <a:spcPts val="0"/>
              </a:spcBef>
              <a:spcAft>
                <a:spcPts val="0"/>
              </a:spcAft>
              <a:buSzPts val="1800"/>
              <a:buFont typeface="Raleway"/>
              <a:buAutoNum type="arabicPeriod"/>
            </a:pPr>
            <a:r>
              <a:rPr b="1" lang="en">
                <a:latin typeface="Raleway"/>
                <a:ea typeface="Raleway"/>
                <a:cs typeface="Raleway"/>
                <a:sym typeface="Raleway"/>
              </a:rPr>
              <a:t>Programming Model and Basic Concepts</a:t>
            </a:r>
            <a:endParaRPr b="1">
              <a:latin typeface="Raleway"/>
              <a:ea typeface="Raleway"/>
              <a:cs typeface="Raleway"/>
              <a:sym typeface="Raleway"/>
            </a:endParaRPr>
          </a:p>
          <a:p>
            <a:pPr indent="-342900" lvl="0" marL="457200" rtl="0" algn="l">
              <a:spcBef>
                <a:spcPts val="0"/>
              </a:spcBef>
              <a:spcAft>
                <a:spcPts val="0"/>
              </a:spcAft>
              <a:buSzPts val="1800"/>
              <a:buFont typeface="Raleway"/>
              <a:buAutoNum type="arabicPeriod"/>
            </a:pPr>
            <a:r>
              <a:rPr b="1" lang="en">
                <a:latin typeface="Raleway"/>
                <a:ea typeface="Raleway"/>
                <a:cs typeface="Raleway"/>
                <a:sym typeface="Raleway"/>
              </a:rPr>
              <a:t>Implementation</a:t>
            </a:r>
            <a:endParaRPr b="1">
              <a:latin typeface="Raleway"/>
              <a:ea typeface="Raleway"/>
              <a:cs typeface="Raleway"/>
              <a:sym typeface="Raleway"/>
            </a:endParaRPr>
          </a:p>
          <a:p>
            <a:pPr indent="-381000" lvl="0" marL="457200" rtl="0" algn="l">
              <a:spcBef>
                <a:spcPts val="0"/>
              </a:spcBef>
              <a:spcAft>
                <a:spcPts val="0"/>
              </a:spcAft>
              <a:buSzPts val="2400"/>
              <a:buFont typeface="Raleway"/>
              <a:buAutoNum type="arabicPeriod"/>
            </a:pPr>
            <a:r>
              <a:rPr b="1" i="1" lang="en" sz="2400">
                <a:latin typeface="Raleway"/>
                <a:ea typeface="Raleway"/>
                <a:cs typeface="Raleway"/>
                <a:sym typeface="Raleway"/>
              </a:rPr>
              <a:t>Extensions</a:t>
            </a:r>
            <a:endParaRPr b="1" i="1" sz="2400">
              <a:latin typeface="Raleway"/>
              <a:ea typeface="Raleway"/>
              <a:cs typeface="Raleway"/>
              <a:sym typeface="Raleway"/>
            </a:endParaRPr>
          </a:p>
          <a:p>
            <a:pPr indent="-317500" lvl="1" marL="914400" rtl="0" algn="l">
              <a:spcBef>
                <a:spcPts val="0"/>
              </a:spcBef>
              <a:spcAft>
                <a:spcPts val="0"/>
              </a:spcAft>
              <a:buSzPts val="1400"/>
              <a:buFont typeface="Raleway"/>
              <a:buAutoNum type="arabicPeriod"/>
            </a:pPr>
            <a:r>
              <a:rPr b="1" i="1" lang="en">
                <a:latin typeface="Raleway"/>
                <a:ea typeface="Raleway"/>
                <a:cs typeface="Raleway"/>
                <a:sym typeface="Raleway"/>
              </a:rPr>
              <a:t>Gradient Computation</a:t>
            </a:r>
            <a:endParaRPr b="1" i="1">
              <a:latin typeface="Raleway"/>
              <a:ea typeface="Raleway"/>
              <a:cs typeface="Raleway"/>
              <a:sym typeface="Raleway"/>
            </a:endParaRPr>
          </a:p>
          <a:p>
            <a:pPr indent="-317500" lvl="1" marL="914400" rtl="0" algn="l">
              <a:spcBef>
                <a:spcPts val="0"/>
              </a:spcBef>
              <a:spcAft>
                <a:spcPts val="0"/>
              </a:spcAft>
              <a:buSzPts val="1400"/>
              <a:buFont typeface="Raleway"/>
              <a:buAutoNum type="arabicPeriod"/>
            </a:pPr>
            <a:r>
              <a:rPr b="1" i="1" lang="en">
                <a:latin typeface="Raleway"/>
                <a:ea typeface="Raleway"/>
                <a:cs typeface="Raleway"/>
                <a:sym typeface="Raleway"/>
              </a:rPr>
              <a:t>Partial Execution</a:t>
            </a:r>
            <a:endParaRPr b="1" i="1">
              <a:latin typeface="Raleway"/>
              <a:ea typeface="Raleway"/>
              <a:cs typeface="Raleway"/>
              <a:sym typeface="Raleway"/>
            </a:endParaRPr>
          </a:p>
          <a:p>
            <a:pPr indent="-317500" lvl="1" marL="914400" rtl="0" algn="l">
              <a:spcBef>
                <a:spcPts val="0"/>
              </a:spcBef>
              <a:spcAft>
                <a:spcPts val="0"/>
              </a:spcAft>
              <a:buSzPts val="1400"/>
              <a:buFont typeface="Raleway"/>
              <a:buAutoNum type="arabicPeriod"/>
            </a:pPr>
            <a:r>
              <a:rPr b="1" i="1" lang="en">
                <a:latin typeface="Raleway"/>
                <a:ea typeface="Raleway"/>
                <a:cs typeface="Raleway"/>
                <a:sym typeface="Raleway"/>
              </a:rPr>
              <a:t>Device Constraints</a:t>
            </a:r>
            <a:endParaRPr b="1" i="1">
              <a:latin typeface="Raleway"/>
              <a:ea typeface="Raleway"/>
              <a:cs typeface="Raleway"/>
              <a:sym typeface="Raleway"/>
            </a:endParaRPr>
          </a:p>
          <a:p>
            <a:pPr indent="-317500" lvl="1" marL="914400" rtl="0" algn="l">
              <a:spcBef>
                <a:spcPts val="0"/>
              </a:spcBef>
              <a:spcAft>
                <a:spcPts val="0"/>
              </a:spcAft>
              <a:buSzPts val="1400"/>
              <a:buFont typeface="Raleway"/>
              <a:buAutoNum type="arabicPeriod"/>
            </a:pPr>
            <a:r>
              <a:rPr b="1" i="1" lang="en">
                <a:latin typeface="Raleway"/>
                <a:ea typeface="Raleway"/>
                <a:cs typeface="Raleway"/>
                <a:sym typeface="Raleway"/>
              </a:rPr>
              <a:t>Control Flow</a:t>
            </a:r>
            <a:endParaRPr b="1" i="1">
              <a:latin typeface="Raleway"/>
              <a:ea typeface="Raleway"/>
              <a:cs typeface="Raleway"/>
              <a:sym typeface="Raleway"/>
            </a:endParaRPr>
          </a:p>
          <a:p>
            <a:pPr indent="-317500" lvl="1" marL="914400" rtl="0" algn="l">
              <a:spcBef>
                <a:spcPts val="0"/>
              </a:spcBef>
              <a:spcAft>
                <a:spcPts val="0"/>
              </a:spcAft>
              <a:buSzPts val="1400"/>
              <a:buFont typeface="Raleway"/>
              <a:buAutoNum type="arabicPeriod"/>
            </a:pPr>
            <a:r>
              <a:rPr b="1" i="1" lang="en">
                <a:latin typeface="Raleway"/>
                <a:ea typeface="Raleway"/>
                <a:cs typeface="Raleway"/>
                <a:sym typeface="Raleway"/>
              </a:rPr>
              <a:t>Input Operations</a:t>
            </a:r>
            <a:endParaRPr b="1" i="1">
              <a:latin typeface="Raleway"/>
              <a:ea typeface="Raleway"/>
              <a:cs typeface="Raleway"/>
              <a:sym typeface="Raleway"/>
            </a:endParaRPr>
          </a:p>
          <a:p>
            <a:pPr indent="-317500" lvl="1" marL="914400" rtl="0" algn="l">
              <a:spcBef>
                <a:spcPts val="0"/>
              </a:spcBef>
              <a:spcAft>
                <a:spcPts val="0"/>
              </a:spcAft>
              <a:buSzPts val="1400"/>
              <a:buFont typeface="Raleway"/>
              <a:buAutoNum type="arabicPeriod"/>
            </a:pPr>
            <a:r>
              <a:rPr b="1" i="1" lang="en">
                <a:latin typeface="Raleway"/>
                <a:ea typeface="Raleway"/>
                <a:cs typeface="Raleway"/>
                <a:sym typeface="Raleway"/>
              </a:rPr>
              <a:t>Queues</a:t>
            </a:r>
            <a:endParaRPr b="1" i="1">
              <a:latin typeface="Raleway"/>
              <a:ea typeface="Raleway"/>
              <a:cs typeface="Raleway"/>
              <a:sym typeface="Raleway"/>
            </a:endParaRPr>
          </a:p>
          <a:p>
            <a:pPr indent="-317500" lvl="1" marL="914400" rtl="0" algn="l">
              <a:spcBef>
                <a:spcPts val="0"/>
              </a:spcBef>
              <a:spcAft>
                <a:spcPts val="0"/>
              </a:spcAft>
              <a:buSzPts val="1400"/>
              <a:buFont typeface="Raleway"/>
              <a:buAutoNum type="arabicPeriod"/>
            </a:pPr>
            <a:r>
              <a:rPr b="1" i="1" lang="en">
                <a:latin typeface="Raleway"/>
                <a:ea typeface="Raleway"/>
                <a:cs typeface="Raleway"/>
                <a:sym typeface="Raleway"/>
              </a:rPr>
              <a:t>Containers</a:t>
            </a:r>
            <a:endParaRPr b="1" i="1">
              <a:latin typeface="Raleway"/>
              <a:ea typeface="Raleway"/>
              <a:cs typeface="Raleway"/>
              <a:sym typeface="Raleway"/>
            </a:endParaRPr>
          </a:p>
          <a:p>
            <a:pPr indent="-342900" lvl="0" marL="457200" rtl="0" algn="l">
              <a:spcBef>
                <a:spcPts val="0"/>
              </a:spcBef>
              <a:spcAft>
                <a:spcPts val="0"/>
              </a:spcAft>
              <a:buSzPts val="1800"/>
              <a:buFont typeface="Raleway"/>
              <a:buAutoNum type="arabicPeriod"/>
            </a:pPr>
            <a:r>
              <a:rPr b="1" lang="en">
                <a:latin typeface="Raleway"/>
                <a:ea typeface="Raleway"/>
                <a:cs typeface="Raleway"/>
                <a:sym typeface="Raleway"/>
              </a:rPr>
              <a:t>Optimizations</a:t>
            </a:r>
            <a:endParaRPr b="1">
              <a:latin typeface="Raleway"/>
              <a:ea typeface="Raleway"/>
              <a:cs typeface="Raleway"/>
              <a:sym typeface="Raleway"/>
            </a:endParaRPr>
          </a:p>
          <a:p>
            <a:pPr indent="-342900" lvl="0" marL="457200" rtl="0" algn="l">
              <a:spcBef>
                <a:spcPts val="0"/>
              </a:spcBef>
              <a:spcAft>
                <a:spcPts val="0"/>
              </a:spcAft>
              <a:buSzPts val="1800"/>
              <a:buFont typeface="Raleway"/>
              <a:buAutoNum type="arabicPeriod"/>
            </a:pPr>
            <a:r>
              <a:rPr b="1" lang="en">
                <a:latin typeface="Raleway"/>
                <a:ea typeface="Raleway"/>
                <a:cs typeface="Raleway"/>
                <a:sym typeface="Raleway"/>
              </a:rPr>
              <a:t>Common Programming Idioms</a:t>
            </a:r>
            <a:endParaRPr>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78" name="Shape 178"/>
        <p:cNvGrpSpPr/>
        <p:nvPr/>
      </p:nvGrpSpPr>
      <p:grpSpPr>
        <a:xfrm>
          <a:off x="0" y="0"/>
          <a:ext cx="0" cy="0"/>
          <a:chOff x="0" y="0"/>
          <a:chExt cx="0" cy="0"/>
        </a:xfrm>
      </p:grpSpPr>
      <p:sp>
        <p:nvSpPr>
          <p:cNvPr id="179" name="Google Shape;179;p28"/>
          <p:cNvSpPr txBox="1"/>
          <p:nvPr>
            <p:ph type="ctrTitle"/>
          </p:nvPr>
        </p:nvSpPr>
        <p:spPr>
          <a:xfrm>
            <a:off x="2371725" y="630225"/>
            <a:ext cx="6331500" cy="6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4.1.  Gradient Computation</a:t>
            </a:r>
            <a:endParaRPr sz="3600"/>
          </a:p>
        </p:txBody>
      </p:sp>
      <p:sp>
        <p:nvSpPr>
          <p:cNvPr id="180" name="Google Shape;180;p28"/>
          <p:cNvSpPr txBox="1"/>
          <p:nvPr>
            <p:ph idx="1" type="subTitle"/>
          </p:nvPr>
        </p:nvSpPr>
        <p:spPr>
          <a:xfrm>
            <a:off x="276375" y="1814325"/>
            <a:ext cx="4850100" cy="2310900"/>
          </a:xfrm>
          <a:prstGeom prst="rect">
            <a:avLst/>
          </a:prstGeom>
        </p:spPr>
        <p:txBody>
          <a:bodyPr anchorCtr="0" anchor="b" bIns="91425" lIns="91425" spcFirstLastPara="1" rIns="91425" wrap="square" tIns="91425">
            <a:noAutofit/>
          </a:bodyPr>
          <a:lstStyle/>
          <a:p>
            <a:pPr indent="-304800" lvl="0" marL="457200" rtl="0" algn="l">
              <a:lnSpc>
                <a:spcPct val="115000"/>
              </a:lnSpc>
              <a:spcBef>
                <a:spcPts val="0"/>
              </a:spcBef>
              <a:spcAft>
                <a:spcPts val="0"/>
              </a:spcAft>
              <a:buSzPts val="1200"/>
              <a:buFont typeface="Raleway"/>
              <a:buChar char="●"/>
            </a:pPr>
            <a:r>
              <a:rPr lang="en" sz="1200">
                <a:latin typeface="Raleway"/>
                <a:ea typeface="Raleway"/>
                <a:cs typeface="Raleway"/>
                <a:sym typeface="Raleway"/>
              </a:rPr>
              <a:t>TensorFlow has built-in gradient computation</a:t>
            </a:r>
            <a:endParaRPr sz="1200">
              <a:latin typeface="Raleway"/>
              <a:ea typeface="Raleway"/>
              <a:cs typeface="Raleway"/>
              <a:sym typeface="Raleway"/>
            </a:endParaRPr>
          </a:p>
          <a:p>
            <a:pPr indent="-304800" lvl="0" marL="457200" rtl="0" algn="l">
              <a:lnSpc>
                <a:spcPct val="115000"/>
              </a:lnSpc>
              <a:spcBef>
                <a:spcPts val="0"/>
              </a:spcBef>
              <a:spcAft>
                <a:spcPts val="0"/>
              </a:spcAft>
              <a:buSzPts val="1200"/>
              <a:buFont typeface="Raleway"/>
              <a:buChar char="●"/>
            </a:pPr>
            <a:r>
              <a:rPr lang="en" sz="1200">
                <a:latin typeface="Raleway"/>
                <a:ea typeface="Raleway"/>
                <a:cs typeface="Raleway"/>
                <a:sym typeface="Raleway"/>
              </a:rPr>
              <a:t>If a tensor, </a:t>
            </a:r>
            <a:r>
              <a:rPr i="1" lang="en" sz="1200">
                <a:latin typeface="Raleway"/>
                <a:ea typeface="Raleway"/>
                <a:cs typeface="Raleway"/>
                <a:sym typeface="Raleway"/>
              </a:rPr>
              <a:t>C</a:t>
            </a:r>
            <a:r>
              <a:rPr lang="en" sz="1200">
                <a:latin typeface="Raleway"/>
                <a:ea typeface="Raleway"/>
                <a:cs typeface="Raleway"/>
                <a:sym typeface="Raleway"/>
              </a:rPr>
              <a:t>, depends on a set of previous nodes, the gradient of </a:t>
            </a:r>
            <a:r>
              <a:rPr i="1" lang="en" sz="1200">
                <a:latin typeface="Raleway"/>
                <a:ea typeface="Raleway"/>
                <a:cs typeface="Raleway"/>
                <a:sym typeface="Raleway"/>
              </a:rPr>
              <a:t>C</a:t>
            </a:r>
            <a:r>
              <a:rPr lang="en" sz="1200">
                <a:latin typeface="Raleway"/>
                <a:ea typeface="Raleway"/>
                <a:cs typeface="Raleway"/>
                <a:sym typeface="Raleway"/>
              </a:rPr>
              <a:t> with respect to those previous nodes can be automatically computed with a built-in function, even if there are many layers in between them</a:t>
            </a:r>
            <a:endParaRPr sz="1200">
              <a:latin typeface="Raleway"/>
              <a:ea typeface="Raleway"/>
              <a:cs typeface="Raleway"/>
              <a:sym typeface="Raleway"/>
            </a:endParaRPr>
          </a:p>
          <a:p>
            <a:pPr indent="-304800" lvl="0" marL="457200" rtl="0" algn="l">
              <a:lnSpc>
                <a:spcPct val="115000"/>
              </a:lnSpc>
              <a:spcBef>
                <a:spcPts val="0"/>
              </a:spcBef>
              <a:spcAft>
                <a:spcPts val="0"/>
              </a:spcAft>
              <a:buSzPts val="1200"/>
              <a:buFont typeface="Raleway"/>
              <a:buChar char="●"/>
            </a:pPr>
            <a:r>
              <a:rPr lang="en" sz="1200">
                <a:latin typeface="Raleway"/>
                <a:ea typeface="Raleway"/>
                <a:cs typeface="Raleway"/>
                <a:sym typeface="Raleway"/>
              </a:rPr>
              <a:t>Derivations are computed using the </a:t>
            </a:r>
            <a:r>
              <a:rPr i="1" lang="en" sz="1200">
                <a:latin typeface="Raleway"/>
                <a:ea typeface="Raleway"/>
                <a:cs typeface="Raleway"/>
                <a:sym typeface="Raleway"/>
              </a:rPr>
              <a:t>chain rule</a:t>
            </a:r>
            <a:r>
              <a:rPr lang="en" sz="1200">
                <a:latin typeface="Raleway"/>
                <a:ea typeface="Raleway"/>
                <a:cs typeface="Raleway"/>
                <a:sym typeface="Raleway"/>
              </a:rPr>
              <a:t>.</a:t>
            </a:r>
            <a:endParaRPr sz="1200">
              <a:latin typeface="Raleway"/>
              <a:ea typeface="Raleway"/>
              <a:cs typeface="Raleway"/>
              <a:sym typeface="Raleway"/>
            </a:endParaRPr>
          </a:p>
          <a:p>
            <a:pPr indent="-304800" lvl="0" marL="457200" rtl="0" algn="l">
              <a:lnSpc>
                <a:spcPct val="115000"/>
              </a:lnSpc>
              <a:spcBef>
                <a:spcPts val="0"/>
              </a:spcBef>
              <a:spcAft>
                <a:spcPts val="0"/>
              </a:spcAft>
              <a:buSzPts val="1200"/>
              <a:buFont typeface="Raleway"/>
              <a:buChar char="●"/>
            </a:pPr>
            <a:r>
              <a:rPr lang="en" sz="1200">
                <a:latin typeface="Raleway"/>
                <a:ea typeface="Raleway"/>
                <a:cs typeface="Raleway"/>
                <a:sym typeface="Raleway"/>
              </a:rPr>
              <a:t>The area of improvement for automatic gradient computation is memory management.</a:t>
            </a:r>
            <a:endParaRPr sz="1200">
              <a:latin typeface="Raleway"/>
              <a:ea typeface="Raleway"/>
              <a:cs typeface="Raleway"/>
              <a:sym typeface="Raleway"/>
            </a:endParaRPr>
          </a:p>
          <a:p>
            <a:pPr indent="0" lvl="0" marL="0" rtl="0" algn="l">
              <a:spcBef>
                <a:spcPts val="1200"/>
              </a:spcBef>
              <a:spcAft>
                <a:spcPts val="0"/>
              </a:spcAft>
              <a:buNone/>
            </a:pPr>
            <a:r>
              <a:t/>
            </a:r>
            <a:endParaRPr>
              <a:latin typeface="Raleway"/>
              <a:ea typeface="Raleway"/>
              <a:cs typeface="Raleway"/>
              <a:sym typeface="Raleway"/>
            </a:endParaRPr>
          </a:p>
        </p:txBody>
      </p:sp>
      <p:pic>
        <p:nvPicPr>
          <p:cNvPr id="181" name="Google Shape;181;p28"/>
          <p:cNvPicPr preferRelativeResize="0"/>
          <p:nvPr/>
        </p:nvPicPr>
        <p:blipFill>
          <a:blip r:embed="rId3">
            <a:alphaModFix/>
          </a:blip>
          <a:stretch>
            <a:fillRect/>
          </a:stretch>
        </p:blipFill>
        <p:spPr>
          <a:xfrm>
            <a:off x="5126475" y="1598725"/>
            <a:ext cx="3712723" cy="24913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ctrTitle"/>
          </p:nvPr>
        </p:nvSpPr>
        <p:spPr>
          <a:xfrm>
            <a:off x="2371725" y="630225"/>
            <a:ext cx="6331500" cy="7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4.2.  Partial Execution</a:t>
            </a:r>
            <a:endParaRPr sz="3600"/>
          </a:p>
        </p:txBody>
      </p:sp>
      <p:sp>
        <p:nvSpPr>
          <p:cNvPr id="187" name="Google Shape;187;p29"/>
          <p:cNvSpPr txBox="1"/>
          <p:nvPr>
            <p:ph idx="1" type="subTitle"/>
          </p:nvPr>
        </p:nvSpPr>
        <p:spPr>
          <a:xfrm>
            <a:off x="456125" y="1942725"/>
            <a:ext cx="5046900" cy="2516100"/>
          </a:xfrm>
          <a:prstGeom prst="rect">
            <a:avLst/>
          </a:prstGeom>
        </p:spPr>
        <p:txBody>
          <a:bodyPr anchorCtr="0" anchor="b" bIns="91425" lIns="91425" spcFirstLastPara="1" rIns="91425" wrap="square" tIns="91425">
            <a:noAutofit/>
          </a:bodyPr>
          <a:lstStyle/>
          <a:p>
            <a:pPr indent="-317500" lvl="0" marL="457200" rtl="0" algn="l">
              <a:spcBef>
                <a:spcPts val="0"/>
              </a:spcBef>
              <a:spcAft>
                <a:spcPts val="0"/>
              </a:spcAft>
              <a:buSzPts val="1400"/>
              <a:buFont typeface="Raleway"/>
              <a:buChar char="●"/>
            </a:pPr>
            <a:r>
              <a:rPr lang="en" sz="1400">
                <a:latin typeface="Raleway"/>
                <a:ea typeface="Raleway"/>
                <a:cs typeface="Raleway"/>
                <a:sym typeface="Raleway"/>
              </a:rPr>
              <a:t>Every tensor is defined using name : port</a:t>
            </a: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sz="1400">
                <a:latin typeface="Raleway"/>
                <a:ea typeface="Raleway"/>
                <a:cs typeface="Raleway"/>
                <a:sym typeface="Raleway"/>
              </a:rPr>
              <a:t>We specify the exact subgraph using </a:t>
            </a:r>
            <a:r>
              <a:rPr i="1" lang="en" sz="1400">
                <a:latin typeface="Raleway"/>
                <a:ea typeface="Raleway"/>
                <a:cs typeface="Raleway"/>
                <a:sym typeface="Raleway"/>
              </a:rPr>
              <a:t>fetch</a:t>
            </a:r>
            <a:r>
              <a:rPr lang="en" sz="1400">
                <a:latin typeface="Raleway"/>
                <a:ea typeface="Raleway"/>
                <a:cs typeface="Raleway"/>
                <a:sym typeface="Raleway"/>
              </a:rPr>
              <a:t> and </a:t>
            </a:r>
            <a:r>
              <a:rPr i="1" lang="en" sz="1400">
                <a:latin typeface="Raleway"/>
                <a:ea typeface="Raleway"/>
                <a:cs typeface="Raleway"/>
                <a:sym typeface="Raleway"/>
              </a:rPr>
              <a:t>feed</a:t>
            </a:r>
            <a:r>
              <a:rPr lang="en" sz="1400">
                <a:latin typeface="Raleway"/>
                <a:ea typeface="Raleway"/>
                <a:cs typeface="Raleway"/>
                <a:sym typeface="Raleway"/>
              </a:rPr>
              <a:t> </a:t>
            </a:r>
            <a:r>
              <a:rPr lang="en" sz="1400">
                <a:latin typeface="Raleway"/>
                <a:ea typeface="Raleway"/>
                <a:cs typeface="Raleway"/>
                <a:sym typeface="Raleway"/>
              </a:rPr>
              <a:t>arguments</a:t>
            </a:r>
            <a:r>
              <a:rPr lang="en" sz="1400">
                <a:latin typeface="Raleway"/>
                <a:ea typeface="Raleway"/>
                <a:cs typeface="Raleway"/>
                <a:sym typeface="Raleway"/>
              </a:rPr>
              <a:t>.</a:t>
            </a:r>
            <a:endParaRPr sz="1400">
              <a:latin typeface="Raleway"/>
              <a:ea typeface="Raleway"/>
              <a:cs typeface="Raleway"/>
              <a:sym typeface="Raleway"/>
            </a:endParaRPr>
          </a:p>
          <a:p>
            <a:pPr indent="-317500" lvl="0" marL="457200" rtl="0" algn="l">
              <a:lnSpc>
                <a:spcPct val="115000"/>
              </a:lnSpc>
              <a:spcBef>
                <a:spcPts val="0"/>
              </a:spcBef>
              <a:spcAft>
                <a:spcPts val="0"/>
              </a:spcAft>
              <a:buSzPts val="1400"/>
              <a:buFont typeface="Raleway"/>
              <a:buChar char="●"/>
            </a:pPr>
            <a:r>
              <a:rPr lang="en" sz="1400">
                <a:latin typeface="Raleway"/>
                <a:ea typeface="Raleway"/>
                <a:cs typeface="Raleway"/>
                <a:sym typeface="Raleway"/>
              </a:rPr>
              <a:t>Once the fetch and feed nodes have been inserted, TensorFlow determines which nodes need to be executed. It moves backwards, starting at the fetch nodes, and uses the dependencies of the graph to determine all nodes that must be executed in the modified graph in order to compute the desired outputs</a:t>
            </a:r>
            <a:endParaRPr sz="1400">
              <a:latin typeface="Raleway"/>
              <a:ea typeface="Raleway"/>
              <a:cs typeface="Raleway"/>
              <a:sym typeface="Raleway"/>
            </a:endParaRPr>
          </a:p>
        </p:txBody>
      </p:sp>
      <p:pic>
        <p:nvPicPr>
          <p:cNvPr id="188" name="Google Shape;188;p29"/>
          <p:cNvPicPr preferRelativeResize="0"/>
          <p:nvPr/>
        </p:nvPicPr>
        <p:blipFill>
          <a:blip r:embed="rId3">
            <a:alphaModFix/>
          </a:blip>
          <a:stretch>
            <a:fillRect/>
          </a:stretch>
        </p:blipFill>
        <p:spPr>
          <a:xfrm>
            <a:off x="5716725" y="1942725"/>
            <a:ext cx="3183850" cy="2193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ctrTitle"/>
          </p:nvPr>
        </p:nvSpPr>
        <p:spPr>
          <a:xfrm>
            <a:off x="778800" y="604550"/>
            <a:ext cx="6331500" cy="7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4.3.  Device Constraints</a:t>
            </a:r>
            <a:endParaRPr sz="3600"/>
          </a:p>
        </p:txBody>
      </p:sp>
      <p:sp>
        <p:nvSpPr>
          <p:cNvPr id="194" name="Google Shape;194;p30"/>
          <p:cNvSpPr txBox="1"/>
          <p:nvPr>
            <p:ph idx="1" type="subTitle"/>
          </p:nvPr>
        </p:nvSpPr>
        <p:spPr>
          <a:xfrm>
            <a:off x="778800" y="1444250"/>
            <a:ext cx="7874400" cy="898500"/>
          </a:xfrm>
          <a:prstGeom prst="rect">
            <a:avLst/>
          </a:prstGeom>
        </p:spPr>
        <p:txBody>
          <a:bodyPr anchorCtr="0" anchor="b" bIns="91425" lIns="91425" spcFirstLastPara="1" rIns="91425" wrap="square" tIns="91425">
            <a:noAutofit/>
          </a:bodyPr>
          <a:lstStyle/>
          <a:p>
            <a:pPr indent="-304800" lvl="0" marL="457200" rtl="0" algn="l">
              <a:spcBef>
                <a:spcPts val="0"/>
              </a:spcBef>
              <a:spcAft>
                <a:spcPts val="0"/>
              </a:spcAft>
              <a:buSzPts val="1200"/>
              <a:buFont typeface="Raleway"/>
              <a:buChar char="●"/>
            </a:pPr>
            <a:r>
              <a:rPr lang="en" sz="1200">
                <a:latin typeface="Raleway"/>
                <a:ea typeface="Raleway"/>
                <a:cs typeface="Raleway"/>
                <a:sym typeface="Raleway"/>
              </a:rPr>
              <a:t>Users can provide partial constraints on nodes about which devices they can run on</a:t>
            </a:r>
            <a:endParaRPr sz="1200">
              <a:latin typeface="Raleway"/>
              <a:ea typeface="Raleway"/>
              <a:cs typeface="Raleway"/>
              <a:sym typeface="Raleway"/>
            </a:endParaRPr>
          </a:p>
          <a:p>
            <a:pPr indent="-304800" lvl="0" marL="457200" rtl="0" algn="l">
              <a:lnSpc>
                <a:spcPct val="115000"/>
              </a:lnSpc>
              <a:spcBef>
                <a:spcPts val="0"/>
              </a:spcBef>
              <a:spcAft>
                <a:spcPts val="0"/>
              </a:spcAft>
              <a:buSzPts val="1200"/>
              <a:buFont typeface="Raleway"/>
              <a:buChar char="●"/>
            </a:pPr>
            <a:r>
              <a:rPr lang="en" sz="1200">
                <a:latin typeface="Raleway"/>
                <a:ea typeface="Raleway"/>
                <a:cs typeface="Raleway"/>
                <a:sym typeface="Raleway"/>
              </a:rPr>
              <a:t>Examples: only allowing a node to run on GPUs, specifying a specific worker process/task, or ensuring that it is grouped with specific nodes</a:t>
            </a:r>
            <a:endParaRPr sz="1200">
              <a:latin typeface="Raleway"/>
              <a:ea typeface="Raleway"/>
              <a:cs typeface="Raleway"/>
              <a:sym typeface="Raleway"/>
            </a:endParaRPr>
          </a:p>
          <a:p>
            <a:pPr indent="-304800" lvl="0" marL="457200" rtl="0" algn="l">
              <a:lnSpc>
                <a:spcPct val="115000"/>
              </a:lnSpc>
              <a:spcBef>
                <a:spcPts val="0"/>
              </a:spcBef>
              <a:spcAft>
                <a:spcPts val="0"/>
              </a:spcAft>
              <a:buSzPts val="1200"/>
              <a:buFont typeface="Raleway"/>
              <a:buChar char="●"/>
            </a:pPr>
            <a:r>
              <a:rPr lang="en" sz="1200">
                <a:latin typeface="Raleway"/>
                <a:ea typeface="Raleway"/>
                <a:cs typeface="Raleway"/>
                <a:sym typeface="Raleway"/>
              </a:rPr>
              <a:t>Then </a:t>
            </a:r>
            <a:r>
              <a:rPr lang="en" sz="1200">
                <a:latin typeface="Raleway"/>
                <a:ea typeface="Raleway"/>
                <a:cs typeface="Raleway"/>
                <a:sym typeface="Raleway"/>
              </a:rPr>
              <a:t>constraints</a:t>
            </a:r>
            <a:r>
              <a:rPr lang="en" sz="1200">
                <a:latin typeface="Raleway"/>
                <a:ea typeface="Raleway"/>
                <a:cs typeface="Raleway"/>
                <a:sym typeface="Raleway"/>
              </a:rPr>
              <a:t> are added to the node placement Algorithm (3.2.1) .</a:t>
            </a:r>
            <a:endParaRPr sz="1200">
              <a:latin typeface="Raleway"/>
              <a:ea typeface="Raleway"/>
              <a:cs typeface="Raleway"/>
              <a:sym typeface="Raleway"/>
            </a:endParaRPr>
          </a:p>
        </p:txBody>
      </p:sp>
      <p:sp>
        <p:nvSpPr>
          <p:cNvPr id="195" name="Google Shape;195;p30"/>
          <p:cNvSpPr txBox="1"/>
          <p:nvPr/>
        </p:nvSpPr>
        <p:spPr>
          <a:xfrm>
            <a:off x="778800" y="2342750"/>
            <a:ext cx="6127800" cy="6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Raleway"/>
                <a:ea typeface="Raleway"/>
                <a:cs typeface="Raleway"/>
                <a:sym typeface="Raleway"/>
              </a:rPr>
              <a:t>4.4.  Control Flow</a:t>
            </a:r>
            <a:endParaRPr b="1" sz="3600">
              <a:solidFill>
                <a:schemeClr val="lt1"/>
              </a:solidFill>
              <a:latin typeface="Raleway"/>
              <a:ea typeface="Raleway"/>
              <a:cs typeface="Raleway"/>
              <a:sym typeface="Raleway"/>
            </a:endParaRPr>
          </a:p>
        </p:txBody>
      </p:sp>
      <p:sp>
        <p:nvSpPr>
          <p:cNvPr id="196" name="Google Shape;196;p30"/>
          <p:cNvSpPr txBox="1"/>
          <p:nvPr/>
        </p:nvSpPr>
        <p:spPr>
          <a:xfrm>
            <a:off x="778800" y="3425650"/>
            <a:ext cx="7874400" cy="10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txBox="1"/>
          <p:nvPr/>
        </p:nvSpPr>
        <p:spPr>
          <a:xfrm>
            <a:off x="778800" y="3200775"/>
            <a:ext cx="7822200" cy="1300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Char char="●"/>
            </a:pPr>
            <a:r>
              <a:rPr lang="en" sz="1200">
                <a:solidFill>
                  <a:schemeClr val="lt1"/>
                </a:solidFill>
                <a:latin typeface="Raleway"/>
                <a:ea typeface="Raleway"/>
                <a:cs typeface="Raleway"/>
                <a:sym typeface="Raleway"/>
              </a:rPr>
              <a:t>TensorFlow incorporates a few primitive control flow operators which allow for the skipping of subgraph execution and the expression of iteration. Using these primitive operators, higher-level constructs such as </a:t>
            </a:r>
            <a:r>
              <a:rPr i="1" lang="en" sz="1200">
                <a:solidFill>
                  <a:schemeClr val="lt1"/>
                </a:solidFill>
                <a:latin typeface="Raleway"/>
                <a:ea typeface="Raleway"/>
                <a:cs typeface="Raleway"/>
                <a:sym typeface="Raleway"/>
              </a:rPr>
              <a:t>if</a:t>
            </a:r>
            <a:r>
              <a:rPr lang="en" sz="1200">
                <a:solidFill>
                  <a:schemeClr val="lt1"/>
                </a:solidFill>
                <a:latin typeface="Raleway"/>
                <a:ea typeface="Raleway"/>
                <a:cs typeface="Raleway"/>
                <a:sym typeface="Raleway"/>
              </a:rPr>
              <a:t> and </a:t>
            </a:r>
            <a:r>
              <a:rPr i="1" lang="en" sz="1200">
                <a:solidFill>
                  <a:schemeClr val="lt1"/>
                </a:solidFill>
                <a:latin typeface="Raleway"/>
                <a:ea typeface="Raleway"/>
                <a:cs typeface="Raleway"/>
                <a:sym typeface="Raleway"/>
              </a:rPr>
              <a:t>while</a:t>
            </a:r>
            <a:r>
              <a:rPr lang="en" sz="1000">
                <a:solidFill>
                  <a:schemeClr val="lt1"/>
                </a:solidFill>
                <a:latin typeface="Raleway"/>
                <a:ea typeface="Raleway"/>
                <a:cs typeface="Raleway"/>
                <a:sym typeface="Raleway"/>
              </a:rPr>
              <a:t> </a:t>
            </a:r>
            <a:r>
              <a:rPr lang="en" sz="1200">
                <a:solidFill>
                  <a:schemeClr val="lt1"/>
                </a:solidFill>
                <a:latin typeface="Raleway"/>
                <a:ea typeface="Raleway"/>
                <a:cs typeface="Raleway"/>
                <a:sym typeface="Raleway"/>
              </a:rPr>
              <a:t>statements can be compiled into TensorFlow graphs.</a:t>
            </a:r>
            <a:endParaRPr sz="1200">
              <a:solidFill>
                <a:schemeClr val="lt1"/>
              </a:solidFill>
              <a:latin typeface="Raleway"/>
              <a:ea typeface="Raleway"/>
              <a:cs typeface="Raleway"/>
              <a:sym typeface="Raleway"/>
            </a:endParaRPr>
          </a:p>
          <a:p>
            <a:pPr indent="-304800" lvl="0" marL="457200" rtl="0" algn="l">
              <a:lnSpc>
                <a:spcPct val="115000"/>
              </a:lnSpc>
              <a:spcBef>
                <a:spcPts val="0"/>
              </a:spcBef>
              <a:spcAft>
                <a:spcPts val="0"/>
              </a:spcAft>
              <a:buClr>
                <a:schemeClr val="lt1"/>
              </a:buClr>
              <a:buSzPts val="1200"/>
              <a:buFont typeface="Raleway"/>
              <a:buChar char="●"/>
            </a:pPr>
            <a:r>
              <a:rPr lang="en" sz="1200">
                <a:solidFill>
                  <a:schemeClr val="lt1"/>
                </a:solidFill>
                <a:latin typeface="Raleway"/>
                <a:ea typeface="Raleway"/>
                <a:cs typeface="Raleway"/>
                <a:sym typeface="Raleway"/>
              </a:rPr>
              <a:t>The </a:t>
            </a:r>
            <a:r>
              <a:rPr i="1" lang="en" sz="1200">
                <a:solidFill>
                  <a:schemeClr val="lt1"/>
                </a:solidFill>
                <a:latin typeface="Raleway"/>
                <a:ea typeface="Raleway"/>
                <a:cs typeface="Raleway"/>
                <a:sym typeface="Raleway"/>
              </a:rPr>
              <a:t>Enter</a:t>
            </a:r>
            <a:r>
              <a:rPr lang="en" sz="1200">
                <a:solidFill>
                  <a:schemeClr val="lt1"/>
                </a:solidFill>
                <a:latin typeface="Raleway"/>
                <a:ea typeface="Raleway"/>
                <a:cs typeface="Raleway"/>
                <a:sym typeface="Raleway"/>
              </a:rPr>
              <a:t>, </a:t>
            </a:r>
            <a:r>
              <a:rPr i="1" lang="en" sz="1200">
                <a:solidFill>
                  <a:schemeClr val="lt1"/>
                </a:solidFill>
                <a:latin typeface="Raleway"/>
                <a:ea typeface="Raleway"/>
                <a:cs typeface="Raleway"/>
                <a:sym typeface="Raleway"/>
              </a:rPr>
              <a:t>Leave</a:t>
            </a:r>
            <a:r>
              <a:rPr lang="en" sz="1200">
                <a:solidFill>
                  <a:schemeClr val="lt1"/>
                </a:solidFill>
                <a:latin typeface="Raleway"/>
                <a:ea typeface="Raleway"/>
                <a:cs typeface="Raleway"/>
                <a:sym typeface="Raleway"/>
              </a:rPr>
              <a:t>, and </a:t>
            </a:r>
            <a:r>
              <a:rPr i="1" lang="en" sz="1200">
                <a:solidFill>
                  <a:schemeClr val="lt1"/>
                </a:solidFill>
                <a:latin typeface="Raleway"/>
                <a:ea typeface="Raleway"/>
                <a:cs typeface="Raleway"/>
                <a:sym typeface="Raleway"/>
              </a:rPr>
              <a:t>NextIteration</a:t>
            </a:r>
            <a:r>
              <a:rPr lang="en" sz="1200">
                <a:solidFill>
                  <a:schemeClr val="lt1"/>
                </a:solidFill>
                <a:latin typeface="Raleway"/>
                <a:ea typeface="Raleway"/>
                <a:cs typeface="Raleway"/>
                <a:sym typeface="Raleway"/>
              </a:rPr>
              <a:t> operators allow us to express High-level programming blocks!</a:t>
            </a:r>
            <a:endParaRPr sz="1200">
              <a:solidFill>
                <a:schemeClr val="lt1"/>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201" name="Shape 201"/>
        <p:cNvGrpSpPr/>
        <p:nvPr/>
      </p:nvGrpSpPr>
      <p:grpSpPr>
        <a:xfrm>
          <a:off x="0" y="0"/>
          <a:ext cx="0" cy="0"/>
          <a:chOff x="0" y="0"/>
          <a:chExt cx="0" cy="0"/>
        </a:xfrm>
      </p:grpSpPr>
      <p:sp>
        <p:nvSpPr>
          <p:cNvPr id="202" name="Google Shape;202;p31"/>
          <p:cNvSpPr txBox="1"/>
          <p:nvPr>
            <p:ph type="ctrTitle"/>
          </p:nvPr>
        </p:nvSpPr>
        <p:spPr>
          <a:xfrm>
            <a:off x="462150" y="518900"/>
            <a:ext cx="6331500" cy="7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4.5.  Input Operations</a:t>
            </a:r>
            <a:endParaRPr sz="3600"/>
          </a:p>
        </p:txBody>
      </p:sp>
      <p:sp>
        <p:nvSpPr>
          <p:cNvPr id="203" name="Google Shape;203;p31"/>
          <p:cNvSpPr txBox="1"/>
          <p:nvPr>
            <p:ph idx="1" type="subTitle"/>
          </p:nvPr>
        </p:nvSpPr>
        <p:spPr>
          <a:xfrm>
            <a:off x="462150" y="3038325"/>
            <a:ext cx="6331500" cy="63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latin typeface="Raleway"/>
                <a:ea typeface="Raleway"/>
                <a:cs typeface="Raleway"/>
                <a:sym typeface="Raleway"/>
              </a:rPr>
              <a:t>4.6.  Queues</a:t>
            </a:r>
            <a:endParaRPr b="1" sz="3600">
              <a:latin typeface="Raleway"/>
              <a:ea typeface="Raleway"/>
              <a:cs typeface="Raleway"/>
              <a:sym typeface="Raleway"/>
            </a:endParaRPr>
          </a:p>
        </p:txBody>
      </p:sp>
      <p:sp>
        <p:nvSpPr>
          <p:cNvPr id="204" name="Google Shape;204;p31"/>
          <p:cNvSpPr txBox="1"/>
          <p:nvPr/>
        </p:nvSpPr>
        <p:spPr>
          <a:xfrm>
            <a:off x="462150" y="1198150"/>
            <a:ext cx="8027700" cy="1728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Raleway"/>
              <a:buChar char="●"/>
            </a:pPr>
            <a:r>
              <a:rPr lang="en" sz="1200">
                <a:solidFill>
                  <a:schemeClr val="lt1"/>
                </a:solidFill>
                <a:latin typeface="Raleway"/>
                <a:ea typeface="Raleway"/>
                <a:cs typeface="Raleway"/>
                <a:sym typeface="Raleway"/>
              </a:rPr>
              <a:t>There is also the possibility to provide the input using files.</a:t>
            </a:r>
            <a:endParaRPr sz="1200">
              <a:solidFill>
                <a:schemeClr val="lt1"/>
              </a:solidFill>
              <a:latin typeface="Raleway"/>
              <a:ea typeface="Raleway"/>
              <a:cs typeface="Raleway"/>
              <a:sym typeface="Raleway"/>
            </a:endParaRPr>
          </a:p>
          <a:p>
            <a:pPr indent="-304800" lvl="0" marL="457200" rtl="0" algn="l">
              <a:spcBef>
                <a:spcPts val="0"/>
              </a:spcBef>
              <a:spcAft>
                <a:spcPts val="0"/>
              </a:spcAft>
              <a:buClr>
                <a:schemeClr val="lt1"/>
              </a:buClr>
              <a:buSzPts val="1200"/>
              <a:buFont typeface="Raleway"/>
              <a:buChar char="●"/>
            </a:pPr>
            <a:r>
              <a:rPr lang="en" sz="1200">
                <a:solidFill>
                  <a:schemeClr val="lt1"/>
                </a:solidFill>
                <a:latin typeface="Raleway"/>
                <a:ea typeface="Raleway"/>
                <a:cs typeface="Raleway"/>
                <a:sym typeface="Raleway"/>
              </a:rPr>
              <a:t>Using this feature can reduce data transfer overhead when using TensorFlow on a distributed implementation (specifically when the client is on a different machine from the worker process):</a:t>
            </a:r>
            <a:endParaRPr sz="1200">
              <a:solidFill>
                <a:schemeClr val="lt1"/>
              </a:solidFill>
              <a:latin typeface="Raleway"/>
              <a:ea typeface="Raleway"/>
              <a:cs typeface="Raleway"/>
              <a:sym typeface="Raleway"/>
            </a:endParaRPr>
          </a:p>
          <a:p>
            <a:pPr indent="-304800" lvl="1" marL="914400" rtl="0" algn="l">
              <a:lnSpc>
                <a:spcPct val="115000"/>
              </a:lnSpc>
              <a:spcBef>
                <a:spcPts val="0"/>
              </a:spcBef>
              <a:spcAft>
                <a:spcPts val="0"/>
              </a:spcAft>
              <a:buClr>
                <a:schemeClr val="lt1"/>
              </a:buClr>
              <a:buSzPts val="1200"/>
              <a:buFont typeface="Raleway"/>
              <a:buChar char="○"/>
            </a:pPr>
            <a:r>
              <a:rPr lang="en" sz="1200">
                <a:solidFill>
                  <a:schemeClr val="lt1"/>
                </a:solidFill>
                <a:latin typeface="Raleway"/>
                <a:ea typeface="Raleway"/>
                <a:cs typeface="Raleway"/>
                <a:sym typeface="Raleway"/>
              </a:rPr>
              <a:t>Using feed_dict will cause data to first be sent from the storage system to the client, and then from client to the worker process.</a:t>
            </a:r>
            <a:endParaRPr sz="1200">
              <a:solidFill>
                <a:schemeClr val="lt1"/>
              </a:solidFill>
              <a:latin typeface="Raleway"/>
              <a:ea typeface="Raleway"/>
              <a:cs typeface="Raleway"/>
              <a:sym typeface="Raleway"/>
            </a:endParaRPr>
          </a:p>
          <a:p>
            <a:pPr indent="-304800" lvl="1" marL="914400" rtl="0" algn="l">
              <a:lnSpc>
                <a:spcPct val="115000"/>
              </a:lnSpc>
              <a:spcBef>
                <a:spcPts val="0"/>
              </a:spcBef>
              <a:spcAft>
                <a:spcPts val="0"/>
              </a:spcAft>
              <a:buClr>
                <a:schemeClr val="lt1"/>
              </a:buClr>
              <a:buSzPts val="1200"/>
              <a:buFont typeface="Raleway"/>
              <a:buChar char="○"/>
            </a:pPr>
            <a:r>
              <a:rPr lang="en" sz="1200">
                <a:solidFill>
                  <a:schemeClr val="lt1"/>
                </a:solidFill>
                <a:latin typeface="Raleway"/>
                <a:ea typeface="Raleway"/>
                <a:cs typeface="Raleway"/>
                <a:sym typeface="Raleway"/>
              </a:rPr>
              <a:t>Reading from the file will cause data to be sent directly from the storage system to the worker process.</a:t>
            </a:r>
            <a:endParaRPr sz="1200">
              <a:solidFill>
                <a:schemeClr val="lt1"/>
              </a:solidFill>
              <a:latin typeface="Raleway"/>
              <a:ea typeface="Raleway"/>
              <a:cs typeface="Raleway"/>
              <a:sym typeface="Raleway"/>
            </a:endParaRPr>
          </a:p>
          <a:p>
            <a:pPr indent="-304800" lvl="0" marL="457200" rtl="0" algn="l">
              <a:lnSpc>
                <a:spcPct val="115000"/>
              </a:lnSpc>
              <a:spcBef>
                <a:spcPts val="0"/>
              </a:spcBef>
              <a:spcAft>
                <a:spcPts val="0"/>
              </a:spcAft>
              <a:buClr>
                <a:schemeClr val="lt1"/>
              </a:buClr>
              <a:buSzPts val="1200"/>
              <a:buFont typeface="Raleway"/>
              <a:buChar char="●"/>
            </a:pPr>
            <a:r>
              <a:rPr lang="en" sz="1200">
                <a:solidFill>
                  <a:schemeClr val="lt1"/>
                </a:solidFill>
                <a:latin typeface="Raleway"/>
                <a:ea typeface="Raleway"/>
                <a:cs typeface="Raleway"/>
                <a:sym typeface="Raleway"/>
              </a:rPr>
              <a:t>Ex : </a:t>
            </a:r>
            <a:r>
              <a:rPr lang="en" sz="1200" u="sng">
                <a:solidFill>
                  <a:schemeClr val="lt1"/>
                </a:solidFill>
                <a:hlinkClick r:id="rId3"/>
              </a:rPr>
              <a:t>tf.TextLineReader</a:t>
            </a:r>
            <a:endParaRPr sz="1200">
              <a:solidFill>
                <a:schemeClr val="lt1"/>
              </a:solidFill>
              <a:latin typeface="Raleway"/>
              <a:ea typeface="Raleway"/>
              <a:cs typeface="Raleway"/>
              <a:sym typeface="Raleway"/>
            </a:endParaRPr>
          </a:p>
        </p:txBody>
      </p:sp>
      <p:sp>
        <p:nvSpPr>
          <p:cNvPr id="205" name="Google Shape;205;p31"/>
          <p:cNvSpPr txBox="1"/>
          <p:nvPr/>
        </p:nvSpPr>
        <p:spPr>
          <a:xfrm>
            <a:off x="650425" y="3799850"/>
            <a:ext cx="7839300" cy="718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Raleway"/>
              <a:buChar char="●"/>
            </a:pPr>
            <a:r>
              <a:rPr lang="en" sz="1200">
                <a:solidFill>
                  <a:schemeClr val="lt1"/>
                </a:solidFill>
                <a:latin typeface="Raleway"/>
                <a:ea typeface="Raleway"/>
                <a:cs typeface="Raleway"/>
                <a:sym typeface="Raleway"/>
              </a:rPr>
              <a:t>Queues allows us to prefetch next batch of data while the previous batch is being </a:t>
            </a:r>
            <a:r>
              <a:rPr lang="en" sz="1200">
                <a:solidFill>
                  <a:schemeClr val="lt1"/>
                </a:solidFill>
                <a:latin typeface="Raleway"/>
                <a:ea typeface="Raleway"/>
                <a:cs typeface="Raleway"/>
                <a:sym typeface="Raleway"/>
              </a:rPr>
              <a:t>processed</a:t>
            </a:r>
            <a:r>
              <a:rPr lang="en" sz="1200">
                <a:solidFill>
                  <a:schemeClr val="lt1"/>
                </a:solidFill>
                <a:latin typeface="Raleway"/>
                <a:ea typeface="Raleway"/>
                <a:cs typeface="Raleway"/>
                <a:sym typeface="Raleway"/>
              </a:rPr>
              <a:t>.</a:t>
            </a:r>
            <a:endParaRPr sz="1200">
              <a:solidFill>
                <a:schemeClr val="lt1"/>
              </a:solidFill>
              <a:latin typeface="Raleway"/>
              <a:ea typeface="Raleway"/>
              <a:cs typeface="Raleway"/>
              <a:sym typeface="Raleway"/>
            </a:endParaRPr>
          </a:p>
          <a:p>
            <a:pPr indent="-304800" lvl="0" marL="457200" rtl="0" algn="l">
              <a:spcBef>
                <a:spcPts val="0"/>
              </a:spcBef>
              <a:spcAft>
                <a:spcPts val="0"/>
              </a:spcAft>
              <a:buClr>
                <a:schemeClr val="lt1"/>
              </a:buClr>
              <a:buSzPts val="1200"/>
              <a:buFont typeface="Raleway"/>
              <a:buChar char="●"/>
            </a:pPr>
            <a:r>
              <a:rPr lang="en" sz="1200">
                <a:solidFill>
                  <a:schemeClr val="lt1"/>
                </a:solidFill>
                <a:latin typeface="Raleway"/>
                <a:ea typeface="Raleway"/>
                <a:cs typeface="Raleway"/>
                <a:sym typeface="Raleway"/>
              </a:rPr>
              <a:t>It supports FIFO and shuffling queue that can be useful for machine learning algorithms.</a:t>
            </a:r>
            <a:endParaRPr sz="1200">
              <a:solidFill>
                <a:schemeClr val="lt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arabicPeriod"/>
            </a:pPr>
            <a:r>
              <a:rPr b="1" i="1" lang="en" sz="2400"/>
              <a:t>Abstract</a:t>
            </a:r>
            <a:endParaRPr b="1"/>
          </a:p>
          <a:p>
            <a:pPr indent="-342900" lvl="0" marL="457200" rtl="0" algn="l">
              <a:spcBef>
                <a:spcPts val="0"/>
              </a:spcBef>
              <a:spcAft>
                <a:spcPts val="0"/>
              </a:spcAft>
              <a:buSzPts val="1800"/>
              <a:buAutoNum type="arabicPeriod"/>
            </a:pPr>
            <a:r>
              <a:rPr b="1" lang="en"/>
              <a:t>Programming Model and Basic Concepts</a:t>
            </a:r>
            <a:endParaRPr b="1"/>
          </a:p>
          <a:p>
            <a:pPr indent="-342900" lvl="0" marL="457200" rtl="0" algn="l">
              <a:spcBef>
                <a:spcPts val="0"/>
              </a:spcBef>
              <a:spcAft>
                <a:spcPts val="0"/>
              </a:spcAft>
              <a:buSzPts val="1800"/>
              <a:buAutoNum type="arabicPeriod"/>
            </a:pPr>
            <a:r>
              <a:rPr b="1" lang="en"/>
              <a:t>Implementation</a:t>
            </a:r>
            <a:endParaRPr b="1"/>
          </a:p>
          <a:p>
            <a:pPr indent="-342900" lvl="0" marL="457200" rtl="0" algn="l">
              <a:spcBef>
                <a:spcPts val="0"/>
              </a:spcBef>
              <a:spcAft>
                <a:spcPts val="0"/>
              </a:spcAft>
              <a:buSzPts val="1800"/>
              <a:buAutoNum type="arabicPeriod"/>
            </a:pPr>
            <a:r>
              <a:rPr b="1" lang="en"/>
              <a:t>Extensions</a:t>
            </a:r>
            <a:endParaRPr b="1"/>
          </a:p>
          <a:p>
            <a:pPr indent="-342900" lvl="0" marL="457200" rtl="0" algn="l">
              <a:spcBef>
                <a:spcPts val="0"/>
              </a:spcBef>
              <a:spcAft>
                <a:spcPts val="0"/>
              </a:spcAft>
              <a:buSzPts val="1800"/>
              <a:buAutoNum type="arabicPeriod"/>
            </a:pPr>
            <a:r>
              <a:rPr b="1" lang="en"/>
              <a:t>Optimizations</a:t>
            </a:r>
            <a:endParaRPr b="1"/>
          </a:p>
          <a:p>
            <a:pPr indent="-342900" lvl="0" marL="457200" rtl="0" algn="l">
              <a:spcBef>
                <a:spcPts val="0"/>
              </a:spcBef>
              <a:spcAft>
                <a:spcPts val="0"/>
              </a:spcAft>
              <a:buSzPts val="1800"/>
              <a:buAutoNum type="arabicPeriod"/>
            </a:pPr>
            <a:r>
              <a:rPr b="1" lang="en"/>
              <a:t>Common Programming Idioms</a:t>
            </a:r>
            <a:endParaRPr b="1"/>
          </a:p>
          <a:p>
            <a:pPr indent="-342900" lvl="0" marL="457200" rtl="0" algn="l">
              <a:spcBef>
                <a:spcPts val="0"/>
              </a:spcBef>
              <a:spcAft>
                <a:spcPts val="0"/>
              </a:spcAft>
              <a:buSzPts val="1800"/>
              <a:buAutoNum type="arabicPeriod"/>
            </a:pPr>
            <a:r>
              <a:rPr b="1" lang="en"/>
              <a:t>Tensorboard</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9" name="Shape 209"/>
        <p:cNvGrpSpPr/>
        <p:nvPr/>
      </p:nvGrpSpPr>
      <p:grpSpPr>
        <a:xfrm>
          <a:off x="0" y="0"/>
          <a:ext cx="0" cy="0"/>
          <a:chOff x="0" y="0"/>
          <a:chExt cx="0" cy="0"/>
        </a:xfrm>
      </p:grpSpPr>
      <p:sp>
        <p:nvSpPr>
          <p:cNvPr id="210" name="Google Shape;210;p32"/>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211" name="Google Shape;211;p32"/>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12" name="Google Shape;212;p3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Raleway"/>
              <a:buAutoNum type="arabicPeriod"/>
            </a:pPr>
            <a:r>
              <a:rPr b="1" lang="en">
                <a:latin typeface="Raleway"/>
                <a:ea typeface="Raleway"/>
                <a:cs typeface="Raleway"/>
                <a:sym typeface="Raleway"/>
              </a:rPr>
              <a:t>Abstract</a:t>
            </a:r>
            <a:endParaRPr b="1" i="1" sz="2400">
              <a:latin typeface="Raleway"/>
              <a:ea typeface="Raleway"/>
              <a:cs typeface="Raleway"/>
              <a:sym typeface="Raleway"/>
            </a:endParaRPr>
          </a:p>
          <a:p>
            <a:pPr indent="-342900" lvl="0" marL="457200" rtl="0" algn="l">
              <a:spcBef>
                <a:spcPts val="0"/>
              </a:spcBef>
              <a:spcAft>
                <a:spcPts val="0"/>
              </a:spcAft>
              <a:buSzPts val="1800"/>
              <a:buFont typeface="Raleway"/>
              <a:buAutoNum type="arabicPeriod"/>
            </a:pPr>
            <a:r>
              <a:rPr b="1" lang="en">
                <a:latin typeface="Raleway"/>
                <a:ea typeface="Raleway"/>
                <a:cs typeface="Raleway"/>
                <a:sym typeface="Raleway"/>
              </a:rPr>
              <a:t>Programming Model and Basic Concepts</a:t>
            </a:r>
            <a:endParaRPr b="1">
              <a:latin typeface="Raleway"/>
              <a:ea typeface="Raleway"/>
              <a:cs typeface="Raleway"/>
              <a:sym typeface="Raleway"/>
            </a:endParaRPr>
          </a:p>
          <a:p>
            <a:pPr indent="-342900" lvl="0" marL="457200" rtl="0" algn="l">
              <a:spcBef>
                <a:spcPts val="0"/>
              </a:spcBef>
              <a:spcAft>
                <a:spcPts val="0"/>
              </a:spcAft>
              <a:buSzPts val="1800"/>
              <a:buFont typeface="Raleway"/>
              <a:buAutoNum type="arabicPeriod"/>
            </a:pPr>
            <a:r>
              <a:rPr b="1" lang="en">
                <a:latin typeface="Raleway"/>
                <a:ea typeface="Raleway"/>
                <a:cs typeface="Raleway"/>
                <a:sym typeface="Raleway"/>
              </a:rPr>
              <a:t>Implementation</a:t>
            </a:r>
            <a:endParaRPr b="1">
              <a:latin typeface="Raleway"/>
              <a:ea typeface="Raleway"/>
              <a:cs typeface="Raleway"/>
              <a:sym typeface="Raleway"/>
            </a:endParaRPr>
          </a:p>
          <a:p>
            <a:pPr indent="-342900" lvl="0" marL="457200" rtl="0" algn="l">
              <a:spcBef>
                <a:spcPts val="0"/>
              </a:spcBef>
              <a:spcAft>
                <a:spcPts val="0"/>
              </a:spcAft>
              <a:buSzPts val="1800"/>
              <a:buFont typeface="Raleway"/>
              <a:buAutoNum type="arabicPeriod"/>
            </a:pPr>
            <a:r>
              <a:rPr b="1" lang="en">
                <a:latin typeface="Raleway"/>
                <a:ea typeface="Raleway"/>
                <a:cs typeface="Raleway"/>
                <a:sym typeface="Raleway"/>
              </a:rPr>
              <a:t>Extensions</a:t>
            </a:r>
            <a:endParaRPr b="1">
              <a:latin typeface="Raleway"/>
              <a:ea typeface="Raleway"/>
              <a:cs typeface="Raleway"/>
              <a:sym typeface="Raleway"/>
            </a:endParaRPr>
          </a:p>
          <a:p>
            <a:pPr indent="-381000" lvl="0" marL="457200" marR="0" rtl="0" algn="l">
              <a:lnSpc>
                <a:spcPct val="115000"/>
              </a:lnSpc>
              <a:spcBef>
                <a:spcPts val="0"/>
              </a:spcBef>
              <a:spcAft>
                <a:spcPts val="0"/>
              </a:spcAft>
              <a:buClr>
                <a:schemeClr val="lt1"/>
              </a:buClr>
              <a:buSzPts val="2400"/>
              <a:buFont typeface="Raleway"/>
              <a:buAutoNum type="arabicPeriod"/>
            </a:pPr>
            <a:r>
              <a:rPr b="1" i="1" lang="en" sz="2400">
                <a:latin typeface="Raleway"/>
                <a:ea typeface="Raleway"/>
                <a:cs typeface="Raleway"/>
                <a:sym typeface="Raleway"/>
              </a:rPr>
              <a:t>Optimizations</a:t>
            </a:r>
            <a:endParaRPr b="1" i="1" sz="2400">
              <a:latin typeface="Raleway"/>
              <a:ea typeface="Raleway"/>
              <a:cs typeface="Raleway"/>
              <a:sym typeface="Raleway"/>
            </a:endParaRPr>
          </a:p>
          <a:p>
            <a:pPr indent="-317500" lvl="1" marL="914400" marR="0" rtl="0" algn="l">
              <a:lnSpc>
                <a:spcPct val="115000"/>
              </a:lnSpc>
              <a:spcBef>
                <a:spcPts val="0"/>
              </a:spcBef>
              <a:spcAft>
                <a:spcPts val="0"/>
              </a:spcAft>
              <a:buSzPts val="1400"/>
              <a:buFont typeface="Raleway"/>
              <a:buAutoNum type="arabicPeriod"/>
            </a:pPr>
            <a:r>
              <a:rPr b="1" lang="en">
                <a:latin typeface="Raleway"/>
                <a:ea typeface="Raleway"/>
                <a:cs typeface="Raleway"/>
                <a:sym typeface="Raleway"/>
              </a:rPr>
              <a:t>Common Subexpression Elimination</a:t>
            </a:r>
            <a:endParaRPr b="1">
              <a:latin typeface="Raleway"/>
              <a:ea typeface="Raleway"/>
              <a:cs typeface="Raleway"/>
              <a:sym typeface="Raleway"/>
            </a:endParaRPr>
          </a:p>
          <a:p>
            <a:pPr indent="-317500" lvl="1" marL="914400" marR="0" rtl="0" algn="l">
              <a:lnSpc>
                <a:spcPct val="115000"/>
              </a:lnSpc>
              <a:spcBef>
                <a:spcPts val="0"/>
              </a:spcBef>
              <a:spcAft>
                <a:spcPts val="0"/>
              </a:spcAft>
              <a:buSzPts val="1400"/>
              <a:buFont typeface="Raleway"/>
              <a:buAutoNum type="arabicPeriod"/>
            </a:pPr>
            <a:r>
              <a:rPr b="1" lang="en">
                <a:latin typeface="Raleway"/>
                <a:ea typeface="Raleway"/>
                <a:cs typeface="Raleway"/>
                <a:sym typeface="Raleway"/>
              </a:rPr>
              <a:t>Controlling Data Communication and Memory Usage</a:t>
            </a:r>
            <a:endParaRPr b="1">
              <a:latin typeface="Raleway"/>
              <a:ea typeface="Raleway"/>
              <a:cs typeface="Raleway"/>
              <a:sym typeface="Raleway"/>
            </a:endParaRPr>
          </a:p>
          <a:p>
            <a:pPr indent="-317500" lvl="1" marL="914400" marR="0" rtl="0" algn="l">
              <a:lnSpc>
                <a:spcPct val="115000"/>
              </a:lnSpc>
              <a:spcBef>
                <a:spcPts val="0"/>
              </a:spcBef>
              <a:spcAft>
                <a:spcPts val="0"/>
              </a:spcAft>
              <a:buSzPts val="1400"/>
              <a:buFont typeface="Raleway"/>
              <a:buAutoNum type="arabicPeriod"/>
            </a:pPr>
            <a:r>
              <a:rPr b="1" lang="en">
                <a:latin typeface="Raleway"/>
                <a:ea typeface="Raleway"/>
                <a:cs typeface="Raleway"/>
                <a:sym typeface="Raleway"/>
              </a:rPr>
              <a:t>Lossy Compression</a:t>
            </a:r>
            <a:endParaRPr b="1">
              <a:latin typeface="Raleway"/>
              <a:ea typeface="Raleway"/>
              <a:cs typeface="Raleway"/>
              <a:sym typeface="Raleway"/>
            </a:endParaRPr>
          </a:p>
          <a:p>
            <a:pPr indent="-342900" lvl="0" marL="457200" rtl="0" algn="l">
              <a:spcBef>
                <a:spcPts val="0"/>
              </a:spcBef>
              <a:spcAft>
                <a:spcPts val="0"/>
              </a:spcAft>
              <a:buSzPts val="1800"/>
              <a:buFont typeface="Raleway"/>
              <a:buAutoNum type="arabicPeriod"/>
            </a:pPr>
            <a:r>
              <a:rPr b="1" lang="en">
                <a:latin typeface="Raleway"/>
                <a:ea typeface="Raleway"/>
                <a:cs typeface="Raleway"/>
                <a:sym typeface="Raleway"/>
              </a:rPr>
              <a:t>Common Programming Idioms</a:t>
            </a:r>
            <a:endParaRPr>
              <a:latin typeface="Raleway"/>
              <a:ea typeface="Raleway"/>
              <a:cs typeface="Raleway"/>
              <a:sym typeface="Raleway"/>
            </a:endParaRPr>
          </a:p>
          <a:p>
            <a:pPr indent="0" lvl="0" marL="0" rtl="0" algn="l">
              <a:spcBef>
                <a:spcPts val="1600"/>
              </a:spcBef>
              <a:spcAft>
                <a:spcPts val="1600"/>
              </a:spcAft>
              <a:buNone/>
            </a:pPr>
            <a:r>
              <a:t/>
            </a:r>
            <a:endParaRPr>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41B47"/>
        </a:solidFill>
      </p:bgPr>
    </p:bg>
    <p:spTree>
      <p:nvGrpSpPr>
        <p:cNvPr id="216" name="Shape 216"/>
        <p:cNvGrpSpPr/>
        <p:nvPr/>
      </p:nvGrpSpPr>
      <p:grpSpPr>
        <a:xfrm>
          <a:off x="0" y="0"/>
          <a:ext cx="0" cy="0"/>
          <a:chOff x="0" y="0"/>
          <a:chExt cx="0" cy="0"/>
        </a:xfrm>
      </p:grpSpPr>
      <p:sp>
        <p:nvSpPr>
          <p:cNvPr id="217" name="Google Shape;217;p33"/>
          <p:cNvSpPr txBox="1"/>
          <p:nvPr>
            <p:ph type="title"/>
          </p:nvPr>
        </p:nvSpPr>
        <p:spPr>
          <a:xfrm>
            <a:off x="160200" y="642900"/>
            <a:ext cx="8823600" cy="134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5.1.  Common Subexpression Elimination</a:t>
            </a:r>
            <a:endParaRPr sz="3600"/>
          </a:p>
        </p:txBody>
      </p:sp>
      <p:sp>
        <p:nvSpPr>
          <p:cNvPr id="218" name="Google Shape;218;p33"/>
          <p:cNvSpPr txBox="1"/>
          <p:nvPr/>
        </p:nvSpPr>
        <p:spPr>
          <a:xfrm>
            <a:off x="573400" y="2242250"/>
            <a:ext cx="8250000" cy="967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Raleway"/>
              <a:buChar char="●"/>
            </a:pPr>
            <a:r>
              <a:rPr lang="en">
                <a:solidFill>
                  <a:schemeClr val="lt1"/>
                </a:solidFill>
                <a:latin typeface="Raleway"/>
                <a:ea typeface="Raleway"/>
                <a:cs typeface="Raleway"/>
                <a:sym typeface="Raleway"/>
              </a:rPr>
              <a:t>Before execution, TensorFlow does a pass over the computation graph and reduces nodes with identical inputs and operations down to a single node.</a:t>
            </a:r>
            <a:endParaRPr>
              <a:solidFill>
                <a:schemeClr val="lt1"/>
              </a:solidFill>
              <a:latin typeface="Raleway"/>
              <a:ea typeface="Raleway"/>
              <a:cs typeface="Raleway"/>
              <a:sym typeface="Raleway"/>
            </a:endParaRPr>
          </a:p>
          <a:p>
            <a:pPr indent="-317500" lvl="0" marL="457200" rtl="0" algn="l">
              <a:lnSpc>
                <a:spcPct val="115000"/>
              </a:lnSpc>
              <a:spcBef>
                <a:spcPts val="0"/>
              </a:spcBef>
              <a:spcAft>
                <a:spcPts val="0"/>
              </a:spcAft>
              <a:buClr>
                <a:schemeClr val="lt1"/>
              </a:buClr>
              <a:buSzPts val="1400"/>
              <a:buFont typeface="Raleway"/>
              <a:buChar char="●"/>
            </a:pPr>
            <a:r>
              <a:rPr lang="en">
                <a:solidFill>
                  <a:schemeClr val="lt1"/>
                </a:solidFill>
                <a:latin typeface="Raleway"/>
                <a:ea typeface="Raleway"/>
                <a:cs typeface="Raleway"/>
                <a:sym typeface="Raleway"/>
              </a:rPr>
              <a:t>This prevents redundant execution of the same computation.</a:t>
            </a:r>
            <a:endParaRPr>
              <a:solidFill>
                <a:schemeClr val="lt1"/>
              </a:solidFill>
              <a:latin typeface="Raleway"/>
              <a:ea typeface="Raleway"/>
              <a:cs typeface="Raleway"/>
              <a:sym typeface="Raleway"/>
            </a:endParaRPr>
          </a:p>
        </p:txBody>
      </p:sp>
      <p:sp>
        <p:nvSpPr>
          <p:cNvPr id="219" name="Google Shape;219;p33"/>
          <p:cNvSpPr txBox="1"/>
          <p:nvPr/>
        </p:nvSpPr>
        <p:spPr>
          <a:xfrm>
            <a:off x="1266625" y="3055300"/>
            <a:ext cx="7360200" cy="7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600">
              <a:solidFill>
                <a:schemeClr val="lt1"/>
              </a:solidFill>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51C75"/>
        </a:solidFill>
      </p:bgPr>
    </p:bg>
    <p:spTree>
      <p:nvGrpSpPr>
        <p:cNvPr id="223" name="Shape 223"/>
        <p:cNvGrpSpPr/>
        <p:nvPr/>
      </p:nvGrpSpPr>
      <p:grpSpPr>
        <a:xfrm>
          <a:off x="0" y="0"/>
          <a:ext cx="0" cy="0"/>
          <a:chOff x="0" y="0"/>
          <a:chExt cx="0" cy="0"/>
        </a:xfrm>
      </p:grpSpPr>
      <p:sp>
        <p:nvSpPr>
          <p:cNvPr id="224" name="Google Shape;224;p34"/>
          <p:cNvSpPr txBox="1"/>
          <p:nvPr>
            <p:ph type="title"/>
          </p:nvPr>
        </p:nvSpPr>
        <p:spPr>
          <a:xfrm>
            <a:off x="363650" y="2663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5.2.  Controlling Data Communication and Memory Usage</a:t>
            </a:r>
            <a:endParaRPr sz="3600"/>
          </a:p>
        </p:txBody>
      </p:sp>
      <p:sp>
        <p:nvSpPr>
          <p:cNvPr id="225" name="Google Shape;225;p34"/>
          <p:cNvSpPr txBox="1"/>
          <p:nvPr/>
        </p:nvSpPr>
        <p:spPr>
          <a:xfrm>
            <a:off x="690900" y="1673250"/>
            <a:ext cx="7762200" cy="898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Raleway"/>
              <a:buChar char="●"/>
            </a:pPr>
            <a:r>
              <a:rPr lang="en" sz="1200">
                <a:solidFill>
                  <a:schemeClr val="lt1"/>
                </a:solidFill>
                <a:latin typeface="Raleway"/>
                <a:ea typeface="Raleway"/>
                <a:cs typeface="Raleway"/>
                <a:sym typeface="Raleway"/>
              </a:rPr>
              <a:t>Proper scheduling of operations can create dramatic improvements on data transfer and memory usage rates by reducing the amount of time intermediate data needs to be stored in memory</a:t>
            </a:r>
            <a:endParaRPr sz="1200">
              <a:solidFill>
                <a:schemeClr val="lt1"/>
              </a:solidFill>
              <a:latin typeface="Raleway"/>
              <a:ea typeface="Raleway"/>
              <a:cs typeface="Raleway"/>
              <a:sym typeface="Raleway"/>
            </a:endParaRPr>
          </a:p>
          <a:p>
            <a:pPr indent="-304800" lvl="0" marL="457200" rtl="0" algn="l">
              <a:spcBef>
                <a:spcPts val="0"/>
              </a:spcBef>
              <a:spcAft>
                <a:spcPts val="0"/>
              </a:spcAft>
              <a:buClr>
                <a:schemeClr val="lt1"/>
              </a:buClr>
              <a:buSzPts val="1200"/>
              <a:buFont typeface="Raleway"/>
              <a:buChar char="●"/>
            </a:pPr>
            <a:r>
              <a:rPr lang="en" sz="1200">
                <a:solidFill>
                  <a:schemeClr val="lt1"/>
                </a:solidFill>
                <a:latin typeface="Raleway"/>
                <a:ea typeface="Raleway"/>
                <a:cs typeface="Raleway"/>
                <a:sym typeface="Raleway"/>
              </a:rPr>
              <a:t>One particular example used in the implementation TensorFlow is the scheduling of Receive nodes (see "3.2 Cross Device Communication")</a:t>
            </a:r>
            <a:endParaRPr sz="1200">
              <a:solidFill>
                <a:schemeClr val="lt1"/>
              </a:solidFill>
              <a:latin typeface="Raleway"/>
              <a:ea typeface="Raleway"/>
              <a:cs typeface="Raleway"/>
              <a:sym typeface="Raleway"/>
            </a:endParaRPr>
          </a:p>
        </p:txBody>
      </p:sp>
      <p:sp>
        <p:nvSpPr>
          <p:cNvPr id="226" name="Google Shape;226;p34"/>
          <p:cNvSpPr txBox="1"/>
          <p:nvPr/>
        </p:nvSpPr>
        <p:spPr>
          <a:xfrm>
            <a:off x="753125" y="2571750"/>
            <a:ext cx="7762200" cy="7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Raleway"/>
                <a:ea typeface="Raleway"/>
                <a:cs typeface="Raleway"/>
                <a:sym typeface="Raleway"/>
              </a:rPr>
              <a:t>5.3.  Lossy Compression</a:t>
            </a:r>
            <a:endParaRPr b="1" sz="3600">
              <a:solidFill>
                <a:schemeClr val="lt1"/>
              </a:solidFill>
              <a:latin typeface="Raleway"/>
              <a:ea typeface="Raleway"/>
              <a:cs typeface="Raleway"/>
              <a:sym typeface="Raleway"/>
            </a:endParaRPr>
          </a:p>
        </p:txBody>
      </p:sp>
      <p:sp>
        <p:nvSpPr>
          <p:cNvPr id="227" name="Google Shape;227;p34"/>
          <p:cNvSpPr txBox="1"/>
          <p:nvPr/>
        </p:nvSpPr>
        <p:spPr>
          <a:xfrm>
            <a:off x="616200" y="3466075"/>
            <a:ext cx="8044200" cy="1104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Raleway"/>
              <a:buChar char="●"/>
            </a:pPr>
            <a:r>
              <a:rPr lang="en" sz="1200">
                <a:solidFill>
                  <a:schemeClr val="lt1"/>
                </a:solidFill>
                <a:latin typeface="Raleway"/>
                <a:ea typeface="Raleway"/>
                <a:cs typeface="Raleway"/>
                <a:sym typeface="Raleway"/>
              </a:rPr>
              <a:t>Converts 32-bit floating point representation to 16-bit representation and then converts it back to 32-bit and replaces the lost parts with zeros.</a:t>
            </a:r>
            <a:endParaRPr sz="1200">
              <a:solidFill>
                <a:schemeClr val="lt1"/>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1" name="Shape 231"/>
        <p:cNvGrpSpPr/>
        <p:nvPr/>
      </p:nvGrpSpPr>
      <p:grpSpPr>
        <a:xfrm>
          <a:off x="0" y="0"/>
          <a:ext cx="0" cy="0"/>
          <a:chOff x="0" y="0"/>
          <a:chExt cx="0" cy="0"/>
        </a:xfrm>
      </p:grpSpPr>
      <p:sp>
        <p:nvSpPr>
          <p:cNvPr id="232" name="Google Shape;232;p35"/>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233" name="Google Shape;233;p35"/>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34" name="Google Shape;234;p3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Raleway"/>
              <a:buAutoNum type="arabicPeriod"/>
            </a:pPr>
            <a:r>
              <a:rPr b="1" lang="en">
                <a:latin typeface="Raleway"/>
                <a:ea typeface="Raleway"/>
                <a:cs typeface="Raleway"/>
                <a:sym typeface="Raleway"/>
              </a:rPr>
              <a:t>Abstract</a:t>
            </a:r>
            <a:endParaRPr b="1" i="1" sz="2400">
              <a:latin typeface="Raleway"/>
              <a:ea typeface="Raleway"/>
              <a:cs typeface="Raleway"/>
              <a:sym typeface="Raleway"/>
            </a:endParaRPr>
          </a:p>
          <a:p>
            <a:pPr indent="-342900" lvl="0" marL="457200" rtl="0" algn="l">
              <a:spcBef>
                <a:spcPts val="0"/>
              </a:spcBef>
              <a:spcAft>
                <a:spcPts val="0"/>
              </a:spcAft>
              <a:buSzPts val="1800"/>
              <a:buFont typeface="Raleway"/>
              <a:buAutoNum type="arabicPeriod"/>
            </a:pPr>
            <a:r>
              <a:rPr b="1" lang="en">
                <a:latin typeface="Raleway"/>
                <a:ea typeface="Raleway"/>
                <a:cs typeface="Raleway"/>
                <a:sym typeface="Raleway"/>
              </a:rPr>
              <a:t>Programming Model and Basic Concepts</a:t>
            </a:r>
            <a:endParaRPr b="1">
              <a:latin typeface="Raleway"/>
              <a:ea typeface="Raleway"/>
              <a:cs typeface="Raleway"/>
              <a:sym typeface="Raleway"/>
            </a:endParaRPr>
          </a:p>
          <a:p>
            <a:pPr indent="-342900" lvl="0" marL="457200" rtl="0" algn="l">
              <a:spcBef>
                <a:spcPts val="0"/>
              </a:spcBef>
              <a:spcAft>
                <a:spcPts val="0"/>
              </a:spcAft>
              <a:buSzPts val="1800"/>
              <a:buFont typeface="Raleway"/>
              <a:buAutoNum type="arabicPeriod"/>
            </a:pPr>
            <a:r>
              <a:rPr b="1" lang="en">
                <a:latin typeface="Raleway"/>
                <a:ea typeface="Raleway"/>
                <a:cs typeface="Raleway"/>
                <a:sym typeface="Raleway"/>
              </a:rPr>
              <a:t>Implementation</a:t>
            </a:r>
            <a:endParaRPr b="1">
              <a:latin typeface="Raleway"/>
              <a:ea typeface="Raleway"/>
              <a:cs typeface="Raleway"/>
              <a:sym typeface="Raleway"/>
            </a:endParaRPr>
          </a:p>
          <a:p>
            <a:pPr indent="-342900" lvl="0" marL="457200" rtl="0" algn="l">
              <a:spcBef>
                <a:spcPts val="0"/>
              </a:spcBef>
              <a:spcAft>
                <a:spcPts val="0"/>
              </a:spcAft>
              <a:buSzPts val="1800"/>
              <a:buFont typeface="Raleway"/>
              <a:buAutoNum type="arabicPeriod"/>
            </a:pPr>
            <a:r>
              <a:rPr b="1" lang="en">
                <a:latin typeface="Raleway"/>
                <a:ea typeface="Raleway"/>
                <a:cs typeface="Raleway"/>
                <a:sym typeface="Raleway"/>
              </a:rPr>
              <a:t>Extensions</a:t>
            </a:r>
            <a:endParaRPr b="1">
              <a:latin typeface="Raleway"/>
              <a:ea typeface="Raleway"/>
              <a:cs typeface="Raleway"/>
              <a:sym typeface="Raleway"/>
            </a:endParaRPr>
          </a:p>
          <a:p>
            <a:pPr indent="-317500" lvl="0" marL="457200" marR="0" rtl="0" algn="l">
              <a:lnSpc>
                <a:spcPct val="115000"/>
              </a:lnSpc>
              <a:spcBef>
                <a:spcPts val="0"/>
              </a:spcBef>
              <a:spcAft>
                <a:spcPts val="0"/>
              </a:spcAft>
              <a:buClr>
                <a:schemeClr val="lt1"/>
              </a:buClr>
              <a:buSzPts val="1400"/>
              <a:buFont typeface="Raleway"/>
              <a:buAutoNum type="arabicPeriod"/>
            </a:pPr>
            <a:r>
              <a:rPr b="1" lang="en">
                <a:latin typeface="Raleway"/>
                <a:ea typeface="Raleway"/>
                <a:cs typeface="Raleway"/>
                <a:sym typeface="Raleway"/>
              </a:rPr>
              <a:t>Optimizations</a:t>
            </a:r>
            <a:endParaRPr b="1">
              <a:latin typeface="Raleway"/>
              <a:ea typeface="Raleway"/>
              <a:cs typeface="Raleway"/>
              <a:sym typeface="Raleway"/>
            </a:endParaRPr>
          </a:p>
          <a:p>
            <a:pPr indent="-342900" lvl="0" marL="457200" marR="0" rtl="0" algn="l">
              <a:lnSpc>
                <a:spcPct val="115000"/>
              </a:lnSpc>
              <a:spcBef>
                <a:spcPts val="0"/>
              </a:spcBef>
              <a:spcAft>
                <a:spcPts val="0"/>
              </a:spcAft>
              <a:buSzPts val="1800"/>
              <a:buFont typeface="Raleway"/>
              <a:buAutoNum type="arabicPeriod"/>
            </a:pPr>
            <a:r>
              <a:rPr b="1" lang="en">
                <a:latin typeface="Raleway"/>
                <a:ea typeface="Raleway"/>
                <a:cs typeface="Raleway"/>
                <a:sym typeface="Raleway"/>
              </a:rPr>
              <a:t>Common Subexpression 	</a:t>
            </a:r>
            <a:endParaRPr b="1">
              <a:latin typeface="Raleway"/>
              <a:ea typeface="Raleway"/>
              <a:cs typeface="Raleway"/>
              <a:sym typeface="Raleway"/>
            </a:endParaRPr>
          </a:p>
          <a:p>
            <a:pPr indent="-381000" lvl="0" marL="457200" rtl="0" algn="l">
              <a:spcBef>
                <a:spcPts val="0"/>
              </a:spcBef>
              <a:spcAft>
                <a:spcPts val="0"/>
              </a:spcAft>
              <a:buSzPts val="2400"/>
              <a:buFont typeface="Raleway"/>
              <a:buAutoNum type="arabicPeriod"/>
            </a:pPr>
            <a:r>
              <a:rPr b="1" i="1" lang="en" sz="2400">
                <a:latin typeface="Raleway"/>
                <a:ea typeface="Raleway"/>
                <a:cs typeface="Raleway"/>
                <a:sym typeface="Raleway"/>
              </a:rPr>
              <a:t>Common Programming Idioms</a:t>
            </a:r>
            <a:endParaRPr b="1" i="1" sz="2400">
              <a:latin typeface="Raleway"/>
              <a:ea typeface="Raleway"/>
              <a:cs typeface="Raleway"/>
              <a:sym typeface="Raleway"/>
            </a:endParaRPr>
          </a:p>
          <a:p>
            <a:pPr indent="-317500" lvl="1" marL="914400" rtl="0" algn="l">
              <a:spcBef>
                <a:spcPts val="0"/>
              </a:spcBef>
              <a:spcAft>
                <a:spcPts val="0"/>
              </a:spcAft>
              <a:buSzPts val="1400"/>
              <a:buFont typeface="Raleway"/>
              <a:buAutoNum type="arabicPeriod"/>
            </a:pPr>
            <a:r>
              <a:rPr b="1" lang="en">
                <a:latin typeface="Raleway"/>
                <a:ea typeface="Raleway"/>
                <a:cs typeface="Raleway"/>
                <a:sym typeface="Raleway"/>
              </a:rPr>
              <a:t>Data Parallel Training</a:t>
            </a:r>
            <a:endParaRPr b="1">
              <a:latin typeface="Raleway"/>
              <a:ea typeface="Raleway"/>
              <a:cs typeface="Raleway"/>
              <a:sym typeface="Raleway"/>
            </a:endParaRPr>
          </a:p>
          <a:p>
            <a:pPr indent="-317500" lvl="1" marL="914400" rtl="0" algn="l">
              <a:spcBef>
                <a:spcPts val="0"/>
              </a:spcBef>
              <a:spcAft>
                <a:spcPts val="0"/>
              </a:spcAft>
              <a:buSzPts val="1400"/>
              <a:buFont typeface="Raleway"/>
              <a:buAutoNum type="arabicPeriod"/>
            </a:pPr>
            <a:r>
              <a:rPr b="1" lang="en">
                <a:latin typeface="Raleway"/>
                <a:ea typeface="Raleway"/>
                <a:cs typeface="Raleway"/>
                <a:sym typeface="Raleway"/>
              </a:rPr>
              <a:t>Model Parallel Training</a:t>
            </a:r>
            <a:endParaRPr b="1">
              <a:latin typeface="Raleway"/>
              <a:ea typeface="Raleway"/>
              <a:cs typeface="Raleway"/>
              <a:sym typeface="Raleway"/>
            </a:endParaRPr>
          </a:p>
          <a:p>
            <a:pPr indent="0" lvl="0" marL="0" rtl="0" algn="l">
              <a:spcBef>
                <a:spcPts val="1600"/>
              </a:spcBef>
              <a:spcAft>
                <a:spcPts val="1600"/>
              </a:spcAft>
              <a:buNone/>
            </a:pPr>
            <a:r>
              <a:t/>
            </a:r>
            <a:endParaRPr>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343D"/>
        </a:solidFill>
      </p:bgPr>
    </p:bg>
    <p:spTree>
      <p:nvGrpSpPr>
        <p:cNvPr id="238" name="Shape 238"/>
        <p:cNvGrpSpPr/>
        <p:nvPr/>
      </p:nvGrpSpPr>
      <p:grpSpPr>
        <a:xfrm>
          <a:off x="0" y="0"/>
          <a:ext cx="0" cy="0"/>
          <a:chOff x="0" y="0"/>
          <a:chExt cx="0" cy="0"/>
        </a:xfrm>
      </p:grpSpPr>
      <p:sp>
        <p:nvSpPr>
          <p:cNvPr id="239" name="Google Shape;239;p36"/>
          <p:cNvSpPr txBox="1"/>
          <p:nvPr>
            <p:ph type="ctrTitle"/>
          </p:nvPr>
        </p:nvSpPr>
        <p:spPr>
          <a:xfrm>
            <a:off x="249275" y="698675"/>
            <a:ext cx="6331500" cy="6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7.1.  Data Parallel Training</a:t>
            </a:r>
            <a:endParaRPr sz="3600"/>
          </a:p>
        </p:txBody>
      </p:sp>
      <p:sp>
        <p:nvSpPr>
          <p:cNvPr id="240" name="Google Shape;240;p36"/>
          <p:cNvSpPr txBox="1"/>
          <p:nvPr>
            <p:ph idx="1" type="subTitle"/>
          </p:nvPr>
        </p:nvSpPr>
        <p:spPr>
          <a:xfrm>
            <a:off x="249275" y="2798150"/>
            <a:ext cx="5082600" cy="1609200"/>
          </a:xfrm>
          <a:prstGeom prst="rect">
            <a:avLst/>
          </a:prstGeom>
        </p:spPr>
        <p:txBody>
          <a:bodyPr anchorCtr="0" anchor="b" bIns="91425" lIns="91425" spcFirstLastPara="1" rIns="91425" wrap="square" tIns="91425">
            <a:noAutofit/>
          </a:bodyPr>
          <a:lstStyle/>
          <a:p>
            <a:pPr indent="-228600" lvl="0" marL="457200" rtl="0" algn="l">
              <a:spcBef>
                <a:spcPts val="0"/>
              </a:spcBef>
              <a:spcAft>
                <a:spcPts val="0"/>
              </a:spcAft>
              <a:buClr>
                <a:srgbClr val="000000"/>
              </a:buClr>
              <a:buSzPts val="1100"/>
              <a:buFont typeface="Arial"/>
              <a:buNone/>
            </a:pPr>
            <a:r>
              <a:rPr lang="en" sz="1400">
                <a:latin typeface="Raleway"/>
                <a:ea typeface="Raleway"/>
                <a:cs typeface="Raleway"/>
                <a:sym typeface="Raleway"/>
              </a:rPr>
              <a:t>Users can parallelize the computation of the gradient, separating mini-batch elements onto different devices</a:t>
            </a:r>
            <a:endParaRPr sz="1400">
              <a:latin typeface="Raleway"/>
              <a:ea typeface="Raleway"/>
              <a:cs typeface="Raleway"/>
              <a:sym typeface="Raleway"/>
            </a:endParaRPr>
          </a:p>
          <a:p>
            <a:pPr indent="-317500" lvl="0" marL="457200" rtl="0" algn="l">
              <a:lnSpc>
                <a:spcPct val="115000"/>
              </a:lnSpc>
              <a:spcBef>
                <a:spcPts val="0"/>
              </a:spcBef>
              <a:spcAft>
                <a:spcPts val="0"/>
              </a:spcAft>
              <a:buClr>
                <a:schemeClr val="lt1"/>
              </a:buClr>
              <a:buSzPts val="1400"/>
              <a:buFont typeface="Raleway"/>
              <a:buChar char="●"/>
            </a:pPr>
            <a:r>
              <a:rPr lang="en" sz="1400">
                <a:latin typeface="Raleway"/>
                <a:ea typeface="Raleway"/>
                <a:cs typeface="Raleway"/>
                <a:sym typeface="Raleway"/>
              </a:rPr>
              <a:t>For example, a mini-batch size of 1000 elements can be split into 10 smaller, parallel computations of 100 elements. After they all finish running, their results can be combined to achieve the same result as if the entire calculation was performed in a single, sequential computation</a:t>
            </a: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sz="1400">
                <a:latin typeface="Raleway"/>
                <a:ea typeface="Raleway"/>
                <a:cs typeface="Raleway"/>
                <a:sym typeface="Raleway"/>
              </a:rPr>
              <a:t>Can be implemented both with 1 master or multiple masters</a:t>
            </a:r>
            <a:endParaRPr sz="1400">
              <a:latin typeface="Raleway"/>
              <a:ea typeface="Raleway"/>
              <a:cs typeface="Raleway"/>
              <a:sym typeface="Raleway"/>
            </a:endParaRPr>
          </a:p>
        </p:txBody>
      </p:sp>
      <p:pic>
        <p:nvPicPr>
          <p:cNvPr id="241" name="Google Shape;241;p36"/>
          <p:cNvPicPr preferRelativeResize="0"/>
          <p:nvPr/>
        </p:nvPicPr>
        <p:blipFill>
          <a:blip r:embed="rId3">
            <a:alphaModFix/>
          </a:blip>
          <a:stretch>
            <a:fillRect/>
          </a:stretch>
        </p:blipFill>
        <p:spPr>
          <a:xfrm>
            <a:off x="5484275" y="1504475"/>
            <a:ext cx="3507324" cy="264663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0124D"/>
        </a:solidFill>
      </p:bgPr>
    </p:bg>
    <p:spTree>
      <p:nvGrpSpPr>
        <p:cNvPr id="245" name="Shape 245"/>
        <p:cNvGrpSpPr/>
        <p:nvPr/>
      </p:nvGrpSpPr>
      <p:grpSpPr>
        <a:xfrm>
          <a:off x="0" y="0"/>
          <a:ext cx="0" cy="0"/>
          <a:chOff x="0" y="0"/>
          <a:chExt cx="0" cy="0"/>
        </a:xfrm>
      </p:grpSpPr>
      <p:sp>
        <p:nvSpPr>
          <p:cNvPr id="246" name="Google Shape;246;p37"/>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7.2.  Model Parallel Training</a:t>
            </a:r>
            <a:endParaRPr/>
          </a:p>
        </p:txBody>
      </p:sp>
      <p:sp>
        <p:nvSpPr>
          <p:cNvPr id="247" name="Google Shape;247;p37"/>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317500" lvl="0" marL="457200" rtl="0" algn="l">
              <a:spcBef>
                <a:spcPts val="0"/>
              </a:spcBef>
              <a:spcAft>
                <a:spcPts val="0"/>
              </a:spcAft>
              <a:buSzPts val="1400"/>
              <a:buFont typeface="Raleway"/>
              <a:buChar char="●"/>
            </a:pPr>
            <a:r>
              <a:rPr lang="en" sz="1400">
                <a:latin typeface="Raleway"/>
                <a:ea typeface="Raleway"/>
                <a:cs typeface="Raleway"/>
                <a:sym typeface="Raleway"/>
              </a:rPr>
              <a:t>Can run separate portions of the computation graph on different devices simultaneously on the same batch of examples</a:t>
            </a: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sz="1400">
                <a:latin typeface="Raleway"/>
                <a:ea typeface="Raleway"/>
                <a:cs typeface="Raleway"/>
                <a:sym typeface="Raleway"/>
              </a:rPr>
              <a:t>Can also run a small set of concurrent training steps on a single device</a:t>
            </a:r>
            <a:endParaRPr sz="1400">
              <a:latin typeface="Raleway"/>
              <a:ea typeface="Raleway"/>
              <a:cs typeface="Raleway"/>
              <a:sym typeface="Raleway"/>
            </a:endParaRPr>
          </a:p>
          <a:p>
            <a:pPr indent="-317500" lvl="1" marL="914400" rtl="0" algn="l">
              <a:spcBef>
                <a:spcPts val="0"/>
              </a:spcBef>
              <a:spcAft>
                <a:spcPts val="0"/>
              </a:spcAft>
              <a:buSzPts val="1400"/>
              <a:buFont typeface="Raleway"/>
              <a:buChar char="○"/>
            </a:pPr>
            <a:r>
              <a:rPr lang="en" sz="1400">
                <a:latin typeface="Raleway"/>
                <a:ea typeface="Raleway"/>
                <a:cs typeface="Raleway"/>
                <a:sym typeface="Raleway"/>
              </a:rPr>
              <a:t>This can "fill in the gaps" of device utilization, when parallel execution on all devices might not make full use of computation cycles</a:t>
            </a:r>
            <a:endParaRPr sz="1400">
              <a:latin typeface="Raleway"/>
              <a:ea typeface="Raleway"/>
              <a:cs typeface="Raleway"/>
              <a:sym typeface="Raleway"/>
            </a:endParaRPr>
          </a:p>
        </p:txBody>
      </p:sp>
      <p:sp>
        <p:nvSpPr>
          <p:cNvPr id="248" name="Google Shape;248;p37"/>
          <p:cNvSpPr txBox="1"/>
          <p:nvPr/>
        </p:nvSpPr>
        <p:spPr>
          <a:xfrm>
            <a:off x="1489125" y="2584575"/>
            <a:ext cx="49296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 for your attention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3600"/>
              <a:buAutoNum type="arabicPeriod"/>
            </a:pPr>
            <a:r>
              <a:rPr lang="en" sz="3600"/>
              <a:t>Abstract</a:t>
            </a:r>
            <a:endParaRPr sz="3600"/>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aleway"/>
              <a:buChar char="●"/>
            </a:pPr>
            <a:r>
              <a:rPr lang="en" u="sng">
                <a:solidFill>
                  <a:srgbClr val="0366D6"/>
                </a:solidFill>
                <a:highlight>
                  <a:srgbClr val="FFFFFF"/>
                </a:highlight>
                <a:latin typeface="Raleway"/>
                <a:ea typeface="Raleway"/>
                <a:cs typeface="Raleway"/>
                <a:sym typeface="Raleway"/>
                <a:hlinkClick r:id="rId3"/>
              </a:rPr>
              <a:t>TensorFlow</a:t>
            </a:r>
            <a:r>
              <a:rPr lang="en">
                <a:solidFill>
                  <a:srgbClr val="24292E"/>
                </a:solidFill>
                <a:highlight>
                  <a:srgbClr val="FFFFFF"/>
                </a:highlight>
                <a:latin typeface="Raleway"/>
                <a:ea typeface="Raleway"/>
                <a:cs typeface="Raleway"/>
                <a:sym typeface="Raleway"/>
              </a:rPr>
              <a:t> is both an interface for expressing machine learning algorithms and an implementation to execute them</a:t>
            </a:r>
            <a:endParaRPr>
              <a:solidFill>
                <a:srgbClr val="24292E"/>
              </a:solidFill>
              <a:highlight>
                <a:srgbClr val="FFFFFF"/>
              </a:highlight>
              <a:latin typeface="Raleway"/>
              <a:ea typeface="Raleway"/>
              <a:cs typeface="Raleway"/>
              <a:sym typeface="Raleway"/>
            </a:endParaRPr>
          </a:p>
          <a:p>
            <a:pPr indent="-342900" lvl="0" marL="457200" rtl="0" algn="l">
              <a:spcBef>
                <a:spcPts val="0"/>
              </a:spcBef>
              <a:spcAft>
                <a:spcPts val="0"/>
              </a:spcAft>
              <a:buClr>
                <a:srgbClr val="24292E"/>
              </a:buClr>
              <a:buSzPts val="1800"/>
              <a:buFont typeface="Raleway"/>
              <a:buChar char="●"/>
            </a:pPr>
            <a:r>
              <a:rPr lang="en">
                <a:solidFill>
                  <a:srgbClr val="24292E"/>
                </a:solidFill>
                <a:latin typeface="Raleway"/>
                <a:ea typeface="Raleway"/>
                <a:cs typeface="Raleway"/>
                <a:sym typeface="Raleway"/>
              </a:rPr>
              <a:t>Code can be transported across various machine architectures with little to no changes to the code</a:t>
            </a:r>
            <a:endParaRPr>
              <a:solidFill>
                <a:srgbClr val="24292E"/>
              </a:solidFill>
              <a:latin typeface="Raleway"/>
              <a:ea typeface="Raleway"/>
              <a:cs typeface="Raleway"/>
              <a:sym typeface="Raleway"/>
            </a:endParaRPr>
          </a:p>
          <a:p>
            <a:pPr indent="-342900" lvl="0" marL="457200" rtl="0" algn="l">
              <a:spcBef>
                <a:spcPts val="0"/>
              </a:spcBef>
              <a:spcAft>
                <a:spcPts val="0"/>
              </a:spcAft>
              <a:buClr>
                <a:srgbClr val="24292E"/>
              </a:buClr>
              <a:buSzPts val="1800"/>
              <a:buFont typeface="Raleway"/>
              <a:buChar char="●"/>
            </a:pPr>
            <a:r>
              <a:rPr lang="en">
                <a:solidFill>
                  <a:srgbClr val="24292E"/>
                </a:solidFill>
                <a:latin typeface="Raleway"/>
                <a:ea typeface="Raleway"/>
                <a:cs typeface="Raleway"/>
                <a:sym typeface="Raleway"/>
              </a:rPr>
              <a:t>Has been used at Google for all manner of machine learning tasks</a:t>
            </a:r>
            <a:endParaRPr>
              <a:solidFill>
                <a:srgbClr val="24292E"/>
              </a:solidFill>
              <a:highlight>
                <a:srgbClr val="FFFFFF"/>
              </a:highlight>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91" name="Google Shape;91;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b="1" lang="en"/>
              <a:t>Abstract</a:t>
            </a:r>
            <a:endParaRPr b="1" i="1" sz="2400"/>
          </a:p>
          <a:p>
            <a:pPr indent="-381000" lvl="0" marL="457200" rtl="0" algn="l">
              <a:spcBef>
                <a:spcPts val="0"/>
              </a:spcBef>
              <a:spcAft>
                <a:spcPts val="0"/>
              </a:spcAft>
              <a:buSzPts val="2400"/>
              <a:buAutoNum type="arabicPeriod"/>
            </a:pPr>
            <a:r>
              <a:rPr b="1" i="1" lang="en" sz="2400"/>
              <a:t>Programming Model and Basic Concepts</a:t>
            </a:r>
            <a:endParaRPr b="1" i="1" sz="2400"/>
          </a:p>
          <a:p>
            <a:pPr indent="-342900" lvl="0" marL="457200" rtl="0" algn="l">
              <a:spcBef>
                <a:spcPts val="0"/>
              </a:spcBef>
              <a:spcAft>
                <a:spcPts val="0"/>
              </a:spcAft>
              <a:buSzPts val="1800"/>
              <a:buAutoNum type="arabicPeriod"/>
            </a:pPr>
            <a:r>
              <a:rPr b="1" lang="en"/>
              <a:t>Implementation</a:t>
            </a:r>
            <a:endParaRPr b="1"/>
          </a:p>
          <a:p>
            <a:pPr indent="-342900" lvl="0" marL="457200" rtl="0" algn="l">
              <a:spcBef>
                <a:spcPts val="0"/>
              </a:spcBef>
              <a:spcAft>
                <a:spcPts val="0"/>
              </a:spcAft>
              <a:buSzPts val="1800"/>
              <a:buAutoNum type="arabicPeriod"/>
            </a:pPr>
            <a:r>
              <a:rPr b="1" lang="en"/>
              <a:t>Extensions</a:t>
            </a:r>
            <a:endParaRPr b="1"/>
          </a:p>
          <a:p>
            <a:pPr indent="-342900" lvl="0" marL="457200" rtl="0" algn="l">
              <a:spcBef>
                <a:spcPts val="0"/>
              </a:spcBef>
              <a:spcAft>
                <a:spcPts val="0"/>
              </a:spcAft>
              <a:buSzPts val="1800"/>
              <a:buAutoNum type="arabicPeriod"/>
            </a:pPr>
            <a:r>
              <a:rPr b="1" lang="en"/>
              <a:t>Optimizations</a:t>
            </a:r>
            <a:endParaRPr b="1"/>
          </a:p>
          <a:p>
            <a:pPr indent="-342900" lvl="0" marL="457200" rtl="0" algn="l">
              <a:spcBef>
                <a:spcPts val="0"/>
              </a:spcBef>
              <a:spcAft>
                <a:spcPts val="0"/>
              </a:spcAft>
              <a:buSzPts val="1800"/>
              <a:buAutoNum type="arabicPeriod"/>
            </a:pPr>
            <a:r>
              <a:rPr b="1" lang="en"/>
              <a:t>Common Programming Idioms</a:t>
            </a:r>
            <a:endParaRPr b="1"/>
          </a:p>
          <a:p>
            <a:pPr indent="-361950" lvl="0" marL="457200" rtl="0" algn="l">
              <a:spcBef>
                <a:spcPts val="0"/>
              </a:spcBef>
              <a:spcAft>
                <a:spcPts val="1200"/>
              </a:spcAft>
              <a:buClr>
                <a:schemeClr val="dk1"/>
              </a:buClr>
              <a:buSzPts val="2100"/>
              <a:buAutoNum type="arabicPeriod"/>
            </a:pPr>
            <a:r>
              <a:t/>
            </a:r>
            <a:endParaRPr b="1" sz="2100">
              <a:solidFill>
                <a:schemeClr val="dk1"/>
              </a:solidFill>
            </a:endParaRPr>
          </a:p>
        </p:txBody>
      </p:sp>
      <p:sp>
        <p:nvSpPr>
          <p:cNvPr id="92" name="Google Shape;92;p16"/>
          <p:cNvSpPr txBox="1"/>
          <p:nvPr>
            <p:ph idx="4294967295" type="body"/>
          </p:nvPr>
        </p:nvSpPr>
        <p:spPr>
          <a:xfrm>
            <a:off x="215847" y="4991650"/>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sz="1800"/>
          </a:p>
        </p:txBody>
      </p:sp>
      <p:sp>
        <p:nvSpPr>
          <p:cNvPr id="93" name="Google Shape;93;p16"/>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ctrTitle"/>
          </p:nvPr>
        </p:nvSpPr>
        <p:spPr>
          <a:xfrm>
            <a:off x="2371725" y="630225"/>
            <a:ext cx="6331500" cy="13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2.  </a:t>
            </a:r>
            <a:r>
              <a:rPr lang="en" sz="3600"/>
              <a:t>Programming Model and Basic Concepts</a:t>
            </a:r>
            <a:endParaRPr sz="3600"/>
          </a:p>
        </p:txBody>
      </p:sp>
      <p:sp>
        <p:nvSpPr>
          <p:cNvPr id="99" name="Google Shape;99;p17"/>
          <p:cNvSpPr txBox="1"/>
          <p:nvPr>
            <p:ph idx="1" type="subTitle"/>
          </p:nvPr>
        </p:nvSpPr>
        <p:spPr>
          <a:xfrm>
            <a:off x="2390275" y="2045775"/>
            <a:ext cx="6331500" cy="2434500"/>
          </a:xfrm>
          <a:prstGeom prst="rect">
            <a:avLst/>
          </a:prstGeom>
          <a:noFill/>
          <a:ln>
            <a:noFill/>
          </a:ln>
        </p:spPr>
        <p:txBody>
          <a:bodyPr anchorCtr="0" anchor="b" bIns="91425" lIns="91425" spcFirstLastPara="1" rIns="91425" wrap="square" tIns="91425">
            <a:noAutofit/>
          </a:bodyPr>
          <a:lstStyle/>
          <a:p>
            <a:pPr indent="-323850" lvl="0" marL="457200" rtl="0" algn="l">
              <a:lnSpc>
                <a:spcPct val="115000"/>
              </a:lnSpc>
              <a:spcBef>
                <a:spcPts val="0"/>
              </a:spcBef>
              <a:spcAft>
                <a:spcPts val="0"/>
              </a:spcAft>
              <a:buClr>
                <a:schemeClr val="lt1"/>
              </a:buClr>
              <a:buSzPts val="1500"/>
              <a:buFont typeface="Raleway"/>
              <a:buChar char="●"/>
            </a:pPr>
            <a:r>
              <a:rPr lang="en" sz="1500">
                <a:latin typeface="Raleway"/>
                <a:ea typeface="Raleway"/>
                <a:cs typeface="Raleway"/>
                <a:sym typeface="Raleway"/>
              </a:rPr>
              <a:t>TensorFlow computations are represented by </a:t>
            </a:r>
            <a:r>
              <a:rPr i="1" lang="en" sz="1500" u="sng">
                <a:latin typeface="Raleway"/>
                <a:ea typeface="Raleway"/>
                <a:cs typeface="Raleway"/>
                <a:sym typeface="Raleway"/>
                <a:hlinkClick r:id="rId3"/>
              </a:rPr>
              <a:t>directed graphs</a:t>
            </a:r>
            <a:r>
              <a:rPr lang="en" sz="1500">
                <a:latin typeface="Raleway"/>
                <a:ea typeface="Raleway"/>
                <a:cs typeface="Raleway"/>
                <a:sym typeface="Raleway"/>
              </a:rPr>
              <a:t>, which are composed of </a:t>
            </a:r>
            <a:r>
              <a:rPr i="1" lang="en" sz="1500">
                <a:latin typeface="Raleway"/>
                <a:ea typeface="Raleway"/>
                <a:cs typeface="Raleway"/>
                <a:sym typeface="Raleway"/>
              </a:rPr>
              <a:t>nodes</a:t>
            </a:r>
            <a:endParaRPr i="1" sz="1500">
              <a:latin typeface="Raleway"/>
              <a:ea typeface="Raleway"/>
              <a:cs typeface="Raleway"/>
              <a:sym typeface="Raleway"/>
            </a:endParaRPr>
          </a:p>
          <a:p>
            <a:pPr indent="-323850" lvl="0" marL="457200" rtl="0" algn="l">
              <a:lnSpc>
                <a:spcPct val="115000"/>
              </a:lnSpc>
              <a:spcBef>
                <a:spcPts val="0"/>
              </a:spcBef>
              <a:spcAft>
                <a:spcPts val="0"/>
              </a:spcAft>
              <a:buClr>
                <a:schemeClr val="lt1"/>
              </a:buClr>
              <a:buSzPts val="1500"/>
              <a:buFont typeface="Raleway"/>
              <a:buChar char="●"/>
            </a:pPr>
            <a:r>
              <a:rPr i="1" lang="en" sz="1500">
                <a:latin typeface="Raleway"/>
                <a:ea typeface="Raleway"/>
                <a:cs typeface="Raleway"/>
                <a:sym typeface="Raleway"/>
              </a:rPr>
              <a:t>Values of ‘normal’ edges , connecting one node’s output to another node’s input , are tensors , n-dimensional arrays.</a:t>
            </a:r>
            <a:endParaRPr i="1" sz="1500">
              <a:latin typeface="Raleway"/>
              <a:ea typeface="Raleway"/>
              <a:cs typeface="Raleway"/>
              <a:sym typeface="Raleway"/>
            </a:endParaRPr>
          </a:p>
          <a:p>
            <a:pPr indent="-323850" lvl="0" marL="457200" rtl="0" algn="l">
              <a:lnSpc>
                <a:spcPct val="115000"/>
              </a:lnSpc>
              <a:spcBef>
                <a:spcPts val="0"/>
              </a:spcBef>
              <a:spcAft>
                <a:spcPts val="0"/>
              </a:spcAft>
              <a:buClr>
                <a:schemeClr val="lt1"/>
              </a:buClr>
              <a:buSzPts val="1500"/>
              <a:buFont typeface="Raleway"/>
              <a:buChar char="●"/>
            </a:pPr>
            <a:r>
              <a:rPr i="1" lang="en" sz="1500">
                <a:latin typeface="Raleway"/>
                <a:ea typeface="Raleway"/>
                <a:cs typeface="Raleway"/>
                <a:sym typeface="Raleway"/>
              </a:rPr>
              <a:t>There are special edges called control </a:t>
            </a:r>
            <a:r>
              <a:rPr i="1" lang="en" sz="1500">
                <a:latin typeface="Raleway"/>
                <a:ea typeface="Raleway"/>
                <a:cs typeface="Raleway"/>
                <a:sym typeface="Raleway"/>
              </a:rPr>
              <a:t>dependencies</a:t>
            </a:r>
            <a:r>
              <a:rPr i="1" lang="en" sz="1500">
                <a:latin typeface="Raleway"/>
                <a:ea typeface="Raleway"/>
                <a:cs typeface="Raleway"/>
                <a:sym typeface="Raleway"/>
              </a:rPr>
              <a:t> : no model data is </a:t>
            </a:r>
            <a:r>
              <a:rPr i="1" lang="en" sz="1500">
                <a:latin typeface="Raleway"/>
                <a:ea typeface="Raleway"/>
                <a:cs typeface="Raleway"/>
                <a:sym typeface="Raleway"/>
              </a:rPr>
              <a:t>transferred on these edges, rather they indicate that the source node must finish execution before the destination node begins execution.</a:t>
            </a:r>
            <a:r>
              <a:rPr i="1" lang="en" sz="1500">
                <a:latin typeface="Raleway"/>
                <a:ea typeface="Raleway"/>
                <a:cs typeface="Raleway"/>
                <a:sym typeface="Raleway"/>
              </a:rPr>
              <a:t> </a:t>
            </a:r>
            <a:endParaRPr i="1" sz="15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 Programming Model</a:t>
            </a:r>
            <a:endParaRPr/>
          </a:p>
        </p:txBody>
      </p:sp>
      <p:sp>
        <p:nvSpPr>
          <p:cNvPr id="105" name="Google Shape;105;p18"/>
          <p:cNvSpPr txBox="1"/>
          <p:nvPr>
            <p:ph idx="1" type="body"/>
          </p:nvPr>
        </p:nvSpPr>
        <p:spPr>
          <a:xfrm>
            <a:off x="2410100" y="1255875"/>
            <a:ext cx="6321600" cy="334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Operations and Kernels</a:t>
            </a:r>
            <a:endParaRPr b="1">
              <a:solidFill>
                <a:schemeClr val="dk1"/>
              </a:solidFill>
            </a:endParaRPr>
          </a:p>
          <a:p>
            <a:pPr indent="-304800" lvl="0" marL="457200" rtl="0" algn="l">
              <a:spcBef>
                <a:spcPts val="0"/>
              </a:spcBef>
              <a:spcAft>
                <a:spcPts val="0"/>
              </a:spcAft>
              <a:buSzPts val="1200"/>
              <a:buFont typeface="Arial"/>
              <a:buChar char="●"/>
            </a:pPr>
            <a:r>
              <a:rPr lang="en" sz="1200">
                <a:solidFill>
                  <a:srgbClr val="24292E"/>
                </a:solidFill>
                <a:latin typeface="Arial"/>
                <a:ea typeface="Arial"/>
                <a:cs typeface="Arial"/>
                <a:sym typeface="Arial"/>
              </a:rPr>
              <a:t>Operations have names and represent an abstract computation, such as </a:t>
            </a:r>
            <a:r>
              <a:rPr lang="en" sz="1200" u="sng">
                <a:solidFill>
                  <a:srgbClr val="0366D6"/>
                </a:solidFill>
                <a:latin typeface="Arial"/>
                <a:ea typeface="Arial"/>
                <a:cs typeface="Arial"/>
                <a:sym typeface="Arial"/>
                <a:hlinkClick r:id="rId3"/>
              </a:rPr>
              <a:t>"matrix multiply"</a:t>
            </a:r>
            <a:r>
              <a:rPr lang="en" sz="1200">
                <a:solidFill>
                  <a:srgbClr val="24292E"/>
                </a:solidFill>
                <a:latin typeface="Arial"/>
                <a:ea typeface="Arial"/>
                <a:cs typeface="Arial"/>
                <a:sym typeface="Arial"/>
              </a:rPr>
              <a:t> or </a:t>
            </a:r>
            <a:r>
              <a:rPr lang="en" sz="1200" u="sng">
                <a:solidFill>
                  <a:srgbClr val="0366D6"/>
                </a:solidFill>
                <a:latin typeface="Arial"/>
                <a:ea typeface="Arial"/>
                <a:cs typeface="Arial"/>
                <a:sym typeface="Arial"/>
                <a:hlinkClick r:id="rId4"/>
              </a:rPr>
              <a:t>"add"</a:t>
            </a:r>
            <a:endParaRPr sz="1600"/>
          </a:p>
          <a:p>
            <a:pPr indent="0" lvl="0" marL="0" rtl="0" algn="l">
              <a:spcBef>
                <a:spcPts val="1200"/>
              </a:spcBef>
              <a:spcAft>
                <a:spcPts val="0"/>
              </a:spcAft>
              <a:buNone/>
            </a:pPr>
            <a:r>
              <a:rPr b="1" lang="en">
                <a:solidFill>
                  <a:schemeClr val="dk1"/>
                </a:solidFill>
              </a:rPr>
              <a:t>Sessions</a:t>
            </a:r>
            <a:endParaRPr b="1">
              <a:solidFill>
                <a:schemeClr val="dk1"/>
              </a:solidFill>
            </a:endParaRPr>
          </a:p>
          <a:p>
            <a:pPr indent="-304800" lvl="0" marL="457200" rtl="0" algn="l">
              <a:spcBef>
                <a:spcPts val="0"/>
              </a:spcBef>
              <a:spcAft>
                <a:spcPts val="0"/>
              </a:spcAft>
              <a:buSzPts val="1200"/>
              <a:buFont typeface="Arial"/>
              <a:buChar char="●"/>
            </a:pPr>
            <a:r>
              <a:rPr lang="en" sz="1200">
                <a:solidFill>
                  <a:srgbClr val="24292E"/>
                </a:solidFill>
                <a:highlight>
                  <a:srgbClr val="FFFFFF"/>
                </a:highlight>
                <a:latin typeface="Arial"/>
                <a:ea typeface="Arial"/>
                <a:cs typeface="Arial"/>
                <a:sym typeface="Arial"/>
              </a:rPr>
              <a:t>Clients interact with TensorFlow by creating a </a:t>
            </a:r>
            <a:r>
              <a:rPr i="1" lang="en" sz="1200" u="sng">
                <a:solidFill>
                  <a:srgbClr val="0366D6"/>
                </a:solidFill>
                <a:highlight>
                  <a:srgbClr val="FFFFFF"/>
                </a:highlight>
                <a:latin typeface="Arial"/>
                <a:ea typeface="Arial"/>
                <a:cs typeface="Arial"/>
                <a:sym typeface="Arial"/>
                <a:hlinkClick r:id="rId5"/>
              </a:rPr>
              <a:t>Session</a:t>
            </a:r>
            <a:r>
              <a:rPr lang="en" sz="1200">
                <a:solidFill>
                  <a:srgbClr val="24292E"/>
                </a:solidFill>
                <a:highlight>
                  <a:srgbClr val="FFFFFF"/>
                </a:highlight>
                <a:latin typeface="Arial"/>
                <a:ea typeface="Arial"/>
                <a:cs typeface="Arial"/>
                <a:sym typeface="Arial"/>
              </a:rPr>
              <a:t>, which supports two main functions: </a:t>
            </a:r>
            <a:r>
              <a:rPr i="1" lang="en" sz="1200">
                <a:solidFill>
                  <a:srgbClr val="24292E"/>
                </a:solidFill>
                <a:highlight>
                  <a:srgbClr val="FFFFFF"/>
                </a:highlight>
                <a:latin typeface="Arial"/>
                <a:ea typeface="Arial"/>
                <a:cs typeface="Arial"/>
                <a:sym typeface="Arial"/>
              </a:rPr>
              <a:t>Extend</a:t>
            </a:r>
            <a:r>
              <a:rPr lang="en" sz="1200">
                <a:solidFill>
                  <a:srgbClr val="24292E"/>
                </a:solidFill>
                <a:highlight>
                  <a:srgbClr val="FFFFFF"/>
                </a:highlight>
                <a:latin typeface="Arial"/>
                <a:ea typeface="Arial"/>
                <a:cs typeface="Arial"/>
                <a:sym typeface="Arial"/>
              </a:rPr>
              <a:t> and </a:t>
            </a:r>
            <a:r>
              <a:rPr i="1" lang="en" sz="1200" u="sng">
                <a:solidFill>
                  <a:srgbClr val="0366D6"/>
                </a:solidFill>
                <a:highlight>
                  <a:srgbClr val="FFFFFF"/>
                </a:highlight>
                <a:latin typeface="Arial"/>
                <a:ea typeface="Arial"/>
                <a:cs typeface="Arial"/>
                <a:sym typeface="Arial"/>
                <a:hlinkClick r:id="rId6"/>
              </a:rPr>
              <a:t>Run</a:t>
            </a:r>
            <a:endParaRPr i="1" sz="1200" u="sng">
              <a:solidFill>
                <a:srgbClr val="0366D6"/>
              </a:solidFill>
              <a:highlight>
                <a:srgbClr val="FFFFFF"/>
              </a:highlight>
              <a:latin typeface="Arial"/>
              <a:ea typeface="Arial"/>
              <a:cs typeface="Arial"/>
              <a:sym typeface="Arial"/>
              <a:hlinkClick r:id="rId7"/>
            </a:endParaRPr>
          </a:p>
          <a:p>
            <a:pPr indent="-304800" lvl="1" marL="9144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The Extend method adds additional nodes and edges to the existing dataflow model</a:t>
            </a:r>
            <a:endParaRPr b="1" sz="2100">
              <a:solidFill>
                <a:schemeClr val="dk1"/>
              </a:solidFill>
            </a:endParaRPr>
          </a:p>
          <a:p>
            <a:pPr indent="0" lvl="0" marL="0" rtl="0" algn="l">
              <a:spcBef>
                <a:spcPts val="0"/>
              </a:spcBef>
              <a:spcAft>
                <a:spcPts val="0"/>
              </a:spcAft>
              <a:buNone/>
            </a:pPr>
            <a:r>
              <a:rPr b="1" lang="en">
                <a:solidFill>
                  <a:schemeClr val="dk1"/>
                </a:solidFill>
              </a:rPr>
              <a:t>Variables</a:t>
            </a:r>
            <a:endParaRPr b="1">
              <a:solidFill>
                <a:schemeClr val="dk1"/>
              </a:solidFill>
            </a:endParaRPr>
          </a:p>
          <a:p>
            <a:pPr indent="-304800" lvl="0" marL="457200" rtl="0" algn="l">
              <a:spcBef>
                <a:spcPts val="0"/>
              </a:spcBef>
              <a:spcAft>
                <a:spcPts val="0"/>
              </a:spcAft>
              <a:buSzPts val="1200"/>
              <a:buFont typeface="Arial"/>
              <a:buChar char="●"/>
            </a:pPr>
            <a:r>
              <a:rPr lang="en" sz="1200">
                <a:solidFill>
                  <a:srgbClr val="24292E"/>
                </a:solidFill>
                <a:latin typeface="Arial"/>
                <a:ea typeface="Arial"/>
                <a:cs typeface="Arial"/>
                <a:sym typeface="Arial"/>
              </a:rPr>
              <a:t>A </a:t>
            </a:r>
            <a:r>
              <a:rPr i="1" lang="en" sz="1200" u="sng">
                <a:solidFill>
                  <a:srgbClr val="0366D6"/>
                </a:solidFill>
                <a:latin typeface="Arial"/>
                <a:ea typeface="Arial"/>
                <a:cs typeface="Arial"/>
                <a:sym typeface="Arial"/>
                <a:hlinkClick r:id="rId8"/>
              </a:rPr>
              <a:t>Variable</a:t>
            </a:r>
            <a:r>
              <a:rPr lang="en" sz="1200">
                <a:solidFill>
                  <a:srgbClr val="24292E"/>
                </a:solidFill>
                <a:latin typeface="Arial"/>
                <a:ea typeface="Arial"/>
                <a:cs typeface="Arial"/>
                <a:sym typeface="Arial"/>
              </a:rPr>
              <a:t> is a handle to a persistent and mutable tensor which survives each execution of a graph</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For ML tasks, learned parameters are usually held in TensorFlow Variables</a:t>
            </a:r>
            <a:endParaRPr sz="1200">
              <a:solidFill>
                <a:srgbClr val="24292E"/>
              </a:solidFill>
              <a:latin typeface="Arial"/>
              <a:ea typeface="Arial"/>
              <a:cs typeface="Arial"/>
              <a:sym typeface="Arial"/>
            </a:endParaRPr>
          </a:p>
          <a:p>
            <a:pPr indent="0" lvl="0" marL="0" rtl="0" algn="l">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Computational Graph</a:t>
            </a:r>
            <a:endParaRPr/>
          </a:p>
        </p:txBody>
      </p:sp>
      <p:pic>
        <p:nvPicPr>
          <p:cNvPr id="111" name="Google Shape;111;p19"/>
          <p:cNvPicPr preferRelativeResize="0"/>
          <p:nvPr/>
        </p:nvPicPr>
        <p:blipFill>
          <a:blip r:embed="rId3">
            <a:alphaModFix/>
          </a:blip>
          <a:stretch>
            <a:fillRect/>
          </a:stretch>
        </p:blipFill>
        <p:spPr>
          <a:xfrm>
            <a:off x="5350252" y="2043925"/>
            <a:ext cx="2992276" cy="1875750"/>
          </a:xfrm>
          <a:prstGeom prst="rect">
            <a:avLst/>
          </a:prstGeom>
          <a:noFill/>
          <a:ln>
            <a:noFill/>
          </a:ln>
        </p:spPr>
      </p:pic>
      <p:sp>
        <p:nvSpPr>
          <p:cNvPr id="112" name="Google Shape;112;p19"/>
          <p:cNvSpPr txBox="1"/>
          <p:nvPr/>
        </p:nvSpPr>
        <p:spPr>
          <a:xfrm>
            <a:off x="904950" y="1551350"/>
            <a:ext cx="4220100" cy="3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rgbClr val="CC7832"/>
                </a:solidFill>
                <a:highlight>
                  <a:srgbClr val="2B2B2B"/>
                </a:highlight>
              </a:rPr>
              <a:t>import </a:t>
            </a:r>
            <a:r>
              <a:rPr lang="en">
                <a:solidFill>
                  <a:srgbClr val="A9B7C6"/>
                </a:solidFill>
                <a:highlight>
                  <a:srgbClr val="2B2B2B"/>
                </a:highlight>
              </a:rPr>
              <a:t>tensorflow </a:t>
            </a:r>
            <a:r>
              <a:rPr lang="en">
                <a:solidFill>
                  <a:srgbClr val="CC7832"/>
                </a:solidFill>
                <a:highlight>
                  <a:srgbClr val="2B2B2B"/>
                </a:highlight>
              </a:rPr>
              <a:t>as </a:t>
            </a:r>
            <a:r>
              <a:rPr lang="en">
                <a:solidFill>
                  <a:srgbClr val="A9B7C6"/>
                </a:solidFill>
                <a:highlight>
                  <a:srgbClr val="2B2B2B"/>
                </a:highlight>
              </a:rPr>
              <a:t>tf</a:t>
            </a:r>
            <a:endParaRPr>
              <a:solidFill>
                <a:srgbClr val="A9B7C6"/>
              </a:solidFill>
              <a:highlight>
                <a:srgbClr val="2B2B2B"/>
              </a:highlight>
            </a:endParaRPr>
          </a:p>
          <a:p>
            <a:pPr indent="0" lvl="0" marL="0" rtl="0" algn="l">
              <a:spcBef>
                <a:spcPts val="0"/>
              </a:spcBef>
              <a:spcAft>
                <a:spcPts val="0"/>
              </a:spcAft>
              <a:buClr>
                <a:schemeClr val="dk2"/>
              </a:buClr>
              <a:buSzPts val="1100"/>
              <a:buFont typeface="Arial"/>
              <a:buNone/>
            </a:pPr>
            <a:r>
              <a:t/>
            </a:r>
            <a:endParaRPr>
              <a:solidFill>
                <a:srgbClr val="A9B7C6"/>
              </a:solidFill>
              <a:highlight>
                <a:srgbClr val="2B2B2B"/>
              </a:highlight>
            </a:endParaRPr>
          </a:p>
          <a:p>
            <a:pPr indent="0" lvl="0" marL="0" rtl="0" algn="l">
              <a:spcBef>
                <a:spcPts val="0"/>
              </a:spcBef>
              <a:spcAft>
                <a:spcPts val="0"/>
              </a:spcAft>
              <a:buClr>
                <a:schemeClr val="dk2"/>
              </a:buClr>
              <a:buSzPts val="1100"/>
              <a:buFont typeface="Arial"/>
              <a:buNone/>
            </a:pPr>
            <a:r>
              <a:rPr lang="en">
                <a:solidFill>
                  <a:srgbClr val="A9B7C6"/>
                </a:solidFill>
                <a:highlight>
                  <a:srgbClr val="2B2B2B"/>
                </a:highlight>
              </a:rPr>
              <a:t>a = tf.Variable(</a:t>
            </a:r>
            <a:r>
              <a:rPr lang="en">
                <a:solidFill>
                  <a:srgbClr val="AA4926"/>
                </a:solidFill>
                <a:highlight>
                  <a:srgbClr val="2B2B2B"/>
                </a:highlight>
              </a:rPr>
              <a:t>initial_value</a:t>
            </a:r>
            <a:r>
              <a:rPr lang="en">
                <a:solidFill>
                  <a:srgbClr val="A9B7C6"/>
                </a:solidFill>
                <a:highlight>
                  <a:srgbClr val="2B2B2B"/>
                </a:highlight>
              </a:rPr>
              <a:t>=</a:t>
            </a:r>
            <a:r>
              <a:rPr lang="en">
                <a:solidFill>
                  <a:srgbClr val="6897BB"/>
                </a:solidFill>
                <a:highlight>
                  <a:srgbClr val="2B2B2B"/>
                </a:highlight>
              </a:rPr>
              <a:t>10</a:t>
            </a:r>
            <a:r>
              <a:rPr lang="en">
                <a:solidFill>
                  <a:srgbClr val="A9B7C6"/>
                </a:solidFill>
                <a:highlight>
                  <a:srgbClr val="2B2B2B"/>
                </a:highlight>
              </a:rPr>
              <a:t>)</a:t>
            </a:r>
            <a:endParaRPr>
              <a:solidFill>
                <a:srgbClr val="A9B7C6"/>
              </a:solidFill>
              <a:highlight>
                <a:srgbClr val="2B2B2B"/>
              </a:highlight>
            </a:endParaRPr>
          </a:p>
          <a:p>
            <a:pPr indent="0" lvl="0" marL="0" rtl="0" algn="l">
              <a:spcBef>
                <a:spcPts val="0"/>
              </a:spcBef>
              <a:spcAft>
                <a:spcPts val="0"/>
              </a:spcAft>
              <a:buClr>
                <a:schemeClr val="dk2"/>
              </a:buClr>
              <a:buSzPts val="1100"/>
              <a:buFont typeface="Arial"/>
              <a:buNone/>
            </a:pPr>
            <a:r>
              <a:rPr lang="en">
                <a:solidFill>
                  <a:srgbClr val="A9B7C6"/>
                </a:solidFill>
                <a:highlight>
                  <a:srgbClr val="2B2B2B"/>
                </a:highlight>
              </a:rPr>
              <a:t>b = tf.Variable(</a:t>
            </a:r>
            <a:r>
              <a:rPr lang="en">
                <a:solidFill>
                  <a:srgbClr val="AA4926"/>
                </a:solidFill>
                <a:highlight>
                  <a:srgbClr val="2B2B2B"/>
                </a:highlight>
              </a:rPr>
              <a:t>initial_value</a:t>
            </a:r>
            <a:r>
              <a:rPr lang="en">
                <a:solidFill>
                  <a:srgbClr val="A9B7C6"/>
                </a:solidFill>
                <a:highlight>
                  <a:srgbClr val="2B2B2B"/>
                </a:highlight>
              </a:rPr>
              <a:t>=</a:t>
            </a:r>
            <a:r>
              <a:rPr lang="en">
                <a:solidFill>
                  <a:srgbClr val="6897BB"/>
                </a:solidFill>
                <a:highlight>
                  <a:srgbClr val="2B2B2B"/>
                </a:highlight>
              </a:rPr>
              <a:t>5</a:t>
            </a:r>
            <a:r>
              <a:rPr lang="en">
                <a:solidFill>
                  <a:srgbClr val="A9B7C6"/>
                </a:solidFill>
                <a:highlight>
                  <a:srgbClr val="2B2B2B"/>
                </a:highlight>
              </a:rPr>
              <a:t>)</a:t>
            </a:r>
            <a:endParaRPr>
              <a:solidFill>
                <a:srgbClr val="A9B7C6"/>
              </a:solidFill>
              <a:highlight>
                <a:srgbClr val="2B2B2B"/>
              </a:highlight>
            </a:endParaRPr>
          </a:p>
          <a:p>
            <a:pPr indent="0" lvl="0" marL="0" rtl="0" algn="l">
              <a:spcBef>
                <a:spcPts val="0"/>
              </a:spcBef>
              <a:spcAft>
                <a:spcPts val="0"/>
              </a:spcAft>
              <a:buClr>
                <a:schemeClr val="dk2"/>
              </a:buClr>
              <a:buSzPts val="1100"/>
              <a:buFont typeface="Arial"/>
              <a:buNone/>
            </a:pPr>
            <a:r>
              <a:rPr lang="en">
                <a:solidFill>
                  <a:srgbClr val="A9B7C6"/>
                </a:solidFill>
                <a:highlight>
                  <a:srgbClr val="2B2B2B"/>
                </a:highlight>
              </a:rPr>
              <a:t>c = tf.add(a </a:t>
            </a:r>
            <a:r>
              <a:rPr lang="en">
                <a:solidFill>
                  <a:srgbClr val="CC7832"/>
                </a:solidFill>
                <a:highlight>
                  <a:srgbClr val="2B2B2B"/>
                </a:highlight>
              </a:rPr>
              <a:t>, </a:t>
            </a:r>
            <a:r>
              <a:rPr lang="en">
                <a:solidFill>
                  <a:srgbClr val="A9B7C6"/>
                </a:solidFill>
                <a:highlight>
                  <a:srgbClr val="2B2B2B"/>
                </a:highlight>
              </a:rPr>
              <a:t>b)</a:t>
            </a:r>
            <a:endParaRPr>
              <a:solidFill>
                <a:srgbClr val="808080"/>
              </a:solidFill>
              <a:highlight>
                <a:srgbClr val="2B2B2B"/>
              </a:highlight>
            </a:endParaRPr>
          </a:p>
          <a:p>
            <a:pPr indent="0" lvl="0" marL="0" rtl="0" algn="l">
              <a:spcBef>
                <a:spcPts val="0"/>
              </a:spcBef>
              <a:spcAft>
                <a:spcPts val="0"/>
              </a:spcAft>
              <a:buClr>
                <a:schemeClr val="dk2"/>
              </a:buClr>
              <a:buSzPts val="1100"/>
              <a:buFont typeface="Arial"/>
              <a:buNone/>
            </a:pPr>
            <a:r>
              <a:rPr lang="en">
                <a:solidFill>
                  <a:srgbClr val="A9B7C6"/>
                </a:solidFill>
                <a:highlight>
                  <a:srgbClr val="2B2B2B"/>
                </a:highlight>
              </a:rPr>
              <a:t>d = tf.subtract(b </a:t>
            </a:r>
            <a:r>
              <a:rPr lang="en">
                <a:solidFill>
                  <a:srgbClr val="CC7832"/>
                </a:solidFill>
                <a:highlight>
                  <a:srgbClr val="2B2B2B"/>
                </a:highlight>
              </a:rPr>
              <a:t>, </a:t>
            </a:r>
            <a:r>
              <a:rPr lang="en">
                <a:solidFill>
                  <a:srgbClr val="6897BB"/>
                </a:solidFill>
                <a:highlight>
                  <a:srgbClr val="2B2B2B"/>
                </a:highlight>
              </a:rPr>
              <a:t>1</a:t>
            </a:r>
            <a:r>
              <a:rPr lang="en">
                <a:solidFill>
                  <a:srgbClr val="A9B7C6"/>
                </a:solidFill>
                <a:highlight>
                  <a:srgbClr val="2B2B2B"/>
                </a:highlight>
              </a:rPr>
              <a:t>)</a:t>
            </a:r>
            <a:endParaRPr>
              <a:solidFill>
                <a:srgbClr val="A9B7C6"/>
              </a:solidFill>
              <a:highlight>
                <a:srgbClr val="2B2B2B"/>
              </a:highlight>
            </a:endParaRPr>
          </a:p>
          <a:p>
            <a:pPr indent="0" lvl="0" marL="0" rtl="0" algn="l">
              <a:spcBef>
                <a:spcPts val="0"/>
              </a:spcBef>
              <a:spcAft>
                <a:spcPts val="0"/>
              </a:spcAft>
              <a:buClr>
                <a:schemeClr val="dk2"/>
              </a:buClr>
              <a:buSzPts val="1100"/>
              <a:buFont typeface="Arial"/>
              <a:buNone/>
            </a:pPr>
            <a:r>
              <a:rPr lang="en">
                <a:solidFill>
                  <a:srgbClr val="A9B7C6"/>
                </a:solidFill>
                <a:highlight>
                  <a:srgbClr val="2B2B2B"/>
                </a:highlight>
              </a:rPr>
              <a:t>e = tf.multiply(c </a:t>
            </a:r>
            <a:r>
              <a:rPr lang="en">
                <a:solidFill>
                  <a:srgbClr val="CC7832"/>
                </a:solidFill>
                <a:highlight>
                  <a:srgbClr val="2B2B2B"/>
                </a:highlight>
              </a:rPr>
              <a:t>, </a:t>
            </a:r>
            <a:r>
              <a:rPr lang="en">
                <a:solidFill>
                  <a:srgbClr val="A9B7C6"/>
                </a:solidFill>
                <a:highlight>
                  <a:srgbClr val="2B2B2B"/>
                </a:highlight>
              </a:rPr>
              <a:t>d)</a:t>
            </a:r>
            <a:endParaRPr>
              <a:solidFill>
                <a:srgbClr val="A9B7C6"/>
              </a:solidFill>
              <a:highlight>
                <a:srgbClr val="2B2B2B"/>
              </a:highlight>
            </a:endParaRPr>
          </a:p>
          <a:p>
            <a:pPr indent="0" lvl="0" marL="0" rtl="0" algn="l">
              <a:spcBef>
                <a:spcPts val="0"/>
              </a:spcBef>
              <a:spcAft>
                <a:spcPts val="0"/>
              </a:spcAft>
              <a:buClr>
                <a:schemeClr val="dk2"/>
              </a:buClr>
              <a:buSzPts val="1100"/>
              <a:buFont typeface="Arial"/>
              <a:buNone/>
            </a:pPr>
            <a:r>
              <a:t/>
            </a:r>
            <a:endParaRPr>
              <a:solidFill>
                <a:srgbClr val="A9B7C6"/>
              </a:solidFill>
              <a:highlight>
                <a:srgbClr val="2B2B2B"/>
              </a:highlight>
            </a:endParaRPr>
          </a:p>
          <a:p>
            <a:pPr indent="0" lvl="0" marL="0" rtl="0" algn="l">
              <a:spcBef>
                <a:spcPts val="0"/>
              </a:spcBef>
              <a:spcAft>
                <a:spcPts val="0"/>
              </a:spcAft>
              <a:buClr>
                <a:schemeClr val="dk2"/>
              </a:buClr>
              <a:buSzPts val="1100"/>
              <a:buFont typeface="Arial"/>
              <a:buNone/>
            </a:pPr>
            <a:r>
              <a:rPr lang="en">
                <a:solidFill>
                  <a:srgbClr val="CC7832"/>
                </a:solidFill>
                <a:highlight>
                  <a:srgbClr val="2B2B2B"/>
                </a:highlight>
              </a:rPr>
              <a:t>with </a:t>
            </a:r>
            <a:r>
              <a:rPr lang="en">
                <a:solidFill>
                  <a:srgbClr val="A9B7C6"/>
                </a:solidFill>
                <a:highlight>
                  <a:srgbClr val="2B2B2B"/>
                </a:highlight>
              </a:rPr>
              <a:t>tf.Session() </a:t>
            </a:r>
            <a:r>
              <a:rPr lang="en">
                <a:solidFill>
                  <a:srgbClr val="CC7832"/>
                </a:solidFill>
                <a:highlight>
                  <a:srgbClr val="2B2B2B"/>
                </a:highlight>
              </a:rPr>
              <a:t>as </a:t>
            </a:r>
            <a:r>
              <a:rPr lang="en">
                <a:solidFill>
                  <a:srgbClr val="A9B7C6"/>
                </a:solidFill>
                <a:highlight>
                  <a:srgbClr val="2B2B2B"/>
                </a:highlight>
              </a:rPr>
              <a:t>s:</a:t>
            </a:r>
            <a:endParaRPr>
              <a:solidFill>
                <a:srgbClr val="A9B7C6"/>
              </a:solidFill>
              <a:highlight>
                <a:srgbClr val="2B2B2B"/>
              </a:highlight>
            </a:endParaRPr>
          </a:p>
          <a:p>
            <a:pPr indent="0" lvl="0" marL="0" rtl="0" algn="l">
              <a:spcBef>
                <a:spcPts val="0"/>
              </a:spcBef>
              <a:spcAft>
                <a:spcPts val="0"/>
              </a:spcAft>
              <a:buClr>
                <a:schemeClr val="dk2"/>
              </a:buClr>
              <a:buSzPts val="1100"/>
              <a:buFont typeface="Arial"/>
              <a:buNone/>
            </a:pPr>
            <a:r>
              <a:rPr lang="en">
                <a:solidFill>
                  <a:srgbClr val="A9B7C6"/>
                </a:solidFill>
                <a:highlight>
                  <a:srgbClr val="2B2B2B"/>
                </a:highlight>
              </a:rPr>
              <a:t>   i = tf.global_variables_initializer()</a:t>
            </a:r>
            <a:endParaRPr>
              <a:solidFill>
                <a:srgbClr val="A9B7C6"/>
              </a:solidFill>
              <a:highlight>
                <a:srgbClr val="2B2B2B"/>
              </a:highlight>
            </a:endParaRPr>
          </a:p>
          <a:p>
            <a:pPr indent="0" lvl="0" marL="0" rtl="0" algn="l">
              <a:spcBef>
                <a:spcPts val="0"/>
              </a:spcBef>
              <a:spcAft>
                <a:spcPts val="0"/>
              </a:spcAft>
              <a:buClr>
                <a:schemeClr val="dk2"/>
              </a:buClr>
              <a:buSzPts val="1100"/>
              <a:buFont typeface="Arial"/>
              <a:buNone/>
            </a:pPr>
            <a:r>
              <a:rPr lang="en">
                <a:solidFill>
                  <a:srgbClr val="A9B7C6"/>
                </a:solidFill>
                <a:highlight>
                  <a:srgbClr val="2B2B2B"/>
                </a:highlight>
              </a:rPr>
              <a:t>   s.run(i)</a:t>
            </a:r>
            <a:endParaRPr>
              <a:solidFill>
                <a:srgbClr val="A9B7C6"/>
              </a:solidFill>
              <a:highlight>
                <a:srgbClr val="2B2B2B"/>
              </a:highlight>
            </a:endParaRPr>
          </a:p>
          <a:p>
            <a:pPr indent="0" lvl="0" marL="0" rtl="0" algn="l">
              <a:spcBef>
                <a:spcPts val="0"/>
              </a:spcBef>
              <a:spcAft>
                <a:spcPts val="0"/>
              </a:spcAft>
              <a:buClr>
                <a:schemeClr val="dk2"/>
              </a:buClr>
              <a:buSzPts val="1100"/>
              <a:buFont typeface="Arial"/>
              <a:buNone/>
            </a:pPr>
            <a:r>
              <a:rPr lang="en">
                <a:solidFill>
                  <a:srgbClr val="A9B7C6"/>
                </a:solidFill>
                <a:highlight>
                  <a:srgbClr val="2B2B2B"/>
                </a:highlight>
              </a:rPr>
              <a:t>   res = s.run(e)</a:t>
            </a:r>
            <a:endParaRPr/>
          </a:p>
          <a:p>
            <a:pPr indent="0" lvl="0" marL="0" rtl="0" algn="l">
              <a:spcBef>
                <a:spcPts val="0"/>
              </a:spcBef>
              <a:spcAft>
                <a:spcPts val="0"/>
              </a:spcAft>
              <a:buClr>
                <a:schemeClr val="dk2"/>
              </a:buClr>
              <a:buSzPts val="1100"/>
              <a:buFont typeface="Arial"/>
              <a:buNone/>
            </a:pPr>
            <a:r>
              <a:rPr lang="en">
                <a:solidFill>
                  <a:srgbClr val="A9B7C6"/>
                </a:solidFill>
                <a:highlight>
                  <a:srgbClr val="2B2B2B"/>
                </a:highlight>
              </a:rPr>
              <a:t>   </a:t>
            </a:r>
            <a:r>
              <a:rPr lang="en">
                <a:solidFill>
                  <a:srgbClr val="8888C6"/>
                </a:solidFill>
                <a:highlight>
                  <a:srgbClr val="2B2B2B"/>
                </a:highlight>
              </a:rPr>
              <a:t>print</a:t>
            </a:r>
            <a:r>
              <a:rPr lang="en">
                <a:solidFill>
                  <a:srgbClr val="A9B7C6"/>
                </a:solidFill>
                <a:highlight>
                  <a:srgbClr val="2B2B2B"/>
                </a:highlight>
              </a:rPr>
              <a:t>(res)</a:t>
            </a:r>
            <a:endParaRPr>
              <a:solidFill>
                <a:srgbClr val="A9B7C6"/>
              </a:solidFill>
              <a:highlight>
                <a:srgbClr val="2B2B2B"/>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&gt;&gt; res = 60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118" name="Google Shape;118;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b="1" lang="en"/>
              <a:t>Abstract</a:t>
            </a:r>
            <a:endParaRPr b="1" i="1" sz="2400"/>
          </a:p>
          <a:p>
            <a:pPr indent="-342900" lvl="0" marL="457200" rtl="0" algn="l">
              <a:spcBef>
                <a:spcPts val="0"/>
              </a:spcBef>
              <a:spcAft>
                <a:spcPts val="0"/>
              </a:spcAft>
              <a:buSzPts val="1800"/>
              <a:buAutoNum type="arabicPeriod"/>
            </a:pPr>
            <a:r>
              <a:rPr b="1" lang="en"/>
              <a:t>Programming Model and Basic Concepts</a:t>
            </a:r>
            <a:endParaRPr b="1"/>
          </a:p>
          <a:p>
            <a:pPr indent="-381000" lvl="0" marL="457200" rtl="0" algn="l">
              <a:spcBef>
                <a:spcPts val="0"/>
              </a:spcBef>
              <a:spcAft>
                <a:spcPts val="0"/>
              </a:spcAft>
              <a:buSzPts val="2400"/>
              <a:buAutoNum type="arabicPeriod"/>
            </a:pPr>
            <a:r>
              <a:rPr b="1" i="1" lang="en" sz="2400"/>
              <a:t>Implementation</a:t>
            </a:r>
            <a:endParaRPr b="1" i="1" sz="2400"/>
          </a:p>
          <a:p>
            <a:pPr indent="-317500" lvl="1" marL="914400" rtl="0" algn="l">
              <a:spcBef>
                <a:spcPts val="0"/>
              </a:spcBef>
              <a:spcAft>
                <a:spcPts val="0"/>
              </a:spcAft>
              <a:buSzPts val="1400"/>
              <a:buAutoNum type="arabicPeriod"/>
            </a:pPr>
            <a:r>
              <a:rPr b="1" i="1" lang="en"/>
              <a:t>Single-Device Execution</a:t>
            </a:r>
            <a:endParaRPr b="1" i="1"/>
          </a:p>
          <a:p>
            <a:pPr indent="-317500" lvl="1" marL="914400" rtl="0" algn="l">
              <a:spcBef>
                <a:spcPts val="0"/>
              </a:spcBef>
              <a:spcAft>
                <a:spcPts val="0"/>
              </a:spcAft>
              <a:buSzPts val="1400"/>
              <a:buAutoNum type="arabicPeriod"/>
            </a:pPr>
            <a:r>
              <a:rPr b="1" i="1" lang="en"/>
              <a:t>Multi-Device Execution</a:t>
            </a:r>
            <a:endParaRPr b="1" i="1"/>
          </a:p>
          <a:p>
            <a:pPr indent="-304800" lvl="2" marL="1371600" rtl="0" algn="l">
              <a:spcBef>
                <a:spcPts val="0"/>
              </a:spcBef>
              <a:spcAft>
                <a:spcPts val="0"/>
              </a:spcAft>
              <a:buSzPts val="1200"/>
              <a:buAutoNum type="arabicPeriod"/>
            </a:pPr>
            <a:r>
              <a:rPr b="1" i="1" lang="en" sz="1200"/>
              <a:t>Node Placement</a:t>
            </a:r>
            <a:endParaRPr b="1" i="1" sz="1200"/>
          </a:p>
          <a:p>
            <a:pPr indent="-304800" lvl="2" marL="1371600" rtl="0" algn="l">
              <a:spcBef>
                <a:spcPts val="0"/>
              </a:spcBef>
              <a:spcAft>
                <a:spcPts val="0"/>
              </a:spcAft>
              <a:buSzPts val="1200"/>
              <a:buAutoNum type="arabicPeriod"/>
            </a:pPr>
            <a:r>
              <a:rPr b="1" i="1" lang="en" sz="1200"/>
              <a:t>Cross-Device Communication</a:t>
            </a:r>
            <a:endParaRPr b="1" i="1" sz="1200"/>
          </a:p>
          <a:p>
            <a:pPr indent="-317500" lvl="1" marL="914400" rtl="0" algn="l">
              <a:spcBef>
                <a:spcPts val="0"/>
              </a:spcBef>
              <a:spcAft>
                <a:spcPts val="0"/>
              </a:spcAft>
              <a:buSzPts val="1400"/>
              <a:buAutoNum type="arabicPeriod"/>
            </a:pPr>
            <a:r>
              <a:rPr b="1" i="1" lang="en"/>
              <a:t>Distributed Execution</a:t>
            </a:r>
            <a:endParaRPr b="1" i="1"/>
          </a:p>
          <a:p>
            <a:pPr indent="-342900" lvl="0" marL="457200" rtl="0" algn="l">
              <a:spcBef>
                <a:spcPts val="0"/>
              </a:spcBef>
              <a:spcAft>
                <a:spcPts val="0"/>
              </a:spcAft>
              <a:buSzPts val="1800"/>
              <a:buAutoNum type="arabicPeriod"/>
            </a:pPr>
            <a:r>
              <a:rPr b="1" lang="en"/>
              <a:t>Extensions</a:t>
            </a:r>
            <a:endParaRPr b="1"/>
          </a:p>
          <a:p>
            <a:pPr indent="-342900" lvl="0" marL="457200" rtl="0" algn="l">
              <a:spcBef>
                <a:spcPts val="0"/>
              </a:spcBef>
              <a:spcAft>
                <a:spcPts val="0"/>
              </a:spcAft>
              <a:buSzPts val="1800"/>
              <a:buAutoNum type="arabicPeriod"/>
            </a:pPr>
            <a:r>
              <a:rPr b="1" lang="en"/>
              <a:t>Optimizations</a:t>
            </a:r>
            <a:endParaRPr b="1"/>
          </a:p>
          <a:p>
            <a:pPr indent="-342900" lvl="0" marL="457200" rtl="0" algn="l">
              <a:spcBef>
                <a:spcPts val="0"/>
              </a:spcBef>
              <a:spcAft>
                <a:spcPts val="0"/>
              </a:spcAft>
              <a:buSzPts val="1800"/>
              <a:buAutoNum type="arabicPeriod"/>
            </a:pPr>
            <a:r>
              <a:rPr b="1" lang="en"/>
              <a:t>Common Programming Idioms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295500" y="57430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Implementation</a:t>
            </a:r>
            <a:endParaRPr/>
          </a:p>
        </p:txBody>
      </p:sp>
      <p:sp>
        <p:nvSpPr>
          <p:cNvPr id="124" name="Google Shape;124;p21"/>
          <p:cNvSpPr txBox="1"/>
          <p:nvPr>
            <p:ph idx="1" type="body"/>
          </p:nvPr>
        </p:nvSpPr>
        <p:spPr>
          <a:xfrm>
            <a:off x="600600" y="1937950"/>
            <a:ext cx="1779000" cy="22344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lang="en">
                <a:solidFill>
                  <a:srgbClr val="24292E"/>
                </a:solidFill>
                <a:latin typeface="Raleway"/>
                <a:ea typeface="Raleway"/>
                <a:cs typeface="Raleway"/>
                <a:sym typeface="Raleway"/>
              </a:rPr>
              <a:t>The master schedules and coordinates worker processes and relays results back to the client.</a:t>
            </a:r>
            <a:endParaRPr>
              <a:solidFill>
                <a:srgbClr val="24292E"/>
              </a:solidFill>
              <a:latin typeface="Raleway"/>
              <a:ea typeface="Raleway"/>
              <a:cs typeface="Raleway"/>
              <a:sym typeface="Raleway"/>
            </a:endParaRPr>
          </a:p>
          <a:p>
            <a:pPr indent="0" lvl="0" marL="0" rtl="0" algn="l">
              <a:spcBef>
                <a:spcPts val="0"/>
              </a:spcBef>
              <a:spcAft>
                <a:spcPts val="1600"/>
              </a:spcAft>
              <a:buNone/>
            </a:pPr>
            <a:r>
              <a:t/>
            </a:r>
            <a:endParaRPr>
              <a:latin typeface="Raleway"/>
              <a:ea typeface="Raleway"/>
              <a:cs typeface="Raleway"/>
              <a:sym typeface="Raleway"/>
            </a:endParaRPr>
          </a:p>
        </p:txBody>
      </p:sp>
      <p:sp>
        <p:nvSpPr>
          <p:cNvPr id="125" name="Google Shape;125;p21"/>
          <p:cNvSpPr txBox="1"/>
          <p:nvPr>
            <p:ph idx="2" type="body"/>
          </p:nvPr>
        </p:nvSpPr>
        <p:spPr>
          <a:xfrm>
            <a:off x="4158600" y="1883800"/>
            <a:ext cx="1779000" cy="22884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lang="en">
                <a:solidFill>
                  <a:srgbClr val="24292E"/>
                </a:solidFill>
                <a:latin typeface="Raleway"/>
                <a:ea typeface="Raleway"/>
                <a:cs typeface="Raleway"/>
                <a:sym typeface="Raleway"/>
              </a:rPr>
              <a:t>Worker processes are responsible for maintaining access to devices such as CPU/GPU cores and execute graph nodes on their respective devices.</a:t>
            </a:r>
            <a:endParaRPr>
              <a:solidFill>
                <a:srgbClr val="24292E"/>
              </a:solidFill>
              <a:latin typeface="Raleway"/>
              <a:ea typeface="Raleway"/>
              <a:cs typeface="Raleway"/>
              <a:sym typeface="Raleway"/>
            </a:endParaRPr>
          </a:p>
          <a:p>
            <a:pPr indent="0" lvl="0" marL="0" rtl="0" algn="l">
              <a:spcBef>
                <a:spcPts val="0"/>
              </a:spcBef>
              <a:spcAft>
                <a:spcPts val="1600"/>
              </a:spcAft>
              <a:buNone/>
            </a:pPr>
            <a:r>
              <a:t/>
            </a:r>
            <a:endParaRPr>
              <a:latin typeface="Raleway"/>
              <a:ea typeface="Raleway"/>
              <a:cs typeface="Raleway"/>
              <a:sym typeface="Raleway"/>
            </a:endParaRPr>
          </a:p>
        </p:txBody>
      </p:sp>
      <p:sp>
        <p:nvSpPr>
          <p:cNvPr id="126" name="Google Shape;126;p21"/>
          <p:cNvSpPr txBox="1"/>
          <p:nvPr/>
        </p:nvSpPr>
        <p:spPr>
          <a:xfrm>
            <a:off x="2379600" y="1937950"/>
            <a:ext cx="1779000" cy="223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4292E"/>
                </a:solidFill>
                <a:latin typeface="Raleway"/>
                <a:ea typeface="Raleway"/>
                <a:cs typeface="Raleway"/>
                <a:sym typeface="Raleway"/>
              </a:rPr>
              <a:t>The client uses a Session interface to communicate with the master.</a:t>
            </a:r>
            <a:endParaRPr>
              <a:latin typeface="Raleway"/>
              <a:ea typeface="Raleway"/>
              <a:cs typeface="Raleway"/>
              <a:sym typeface="Raleway"/>
            </a:endParaRPr>
          </a:p>
        </p:txBody>
      </p:sp>
      <p:sp>
        <p:nvSpPr>
          <p:cNvPr id="127" name="Google Shape;127;p21"/>
          <p:cNvSpPr txBox="1"/>
          <p:nvPr/>
        </p:nvSpPr>
        <p:spPr>
          <a:xfrm>
            <a:off x="295500" y="1209700"/>
            <a:ext cx="5642100" cy="6741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Clr>
                <a:schemeClr val="dk2"/>
              </a:buClr>
              <a:buSzPts val="1100"/>
              <a:buFont typeface="Arial"/>
              <a:buNone/>
            </a:pPr>
            <a:r>
              <a:rPr lang="en" sz="1600">
                <a:solidFill>
                  <a:srgbClr val="24292E"/>
                </a:solidFill>
                <a:highlight>
                  <a:srgbClr val="FFFFFF"/>
                </a:highlight>
                <a:latin typeface="Raleway"/>
                <a:ea typeface="Raleway"/>
                <a:cs typeface="Raleway"/>
                <a:sym typeface="Raleway"/>
              </a:rPr>
              <a:t>There are three primary components in a TensorFlow system: the </a:t>
            </a:r>
            <a:r>
              <a:rPr i="1" lang="en" sz="1600">
                <a:solidFill>
                  <a:srgbClr val="24292E"/>
                </a:solidFill>
                <a:latin typeface="Raleway"/>
                <a:ea typeface="Raleway"/>
                <a:cs typeface="Raleway"/>
                <a:sym typeface="Raleway"/>
              </a:rPr>
              <a:t>client</a:t>
            </a:r>
            <a:r>
              <a:rPr lang="en" sz="1600">
                <a:solidFill>
                  <a:srgbClr val="24292E"/>
                </a:solidFill>
                <a:highlight>
                  <a:srgbClr val="FFFFFF"/>
                </a:highlight>
                <a:latin typeface="Raleway"/>
                <a:ea typeface="Raleway"/>
                <a:cs typeface="Raleway"/>
                <a:sym typeface="Raleway"/>
              </a:rPr>
              <a:t>, the </a:t>
            </a:r>
            <a:r>
              <a:rPr i="1" lang="en" sz="1600">
                <a:solidFill>
                  <a:srgbClr val="24292E"/>
                </a:solidFill>
                <a:highlight>
                  <a:srgbClr val="FFFFFF"/>
                </a:highlight>
                <a:latin typeface="Raleway"/>
                <a:ea typeface="Raleway"/>
                <a:cs typeface="Raleway"/>
                <a:sym typeface="Raleway"/>
              </a:rPr>
              <a:t>master</a:t>
            </a:r>
            <a:r>
              <a:rPr lang="en" sz="1600">
                <a:solidFill>
                  <a:srgbClr val="24292E"/>
                </a:solidFill>
                <a:highlight>
                  <a:srgbClr val="FFFFFF"/>
                </a:highlight>
                <a:latin typeface="Raleway"/>
                <a:ea typeface="Raleway"/>
                <a:cs typeface="Raleway"/>
                <a:sym typeface="Raleway"/>
              </a:rPr>
              <a:t>, and </a:t>
            </a:r>
            <a:r>
              <a:rPr i="1" lang="en" sz="1600">
                <a:solidFill>
                  <a:srgbClr val="24292E"/>
                </a:solidFill>
                <a:highlight>
                  <a:srgbClr val="FFFFFF"/>
                </a:highlight>
                <a:latin typeface="Raleway"/>
                <a:ea typeface="Raleway"/>
                <a:cs typeface="Raleway"/>
                <a:sym typeface="Raleway"/>
              </a:rPr>
              <a:t>worker processes</a:t>
            </a:r>
            <a:endParaRPr sz="1600">
              <a:solidFill>
                <a:schemeClr val="dk2"/>
              </a:solidFill>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p:txBody>
      </p:sp>
      <p:pic>
        <p:nvPicPr>
          <p:cNvPr id="128" name="Google Shape;128;p21"/>
          <p:cNvPicPr preferRelativeResize="0"/>
          <p:nvPr/>
        </p:nvPicPr>
        <p:blipFill>
          <a:blip r:embed="rId3">
            <a:alphaModFix/>
          </a:blip>
          <a:stretch>
            <a:fillRect/>
          </a:stretch>
        </p:blipFill>
        <p:spPr>
          <a:xfrm>
            <a:off x="6262967" y="574301"/>
            <a:ext cx="2609880" cy="2288250"/>
          </a:xfrm>
          <a:prstGeom prst="rect">
            <a:avLst/>
          </a:prstGeom>
          <a:noFill/>
          <a:ln>
            <a:noFill/>
          </a:ln>
        </p:spPr>
      </p:pic>
      <p:pic>
        <p:nvPicPr>
          <p:cNvPr id="129" name="Google Shape;129;p21"/>
          <p:cNvPicPr preferRelativeResize="0"/>
          <p:nvPr/>
        </p:nvPicPr>
        <p:blipFill>
          <a:blip r:embed="rId4">
            <a:alphaModFix/>
          </a:blip>
          <a:stretch>
            <a:fillRect/>
          </a:stretch>
        </p:blipFill>
        <p:spPr>
          <a:xfrm>
            <a:off x="5937650" y="2778177"/>
            <a:ext cx="3080575" cy="181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