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2" r:id="rId6"/>
    <p:sldId id="263"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9B7886-1FDA-444C-AE80-0C65D3D3DE8A}" type="slidenum">
              <a:rPr lang="en-IN" smtClean="0"/>
              <a:t>‹#›</a:t>
            </a:fld>
            <a:endParaRPr lang="en-IN"/>
          </a:p>
        </p:txBody>
      </p:sp>
    </p:spTree>
    <p:extLst>
      <p:ext uri="{BB962C8B-B14F-4D97-AF65-F5344CB8AC3E}">
        <p14:creationId xmlns:p14="http://schemas.microsoft.com/office/powerpoint/2010/main" val="327087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18302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41160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151397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24E8B5-E518-4264-AF8F-CEABD50EA6B4}" type="datetimeFigureOut">
              <a:rPr lang="en-IN" smtClean="0"/>
              <a:t>12-02-2024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9B7886-1FDA-444C-AE80-0C65D3D3DE8A}" type="slidenum">
              <a:rPr lang="en-IN" smtClean="0"/>
              <a:t>‹#›</a:t>
            </a:fld>
            <a:endParaRPr lang="en-IN"/>
          </a:p>
        </p:txBody>
      </p:sp>
    </p:spTree>
    <p:extLst>
      <p:ext uri="{BB962C8B-B14F-4D97-AF65-F5344CB8AC3E}">
        <p14:creationId xmlns:p14="http://schemas.microsoft.com/office/powerpoint/2010/main" val="149035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4E8B5-E518-4264-AF8F-CEABD50EA6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82927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4E8B5-E518-4264-AF8F-CEABD50EA6B4}"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3951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4E8B5-E518-4264-AF8F-CEABD50EA6B4}"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14671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4E8B5-E518-4264-AF8F-CEABD50EA6B4}"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4347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4E8B5-E518-4264-AF8F-CEABD50EA6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6219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4E8B5-E518-4264-AF8F-CEABD50EA6B4}" type="datetimeFigureOut">
              <a:rPr lang="en-IN" smtClean="0"/>
              <a:t>12-02-2024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82227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24E8B5-E518-4264-AF8F-CEABD50EA6B4}" type="datetimeFigureOut">
              <a:rPr lang="en-IN" smtClean="0"/>
              <a:t>12-02-2024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9B7886-1FDA-444C-AE80-0C65D3D3DE8A}" type="slidenum">
              <a:rPr lang="en-IN" smtClean="0"/>
              <a:t>‹#›</a:t>
            </a:fld>
            <a:endParaRPr lang="en-IN"/>
          </a:p>
        </p:txBody>
      </p:sp>
    </p:spTree>
    <p:extLst>
      <p:ext uri="{BB962C8B-B14F-4D97-AF65-F5344CB8AC3E}">
        <p14:creationId xmlns:p14="http://schemas.microsoft.com/office/powerpoint/2010/main" val="5900755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0B87-2227-1F60-583B-3DB569D8DA4F}"/>
              </a:ext>
            </a:extLst>
          </p:cNvPr>
          <p:cNvSpPr>
            <a:spLocks noGrp="1"/>
          </p:cNvSpPr>
          <p:nvPr>
            <p:ph type="ctrTitle"/>
          </p:nvPr>
        </p:nvSpPr>
        <p:spPr/>
        <p:txBody>
          <a:bodyPr/>
          <a:lstStyle/>
          <a:p>
            <a:r>
              <a:rPr lang="en-IN" dirty="0" err="1"/>
              <a:t>AtliQ</a:t>
            </a:r>
            <a:r>
              <a:rPr lang="en-IN" dirty="0"/>
              <a:t> Grand  - Hospitality </a:t>
            </a:r>
            <a:r>
              <a:rPr lang="en-IN" dirty="0" err="1"/>
              <a:t>Ananlysis</a:t>
            </a:r>
            <a:endParaRPr lang="en-IN" dirty="0"/>
          </a:p>
        </p:txBody>
      </p:sp>
      <p:sp>
        <p:nvSpPr>
          <p:cNvPr id="3" name="Subtitle 2">
            <a:extLst>
              <a:ext uri="{FF2B5EF4-FFF2-40B4-BE49-F238E27FC236}">
                <a16:creationId xmlns:a16="http://schemas.microsoft.com/office/drawing/2014/main" id="{F913AA0B-7954-CF09-E09F-B90FF11B12EB}"/>
              </a:ext>
            </a:extLst>
          </p:cNvPr>
          <p:cNvSpPr>
            <a:spLocks noGrp="1"/>
          </p:cNvSpPr>
          <p:nvPr>
            <p:ph type="subTitle" idx="1"/>
          </p:nvPr>
        </p:nvSpPr>
        <p:spPr>
          <a:xfrm>
            <a:off x="1051560" y="5061473"/>
            <a:ext cx="7891272" cy="1069848"/>
          </a:xfrm>
        </p:spPr>
        <p:txBody>
          <a:bodyPr/>
          <a:lstStyle/>
          <a:p>
            <a:r>
              <a:rPr lang="en-IN" dirty="0"/>
              <a:t>By Abdus sami Bangi</a:t>
            </a:r>
          </a:p>
        </p:txBody>
      </p:sp>
    </p:spTree>
    <p:extLst>
      <p:ext uri="{BB962C8B-B14F-4D97-AF65-F5344CB8AC3E}">
        <p14:creationId xmlns:p14="http://schemas.microsoft.com/office/powerpoint/2010/main" val="226009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10AC03-CEE6-99D3-9867-2323377B8EA8}"/>
              </a:ext>
            </a:extLst>
          </p:cNvPr>
          <p:cNvSpPr txBox="1"/>
          <p:nvPr/>
        </p:nvSpPr>
        <p:spPr>
          <a:xfrm>
            <a:off x="439270" y="1228165"/>
            <a:ext cx="11430001" cy="4801314"/>
          </a:xfrm>
          <a:prstGeom prst="rect">
            <a:avLst/>
          </a:prstGeom>
          <a:noFill/>
        </p:spPr>
        <p:txBody>
          <a:bodyPr wrap="square" rtlCol="0">
            <a:spAutoFit/>
          </a:bodyPr>
          <a:lstStyle/>
          <a:p>
            <a:pPr algn="ctr"/>
            <a:r>
              <a:rPr lang="en-IN" dirty="0"/>
              <a:t>Over view</a:t>
            </a:r>
          </a:p>
          <a:p>
            <a:pPr algn="ctr"/>
            <a:r>
              <a:rPr lang="en-IN" dirty="0"/>
              <a:t>The Hotel Enterprise Analysis project delves into the dataset of a hospitality company, aiming to extract actionable insights and recommendations to optimize revenue generation and enhance guest satisfaction.</a:t>
            </a:r>
          </a:p>
          <a:p>
            <a:pPr algn="ctr"/>
            <a:endParaRPr lang="en-IN" dirty="0"/>
          </a:p>
          <a:p>
            <a:pPr algn="ctr"/>
            <a:endParaRPr lang="en-IN" dirty="0"/>
          </a:p>
          <a:p>
            <a:pPr algn="ctr"/>
            <a:endParaRPr lang="en-IN" dirty="0"/>
          </a:p>
          <a:p>
            <a:pPr algn="ctr"/>
            <a:r>
              <a:rPr lang="en-IN" dirty="0"/>
              <a:t>Objectives</a:t>
            </a:r>
          </a:p>
          <a:p>
            <a:pPr algn="ctr"/>
            <a:r>
              <a:rPr lang="en-IN" dirty="0"/>
              <a:t>Analyse revenue trends, property performance, booking behaviour, and guest engagement metrics.</a:t>
            </a:r>
          </a:p>
          <a:p>
            <a:pPr algn="ctr"/>
            <a:r>
              <a:rPr lang="en-IN" dirty="0"/>
              <a:t>Identify revenue drivers, key challenges, and opportunities for improvement within the hotel enterprise.</a:t>
            </a:r>
          </a:p>
          <a:p>
            <a:pPr algn="ctr"/>
            <a:endParaRPr lang="en-IN" dirty="0"/>
          </a:p>
          <a:p>
            <a:pPr algn="ctr"/>
            <a:endParaRPr lang="en-IN" dirty="0"/>
          </a:p>
          <a:p>
            <a:pPr algn="ctr"/>
            <a:endParaRPr lang="en-IN" dirty="0"/>
          </a:p>
          <a:p>
            <a:pPr algn="ctr"/>
            <a:r>
              <a:rPr lang="en-IN" dirty="0"/>
              <a:t>Conclusion</a:t>
            </a:r>
          </a:p>
          <a:p>
            <a:pPr algn="ctr"/>
            <a:r>
              <a:rPr lang="en-IN" dirty="0"/>
              <a:t>The Hotel Enterprise Analysis project offers valuable insights and recommendations to drive revenue optimization and guest satisfaction within the hospitality industry. By leveraging data-driven strategies, the hotel enterprise can enhance operational efficiency, maximize revenue potential, and deliver exceptional guest experiences.</a:t>
            </a:r>
          </a:p>
          <a:p>
            <a:pPr algn="ctr"/>
            <a:endParaRPr lang="en-IN" dirty="0"/>
          </a:p>
        </p:txBody>
      </p:sp>
    </p:spTree>
    <p:extLst>
      <p:ext uri="{BB962C8B-B14F-4D97-AF65-F5344CB8AC3E}">
        <p14:creationId xmlns:p14="http://schemas.microsoft.com/office/powerpoint/2010/main" val="80181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949C-8B61-B42F-FD15-9B9651850FE0}"/>
              </a:ext>
            </a:extLst>
          </p:cNvPr>
          <p:cNvSpPr txBox="1"/>
          <p:nvPr/>
        </p:nvSpPr>
        <p:spPr>
          <a:xfrm>
            <a:off x="295275" y="390525"/>
            <a:ext cx="5886450" cy="1477328"/>
          </a:xfrm>
          <a:prstGeom prst="rect">
            <a:avLst/>
          </a:prstGeom>
          <a:noFill/>
        </p:spPr>
        <p:txBody>
          <a:bodyPr wrap="square" rtlCol="0">
            <a:spAutoFit/>
          </a:bodyPr>
          <a:lstStyle/>
          <a:p>
            <a:r>
              <a:rPr lang="en-IN" dirty="0"/>
              <a:t>Business problem</a:t>
            </a:r>
          </a:p>
          <a:p>
            <a:endParaRPr lang="en-IN" dirty="0"/>
          </a:p>
          <a:p>
            <a:endParaRPr lang="en-IN" dirty="0"/>
          </a:p>
          <a:p>
            <a:r>
              <a:rPr lang="en-IN" dirty="0" err="1"/>
              <a:t>Atliq</a:t>
            </a:r>
            <a:r>
              <a:rPr lang="en-IN" dirty="0"/>
              <a:t> Grand – A hospitality enterprise is losing its revenue.</a:t>
            </a:r>
          </a:p>
          <a:p>
            <a:r>
              <a:rPr lang="en-IN" dirty="0"/>
              <a:t>Need to find out with data the cause and insights for it.</a:t>
            </a:r>
          </a:p>
        </p:txBody>
      </p:sp>
      <p:sp>
        <p:nvSpPr>
          <p:cNvPr id="7" name="TextBox 6">
            <a:extLst>
              <a:ext uri="{FF2B5EF4-FFF2-40B4-BE49-F238E27FC236}">
                <a16:creationId xmlns:a16="http://schemas.microsoft.com/office/drawing/2014/main" id="{9664B2C5-AB45-ABEC-DE0E-7B5D51B416D2}"/>
              </a:ext>
            </a:extLst>
          </p:cNvPr>
          <p:cNvSpPr txBox="1"/>
          <p:nvPr/>
        </p:nvSpPr>
        <p:spPr>
          <a:xfrm>
            <a:off x="5316071" y="3429000"/>
            <a:ext cx="5886450" cy="2308324"/>
          </a:xfrm>
          <a:prstGeom prst="rect">
            <a:avLst/>
          </a:prstGeom>
          <a:noFill/>
        </p:spPr>
        <p:txBody>
          <a:bodyPr wrap="square" rtlCol="0">
            <a:spAutoFit/>
          </a:bodyPr>
          <a:lstStyle/>
          <a:p>
            <a:r>
              <a:rPr lang="en-IN" dirty="0"/>
              <a:t>How</a:t>
            </a:r>
          </a:p>
          <a:p>
            <a:endParaRPr lang="en-IN" dirty="0"/>
          </a:p>
          <a:p>
            <a:r>
              <a:rPr lang="en-IN" dirty="0"/>
              <a:t>1. Will be performing EDA with Python Pandas.</a:t>
            </a:r>
          </a:p>
          <a:p>
            <a:r>
              <a:rPr lang="en-IN" dirty="0"/>
              <a:t>2. Performing Data cleaning with Python Pandas.</a:t>
            </a:r>
          </a:p>
          <a:p>
            <a:r>
              <a:rPr lang="en-IN" dirty="0"/>
              <a:t>3. Performing Data Transformation with Python Pandas.</a:t>
            </a:r>
          </a:p>
          <a:p>
            <a:r>
              <a:rPr lang="en-IN" dirty="0"/>
              <a:t>4. Creating a Revenue analysis dashboard to analyse the drop       In revenue with different aspects.</a:t>
            </a:r>
          </a:p>
          <a:p>
            <a:r>
              <a:rPr lang="en-IN" dirty="0"/>
              <a:t>5. Creating an Occupancy and Booking </a:t>
            </a:r>
            <a:r>
              <a:rPr lang="en-IN" dirty="0" err="1"/>
              <a:t>Behavior</a:t>
            </a:r>
            <a:r>
              <a:rPr lang="en-IN" dirty="0"/>
              <a:t> Dashboard.</a:t>
            </a:r>
          </a:p>
        </p:txBody>
      </p:sp>
    </p:spTree>
    <p:extLst>
      <p:ext uri="{BB962C8B-B14F-4D97-AF65-F5344CB8AC3E}">
        <p14:creationId xmlns:p14="http://schemas.microsoft.com/office/powerpoint/2010/main" val="108426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B753B-CAE0-AA65-4200-8A4CD64D37A8}"/>
              </a:ext>
            </a:extLst>
          </p:cNvPr>
          <p:cNvSpPr txBox="1"/>
          <p:nvPr/>
        </p:nvSpPr>
        <p:spPr>
          <a:xfrm>
            <a:off x="439271" y="506070"/>
            <a:ext cx="4554070" cy="3416320"/>
          </a:xfrm>
          <a:prstGeom prst="rect">
            <a:avLst/>
          </a:prstGeom>
          <a:noFill/>
        </p:spPr>
        <p:txBody>
          <a:bodyPr wrap="square" rtlCol="0">
            <a:spAutoFit/>
          </a:bodyPr>
          <a:lstStyle/>
          <a:p>
            <a:r>
              <a:rPr lang="en-IN" dirty="0"/>
              <a:t>Dataset Overview</a:t>
            </a:r>
          </a:p>
          <a:p>
            <a:endParaRPr lang="en-IN" dirty="0"/>
          </a:p>
          <a:p>
            <a:r>
              <a:rPr lang="en-IN" dirty="0"/>
              <a:t>Introduction</a:t>
            </a:r>
          </a:p>
          <a:p>
            <a:r>
              <a:rPr lang="en-IN" dirty="0"/>
              <a:t>The hotel enterprise dataset provides comprehensive data related to bookings, properties, rooms, dates, and revenue within the hospitality domain. It offers insights into various aspects of the hotel's performance, including revenue generation, property occupancy, guest </a:t>
            </a:r>
            <a:r>
              <a:rPr lang="en-IN" dirty="0" err="1"/>
              <a:t>behavior</a:t>
            </a:r>
            <a:r>
              <a:rPr lang="en-IN" dirty="0"/>
              <a:t>, and booking trends.</a:t>
            </a:r>
          </a:p>
          <a:p>
            <a:endParaRPr lang="en-IN" dirty="0"/>
          </a:p>
        </p:txBody>
      </p:sp>
      <p:sp>
        <p:nvSpPr>
          <p:cNvPr id="8" name="TextBox 7">
            <a:extLst>
              <a:ext uri="{FF2B5EF4-FFF2-40B4-BE49-F238E27FC236}">
                <a16:creationId xmlns:a16="http://schemas.microsoft.com/office/drawing/2014/main" id="{DB66822E-EFC1-ADDC-A5D7-1D0145F4C401}"/>
              </a:ext>
            </a:extLst>
          </p:cNvPr>
          <p:cNvSpPr txBox="1"/>
          <p:nvPr/>
        </p:nvSpPr>
        <p:spPr>
          <a:xfrm>
            <a:off x="6096000" y="1798731"/>
            <a:ext cx="5208494" cy="3693319"/>
          </a:xfrm>
          <a:prstGeom prst="rect">
            <a:avLst/>
          </a:prstGeom>
          <a:noFill/>
        </p:spPr>
        <p:txBody>
          <a:bodyPr wrap="square" rtlCol="0">
            <a:spAutoFit/>
          </a:bodyPr>
          <a:lstStyle/>
          <a:p>
            <a:r>
              <a:rPr lang="en-IN" dirty="0"/>
              <a:t>Key Components</a:t>
            </a:r>
          </a:p>
          <a:p>
            <a:r>
              <a:rPr lang="en-IN" dirty="0"/>
              <a:t>Tables: The dataset comprises five main tables: </a:t>
            </a:r>
            <a:r>
              <a:rPr lang="en-IN" dirty="0" err="1"/>
              <a:t>fact_bookings</a:t>
            </a:r>
            <a:r>
              <a:rPr lang="en-IN" dirty="0"/>
              <a:t>, </a:t>
            </a:r>
            <a:r>
              <a:rPr lang="en-IN" dirty="0" err="1"/>
              <a:t>fact_aggregated_bookings</a:t>
            </a:r>
            <a:r>
              <a:rPr lang="en-IN" dirty="0"/>
              <a:t>, </a:t>
            </a:r>
            <a:r>
              <a:rPr lang="en-IN" dirty="0" err="1"/>
              <a:t>dim_rooms</a:t>
            </a:r>
            <a:r>
              <a:rPr lang="en-IN" dirty="0"/>
              <a:t>, </a:t>
            </a:r>
            <a:r>
              <a:rPr lang="en-IN" dirty="0" err="1"/>
              <a:t>dim_hotels</a:t>
            </a:r>
            <a:r>
              <a:rPr lang="en-IN" dirty="0"/>
              <a:t>, and </a:t>
            </a:r>
            <a:r>
              <a:rPr lang="en-IN" dirty="0" err="1"/>
              <a:t>dim_date</a:t>
            </a:r>
            <a:r>
              <a:rPr lang="en-IN" dirty="0"/>
              <a:t>, each containing essential information related to bookings, properties, rooms, and dates.</a:t>
            </a:r>
          </a:p>
          <a:p>
            <a:endParaRPr lang="en-IN" dirty="0"/>
          </a:p>
          <a:p>
            <a:r>
              <a:rPr lang="en-IN" dirty="0"/>
              <a:t>Columns: Each table contains multiple columns representing different attributes such as booking IDs, property IDs, booking dates, check-in and check-out dates, number of guests, room categories, booking platforms, ratings given by guests, booking statuses, revenue generated, and revenue realized.</a:t>
            </a:r>
          </a:p>
        </p:txBody>
      </p:sp>
    </p:spTree>
    <p:extLst>
      <p:ext uri="{BB962C8B-B14F-4D97-AF65-F5344CB8AC3E}">
        <p14:creationId xmlns:p14="http://schemas.microsoft.com/office/powerpoint/2010/main" val="136571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80B74BC2-2B9B-ECF1-D2AE-189A274DD75E}"/>
              </a:ext>
            </a:extLst>
          </p:cNvPr>
          <p:cNvSpPr txBox="1"/>
          <p:nvPr/>
        </p:nvSpPr>
        <p:spPr>
          <a:xfrm>
            <a:off x="2088776" y="1649507"/>
            <a:ext cx="6705600" cy="3139321"/>
          </a:xfrm>
          <a:prstGeom prst="rect">
            <a:avLst/>
          </a:prstGeom>
          <a:noFill/>
        </p:spPr>
        <p:txBody>
          <a:bodyPr wrap="square" rtlCol="0">
            <a:spAutoFit/>
          </a:bodyPr>
          <a:lstStyle/>
          <a:p>
            <a:r>
              <a:rPr lang="en-IN" dirty="0"/>
              <a:t>1 ] </a:t>
            </a:r>
            <a:r>
              <a:rPr lang="en-IN" dirty="0" err="1"/>
              <a:t>AtliQ</a:t>
            </a:r>
            <a:r>
              <a:rPr lang="en-IN" dirty="0"/>
              <a:t> Exotica performs better compared to all 7 types of properties with 320 Million revenue, rating 3.62, occupancy percentage 57 and cancellation rate as 24.4%.</a:t>
            </a:r>
          </a:p>
          <a:p>
            <a:endParaRPr lang="en-IN" dirty="0"/>
          </a:p>
          <a:p>
            <a:endParaRPr lang="en-IN" dirty="0"/>
          </a:p>
          <a:p>
            <a:endParaRPr lang="en-IN" dirty="0"/>
          </a:p>
          <a:p>
            <a:r>
              <a:rPr lang="en-IN" dirty="0"/>
              <a:t>2 ] </a:t>
            </a:r>
            <a:r>
              <a:rPr lang="en-IN" dirty="0" err="1"/>
              <a:t>AtliQ</a:t>
            </a:r>
            <a:r>
              <a:rPr lang="en-IN" dirty="0"/>
              <a:t> Bay has the highest occupancy of 66%</a:t>
            </a:r>
          </a:p>
          <a:p>
            <a:endParaRPr lang="en-IN" dirty="0"/>
          </a:p>
          <a:p>
            <a:endParaRPr lang="en-IN" dirty="0"/>
          </a:p>
          <a:p>
            <a:endParaRPr lang="en-IN" dirty="0"/>
          </a:p>
          <a:p>
            <a:r>
              <a:rPr lang="en-IN" dirty="0"/>
              <a:t>3 ] </a:t>
            </a:r>
            <a:r>
              <a:rPr lang="en-IN" dirty="0" err="1"/>
              <a:t>AtliQ</a:t>
            </a:r>
            <a:r>
              <a:rPr lang="en-IN" dirty="0"/>
              <a:t> lost around 298 Million in cancellation</a:t>
            </a:r>
          </a:p>
        </p:txBody>
      </p:sp>
    </p:spTree>
    <p:extLst>
      <p:ext uri="{BB962C8B-B14F-4D97-AF65-F5344CB8AC3E}">
        <p14:creationId xmlns:p14="http://schemas.microsoft.com/office/powerpoint/2010/main" val="26388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2599764" y="2017058"/>
            <a:ext cx="6284259" cy="2308324"/>
          </a:xfrm>
          <a:prstGeom prst="rect">
            <a:avLst/>
          </a:prstGeom>
          <a:noFill/>
        </p:spPr>
        <p:txBody>
          <a:bodyPr wrap="square" rtlCol="0">
            <a:spAutoFit/>
          </a:bodyPr>
          <a:lstStyle/>
          <a:p>
            <a:r>
              <a:rPr lang="en-IN" dirty="0"/>
              <a:t>4 ] Mumbai generates the highest revenue (669 M) followed by Bangalore, Hyderabad and Delhi</a:t>
            </a:r>
          </a:p>
          <a:p>
            <a:endParaRPr lang="en-IN" dirty="0"/>
          </a:p>
          <a:p>
            <a:endParaRPr lang="en-IN" dirty="0"/>
          </a:p>
          <a:p>
            <a:endParaRPr lang="en-IN" dirty="0"/>
          </a:p>
          <a:p>
            <a:endParaRPr lang="en-IN" dirty="0"/>
          </a:p>
          <a:p>
            <a:r>
              <a:rPr lang="en-IN" dirty="0"/>
              <a:t>5 ] Delhi tops both in occupancy and rating followed by Hyderabad, Mumbai, Bangalore</a:t>
            </a:r>
          </a:p>
        </p:txBody>
      </p:sp>
    </p:spTree>
    <p:extLst>
      <p:ext uri="{BB962C8B-B14F-4D97-AF65-F5344CB8AC3E}">
        <p14:creationId xmlns:p14="http://schemas.microsoft.com/office/powerpoint/2010/main" val="12633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1573306" y="1898756"/>
            <a:ext cx="9045388" cy="2031325"/>
          </a:xfrm>
          <a:prstGeom prst="rect">
            <a:avLst/>
          </a:prstGeom>
          <a:noFill/>
        </p:spPr>
        <p:txBody>
          <a:bodyPr wrap="square" rtlCol="0">
            <a:spAutoFit/>
          </a:bodyPr>
          <a:lstStyle/>
          <a:p>
            <a:r>
              <a:rPr lang="en-IN" dirty="0"/>
              <a:t>6 ] Week 24 recorded the highest revenue among all, which is 139.6 Million</a:t>
            </a:r>
          </a:p>
          <a:p>
            <a:endParaRPr lang="en-IN" dirty="0"/>
          </a:p>
          <a:p>
            <a:endParaRPr lang="en-IN" dirty="0"/>
          </a:p>
          <a:p>
            <a:endParaRPr lang="en-IN" dirty="0"/>
          </a:p>
          <a:p>
            <a:endParaRPr lang="en-IN" dirty="0"/>
          </a:p>
          <a:p>
            <a:endParaRPr lang="en-IN" dirty="0"/>
          </a:p>
          <a:p>
            <a:r>
              <a:rPr lang="en-IN" dirty="0"/>
              <a:t>7 ] the number of ratings is 1/3rd of the number of bookings done.</a:t>
            </a:r>
          </a:p>
        </p:txBody>
      </p:sp>
    </p:spTree>
    <p:extLst>
      <p:ext uri="{BB962C8B-B14F-4D97-AF65-F5344CB8AC3E}">
        <p14:creationId xmlns:p14="http://schemas.microsoft.com/office/powerpoint/2010/main" val="85847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Suggestions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672353" y="1335741"/>
            <a:ext cx="10730753" cy="3693319"/>
          </a:xfrm>
          <a:prstGeom prst="rect">
            <a:avLst/>
          </a:prstGeom>
          <a:noFill/>
        </p:spPr>
        <p:txBody>
          <a:bodyPr wrap="square" rtlCol="0">
            <a:spAutoFit/>
          </a:bodyPr>
          <a:lstStyle/>
          <a:p>
            <a:r>
              <a:rPr lang="en-IN" dirty="0"/>
              <a:t>1 ] Increase Feedback: Encourage more ratings submission from guests. As the number of ratings is 1/3rd of the number of bookings done.</a:t>
            </a:r>
          </a:p>
          <a:p>
            <a:endParaRPr lang="en-IN" dirty="0"/>
          </a:p>
          <a:p>
            <a:endParaRPr lang="en-IN" dirty="0"/>
          </a:p>
          <a:p>
            <a:r>
              <a:rPr lang="en-IN" dirty="0"/>
              <a:t>2 ] Address Revenue Drops: Investigate sudden drops in bookings.</a:t>
            </a:r>
          </a:p>
          <a:p>
            <a:r>
              <a:rPr lang="en-IN" dirty="0"/>
              <a:t>the revenue is in the linear regression with a + </a:t>
            </a:r>
            <a:r>
              <a:rPr lang="en-IN" dirty="0" err="1"/>
              <a:t>ve</a:t>
            </a:r>
            <a:r>
              <a:rPr lang="en-IN" dirty="0"/>
              <a:t> correlation.</a:t>
            </a:r>
          </a:p>
          <a:p>
            <a:endParaRPr lang="en-IN" dirty="0"/>
          </a:p>
          <a:p>
            <a:endParaRPr lang="en-IN" dirty="0"/>
          </a:p>
          <a:p>
            <a:r>
              <a:rPr lang="en-IN" dirty="0"/>
              <a:t>3 ] Reduce Cancellations: Enhance cancellation policies to minimize revenue loss. we can increase the revenue by decreasing the cancellation %</a:t>
            </a:r>
          </a:p>
          <a:p>
            <a:endParaRPr lang="en-IN" dirty="0"/>
          </a:p>
          <a:p>
            <a:r>
              <a:rPr lang="en-IN" dirty="0"/>
              <a:t>4 ] Explore New Platforms: Tap into unrecognized sources for revenue growth. the other platforms / unrecognised sources of bookings needs to be discovered as it has around 40% share in total revenue.</a:t>
            </a:r>
          </a:p>
        </p:txBody>
      </p:sp>
    </p:spTree>
    <p:extLst>
      <p:ext uri="{BB962C8B-B14F-4D97-AF65-F5344CB8AC3E}">
        <p14:creationId xmlns:p14="http://schemas.microsoft.com/office/powerpoint/2010/main" val="401209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0D86-7A69-444C-2B6F-76A4721DC98A}"/>
              </a:ext>
            </a:extLst>
          </p:cNvPr>
          <p:cNvSpPr>
            <a:spLocks noGrp="1"/>
          </p:cNvSpPr>
          <p:nvPr>
            <p:ph type="title"/>
          </p:nvPr>
        </p:nvSpPr>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420172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1430</TotalTime>
  <Words>585</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AtliQ Grand  - Hospitality Ananlysis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Qamroddin Bangi, Abdus</dc:creator>
  <cp:lastModifiedBy>sami Qamroddin Bangi, Abdus</cp:lastModifiedBy>
  <cp:revision>2</cp:revision>
  <dcterms:created xsi:type="dcterms:W3CDTF">2024-02-12T11:07:53Z</dcterms:created>
  <dcterms:modified xsi:type="dcterms:W3CDTF">2024-02-13T10:58:25Z</dcterms:modified>
</cp:coreProperties>
</file>