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6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MIQAM\Desktop\CourseDOCS\CaseStudyNew\caseStud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MIQAM\Desktop\CourseDOCS\CaseStudyNew\case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MIQAM\Desktop\Analytics%20project\case%20study\case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AMIQAM\Desktop\Analytics%20project\case%20study\case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Types of riders Distribution</a:t>
            </a:r>
          </a:p>
        </c:rich>
      </c:tx>
      <c:layout>
        <c:manualLayout>
          <c:xMode val="edge"/>
          <c:yMode val="edge"/>
          <c:x val="0.51584870877935529"/>
          <c:y val="3.45815275636870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21850079744817"/>
          <c:y val="2.982354793016664E-2"/>
          <c:w val="0.34642238171185541"/>
          <c:h val="0.9418121219085114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F50F-4F20-AA5C-44B3652B149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2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5880" dist="15240" dir="5400000" algn="ctr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F50F-4F20-AA5C-44B3652B1493}"/>
              </c:ext>
            </c:extLst>
          </c:dPt>
          <c:dLbls>
            <c:delete val="1"/>
          </c:dLbls>
          <c:cat>
            <c:strRef>
              <c:f>summary!$M$6:$M$7</c:f>
              <c:strCache>
                <c:ptCount val="2"/>
                <c:pt idx="0">
                  <c:v>member riders</c:v>
                </c:pt>
                <c:pt idx="1">
                  <c:v>casual riders</c:v>
                </c:pt>
              </c:strCache>
            </c:strRef>
          </c:cat>
          <c:val>
            <c:numRef>
              <c:f>summary!$N$6:$N$7</c:f>
              <c:numCache>
                <c:formatCode>General</c:formatCode>
                <c:ptCount val="2"/>
                <c:pt idx="0">
                  <c:v>236963</c:v>
                </c:pt>
                <c:pt idx="1">
                  <c:v>100772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F-4F20-AA5C-44B3652B14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804053694843172"/>
          <c:y val="0.45652915888495593"/>
          <c:w val="0.32017091972355133"/>
          <c:h val="8.742802099170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ride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summary!$C$20</c:f>
              <c:strCache>
                <c:ptCount val="1"/>
                <c:pt idx="0">
                  <c:v>avrage ride 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3000"/>
                    <a:lumMod val="100000"/>
                  </a:schemeClr>
                </a:gs>
                <a:gs pos="100000">
                  <a:schemeClr val="accent1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3.3758643508591643E-3"/>
                  <c:y val="-5.47520779922514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56-4B41-83D0-F211A1C3EAC8}"/>
                </c:ext>
              </c:extLst>
            </c:dLbl>
            <c:dLbl>
              <c:idx val="1"/>
              <c:layout>
                <c:manualLayout>
                  <c:x val="0"/>
                  <c:y val="-6.5702493590701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56-4B41-83D0-F211A1C3E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summary!$B$21:$B$22</c:f>
              <c:strCache>
                <c:ptCount val="2"/>
                <c:pt idx="0">
                  <c:v>member</c:v>
                </c:pt>
                <c:pt idx="1">
                  <c:v>casual</c:v>
                </c:pt>
              </c:strCache>
            </c:strRef>
          </c:cat>
          <c:val>
            <c:numRef>
              <c:f>summary!$C$21:$C$22</c:f>
              <c:numCache>
                <c:formatCode>[$-14009]hh:mm;@</c:formatCode>
                <c:ptCount val="2"/>
                <c:pt idx="0">
                  <c:v>7.7291397344249821E-3</c:v>
                </c:pt>
                <c:pt idx="1">
                  <c:v>1.4783179410507838E-2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56-4B41-83D0-F211A1C3EA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28956416"/>
        <c:axId val="1028954120"/>
        <c:axId val="0"/>
      </c:bar3DChart>
      <c:catAx>
        <c:axId val="102895641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54120"/>
        <c:crosses val="autoZero"/>
        <c:auto val="1"/>
        <c:lblAlgn val="ctr"/>
        <c:lblOffset val="100"/>
        <c:noMultiLvlLbl val="0"/>
      </c:catAx>
      <c:valAx>
        <c:axId val="102895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duration</a:t>
                </a:r>
              </a:p>
            </c:rich>
          </c:tx>
          <c:layout>
            <c:manualLayout>
              <c:xMode val="edge"/>
              <c:yMode val="edge"/>
              <c:x val="0.13918396320892651"/>
              <c:y val="0.34866726831679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14009]hh: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56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Weekly behaviour of Riders</a:t>
            </a:r>
          </a:p>
        </c:rich>
      </c:tx>
      <c:layout>
        <c:manualLayout>
          <c:xMode val="edge"/>
          <c:yMode val="edge"/>
          <c:x val="1.7157961248995938E-2"/>
          <c:y val="2.7247956403269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summary!$N$14</c:f>
              <c:strCache>
                <c:ptCount val="1"/>
                <c:pt idx="0">
                  <c:v>casual riders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00000"/>
                    <a:lumMod val="102000"/>
                  </a:schemeClr>
                </a:gs>
                <a:gs pos="50000">
                  <a:schemeClr val="accent1">
                    <a:shade val="100000"/>
                    <a:satMod val="103000"/>
                    <a:lumMod val="100000"/>
                  </a:schemeClr>
                </a:gs>
                <a:gs pos="100000">
                  <a:schemeClr val="accent1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summary!$M$15:$M$21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summary!$N$15:$N$21</c:f>
              <c:numCache>
                <c:formatCode>General</c:formatCode>
                <c:ptCount val="7"/>
                <c:pt idx="0">
                  <c:v>12497</c:v>
                </c:pt>
                <c:pt idx="1">
                  <c:v>10300</c:v>
                </c:pt>
                <c:pt idx="2">
                  <c:v>15808</c:v>
                </c:pt>
                <c:pt idx="3">
                  <c:v>17779</c:v>
                </c:pt>
                <c:pt idx="4">
                  <c:v>17981</c:v>
                </c:pt>
                <c:pt idx="5">
                  <c:v>14538</c:v>
                </c:pt>
                <c:pt idx="6">
                  <c:v>11869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5-4004-90EF-F89B4C924E53}"/>
            </c:ext>
          </c:extLst>
        </c:ser>
        <c:ser>
          <c:idx val="1"/>
          <c:order val="1"/>
          <c:tx>
            <c:strRef>
              <c:f>summary!$O$14</c:f>
              <c:strCache>
                <c:ptCount val="1"/>
                <c:pt idx="0">
                  <c:v>member riders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00000"/>
                    <a:lumMod val="102000"/>
                  </a:schemeClr>
                </a:gs>
                <a:gs pos="50000">
                  <a:schemeClr val="accent2">
                    <a:shade val="100000"/>
                    <a:satMod val="103000"/>
                    <a:lumMod val="100000"/>
                  </a:schemeClr>
                </a:gs>
                <a:gs pos="100000">
                  <a:schemeClr val="accent2">
                    <a:shade val="93000"/>
                    <a:satMod val="11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5880" dist="15240" dir="5400000" algn="ctr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summary!$M$15:$M$21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summary!$O$15:$O$21</c:f>
              <c:numCache>
                <c:formatCode>General</c:formatCode>
                <c:ptCount val="7"/>
                <c:pt idx="0">
                  <c:v>21207</c:v>
                </c:pt>
                <c:pt idx="1">
                  <c:v>32305</c:v>
                </c:pt>
                <c:pt idx="2">
                  <c:v>46114</c:v>
                </c:pt>
                <c:pt idx="3">
                  <c:v>47448</c:v>
                </c:pt>
                <c:pt idx="4">
                  <c:v>39125</c:v>
                </c:pt>
                <c:pt idx="5">
                  <c:v>30324</c:v>
                </c:pt>
                <c:pt idx="6">
                  <c:v>20440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15-4004-90EF-F89B4C924E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24855104"/>
        <c:axId val="1124853136"/>
      </c:barChart>
      <c:catAx>
        <c:axId val="112485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853136"/>
        <c:crosses val="autoZero"/>
        <c:auto val="1"/>
        <c:lblAlgn val="ctr"/>
        <c:lblOffset val="100"/>
        <c:noMultiLvlLbl val="0"/>
      </c:catAx>
      <c:valAx>
        <c:axId val="112485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</a:t>
                </a:r>
                <a:r>
                  <a:rPr lang="en-IN" baseline="0" dirty="0"/>
                  <a:t> of Riders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85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Casual riders top 20 stations</a:t>
            </a:r>
          </a:p>
        </c:rich>
      </c:tx>
      <c:layout>
        <c:manualLayout>
          <c:xMode val="edge"/>
          <c:yMode val="edge"/>
          <c:x val="0.32395929141335966"/>
          <c:y val="2.081165452653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summary!$C$102:$D$121</c:f>
              <c:multiLvlStrCache>
                <c:ptCount val="20"/>
                <c:lvl>
                  <c:pt idx="0">
                    <c:v>Streeter Dr &amp; Grand Ave</c:v>
                  </c:pt>
                  <c:pt idx="1">
                    <c:v>DuSable Lake Shore Dr &amp; Monroe St</c:v>
                  </c:pt>
                  <c:pt idx="2">
                    <c:v>Millennium Park</c:v>
                  </c:pt>
                  <c:pt idx="3">
                    <c:v>Shedd Aquarium</c:v>
                  </c:pt>
                  <c:pt idx="4">
                    <c:v>Michigan Ave &amp; Oak St</c:v>
                  </c:pt>
                  <c:pt idx="5">
                    <c:v>Michigan Ave &amp; Washington St</c:v>
                  </c:pt>
                  <c:pt idx="6">
                    <c:v>Wells St &amp; Concord Ln</c:v>
                  </c:pt>
                  <c:pt idx="7">
                    <c:v>LaSalle St &amp; Illinois St</c:v>
                  </c:pt>
                  <c:pt idx="8">
                    <c:v>University Ave &amp; 57th St</c:v>
                  </c:pt>
                  <c:pt idx="9">
                    <c:v>Clark St &amp; Elm St</c:v>
                  </c:pt>
                  <c:pt idx="10">
                    <c:v>Ellis Ave &amp; 60th St</c:v>
                  </c:pt>
                  <c:pt idx="11">
                    <c:v>Wells St &amp; Elm St</c:v>
                  </c:pt>
                  <c:pt idx="12">
                    <c:v>Indiana Ave &amp; Roosevelt Rd</c:v>
                  </c:pt>
                  <c:pt idx="13">
                    <c:v>Broadway &amp; Barry Ave</c:v>
                  </c:pt>
                  <c:pt idx="14">
                    <c:v>Kingsbury St &amp; Kinzie St</c:v>
                  </c:pt>
                  <c:pt idx="15">
                    <c:v>Wabash Ave &amp; Grand Ave</c:v>
                  </c:pt>
                  <c:pt idx="16">
                    <c:v>Wells St &amp; Huron St</c:v>
                  </c:pt>
                  <c:pt idx="17">
                    <c:v>Wilton Ave &amp; Belmont Ave</c:v>
                  </c:pt>
                  <c:pt idx="18">
                    <c:v>Clark St &amp; Newport St</c:v>
                  </c:pt>
                  <c:pt idx="19">
                    <c:v>Clark St &amp; Armitage Ave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</c:lvl>
              </c:multiLvlStrCache>
            </c:multiLvlStrRef>
          </c:cat>
          <c:val>
            <c:numRef>
              <c:f>summary!$E$102:$E$121</c:f>
              <c:numCache>
                <c:formatCode>General</c:formatCode>
                <c:ptCount val="20"/>
                <c:pt idx="0">
                  <c:v>3686</c:v>
                </c:pt>
                <c:pt idx="1">
                  <c:v>2160</c:v>
                </c:pt>
                <c:pt idx="2">
                  <c:v>1972</c:v>
                </c:pt>
                <c:pt idx="3">
                  <c:v>1696</c:v>
                </c:pt>
                <c:pt idx="4">
                  <c:v>1305</c:v>
                </c:pt>
                <c:pt idx="5">
                  <c:v>1153</c:v>
                </c:pt>
                <c:pt idx="6">
                  <c:v>1116</c:v>
                </c:pt>
                <c:pt idx="7">
                  <c:v>1082</c:v>
                </c:pt>
                <c:pt idx="8">
                  <c:v>1058</c:v>
                </c:pt>
                <c:pt idx="9">
                  <c:v>1049</c:v>
                </c:pt>
                <c:pt idx="10">
                  <c:v>1044</c:v>
                </c:pt>
                <c:pt idx="11">
                  <c:v>1019</c:v>
                </c:pt>
                <c:pt idx="12">
                  <c:v>1011</c:v>
                </c:pt>
                <c:pt idx="13">
                  <c:v>985</c:v>
                </c:pt>
                <c:pt idx="14">
                  <c:v>968</c:v>
                </c:pt>
                <c:pt idx="15">
                  <c:v>946</c:v>
                </c:pt>
                <c:pt idx="16">
                  <c:v>923</c:v>
                </c:pt>
                <c:pt idx="17">
                  <c:v>922</c:v>
                </c:pt>
                <c:pt idx="18">
                  <c:v>918</c:v>
                </c:pt>
                <c:pt idx="19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3-4BDE-9AFD-ECEA0BF9EB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1940328"/>
        <c:axId val="981940984"/>
        <c:axId val="0"/>
      </c:bar3DChart>
      <c:catAx>
        <c:axId val="981940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940984"/>
        <c:crosses val="autoZero"/>
        <c:auto val="1"/>
        <c:lblAlgn val="ctr"/>
        <c:lblOffset val="100"/>
        <c:noMultiLvlLbl val="0"/>
      </c:catAx>
      <c:valAx>
        <c:axId val="981940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dk1">
                  <a:lumMod val="60000"/>
                  <a:lumOff val="40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94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0.32105</cdr:x>
      <cdr:y>0.57047</cdr:y>
    </cdr:from>
    <cdr:to>
      <cdr:x>0.42091</cdr:x>
      <cdr:y>0.6561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68DBD6A-2F0C-4600-B384-9F707E43F569}"/>
            </a:ext>
          </a:extLst>
        </cdr:cNvPr>
        <cdr:cNvSpPr txBox="1"/>
      </cdr:nvSpPr>
      <cdr:spPr>
        <a:xfrm xmlns:a="http://schemas.openxmlformats.org/drawingml/2006/main">
          <a:off x="2415585" y="1578795"/>
          <a:ext cx="751348" cy="2369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dirty="0"/>
            <a:t>69%</a:t>
          </a:r>
        </a:p>
      </cdr:txBody>
    </cdr:sp>
  </cdr:relSizeAnchor>
  <cdr:relSizeAnchor xmlns:cdr="http://schemas.openxmlformats.org/drawingml/2006/chartDrawing">
    <cdr:from>
      <cdr:x>0.18372</cdr:x>
      <cdr:y>0.26305</cdr:y>
    </cdr:from>
    <cdr:to>
      <cdr:x>0.29785</cdr:x>
      <cdr:y>0.34512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8685616-57E8-41B1-BD39-AAEEB8FC6D27}"/>
            </a:ext>
          </a:extLst>
        </cdr:cNvPr>
        <cdr:cNvSpPr txBox="1"/>
      </cdr:nvSpPr>
      <cdr:spPr>
        <a:xfrm xmlns:a="http://schemas.openxmlformats.org/drawingml/2006/main">
          <a:off x="1382320" y="728004"/>
          <a:ext cx="858714" cy="2271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 dirty="0"/>
            <a:t>31%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0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1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AF5714-99B3-4515-9E40-BA1E72B75114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4ECBEA5-2D6A-4D19-B18C-3EA7F5567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9EAAA-9E5C-9E64-E5A6-F4A0C7FE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br>
              <a:rPr lang="en-IN" sz="2900" b="0" i="0" dirty="0">
                <a:effectLst/>
                <a:latin typeface="Söhne"/>
              </a:rPr>
            </a:br>
            <a:r>
              <a:rPr lang="en-IN" sz="2900" b="0" i="0" dirty="0">
                <a:effectLst/>
                <a:latin typeface="Söhne"/>
              </a:rPr>
              <a:t> A Study on Enhancing Bike Share Membership</a:t>
            </a:r>
            <a:endParaRPr lang="en-IN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A5DD-DA40-4678-7FC5-A7A0321C0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>
                <a:solidFill>
                  <a:srgbClr val="FFFFFF"/>
                </a:solidFill>
              </a:rPr>
              <a:t>Abdus sami Bangi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FFFFFF"/>
                </a:solidFill>
              </a:rPr>
              <a:t>Jan 2023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B2F62149-EFEC-7706-8506-D5846BFC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8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3FA2-69C7-5657-D76D-7DBDEBD29220}"/>
              </a:ext>
            </a:extLst>
          </p:cNvPr>
          <p:cNvSpPr txBox="1"/>
          <p:nvPr/>
        </p:nvSpPr>
        <p:spPr>
          <a:xfrm>
            <a:off x="259972" y="338770"/>
            <a:ext cx="4840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Digital billboards on the bike-sharing stations</a:t>
            </a:r>
            <a:endParaRPr lang="en-US" sz="1800" kern="1200" cap="all" spc="200" baseline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BAA392-D93F-473E-85F5-A2E45F215E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42947"/>
              </p:ext>
            </p:extLst>
          </p:nvPr>
        </p:nvGraphicFramePr>
        <p:xfrm>
          <a:off x="3868047" y="1263232"/>
          <a:ext cx="8023860" cy="366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074853-B668-3758-1FE4-4A8161CE1908}"/>
              </a:ext>
            </a:extLst>
          </p:cNvPr>
          <p:cNvSpPr txBox="1"/>
          <p:nvPr/>
        </p:nvSpPr>
        <p:spPr>
          <a:xfrm>
            <a:off x="161366" y="5299056"/>
            <a:ext cx="518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a strong call to action and eye-catching digital billboards on these stations will appeal the casual riders to buy Membership</a:t>
            </a:r>
          </a:p>
        </p:txBody>
      </p:sp>
    </p:spTree>
    <p:extLst>
      <p:ext uri="{BB962C8B-B14F-4D97-AF65-F5344CB8AC3E}">
        <p14:creationId xmlns:p14="http://schemas.microsoft.com/office/powerpoint/2010/main" val="32246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3FA2-69C7-5657-D76D-7DBDEBD29220}"/>
              </a:ext>
            </a:extLst>
          </p:cNvPr>
          <p:cNvSpPr txBox="1"/>
          <p:nvPr/>
        </p:nvSpPr>
        <p:spPr>
          <a:xfrm>
            <a:off x="179292" y="168445"/>
            <a:ext cx="4840941" cy="509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Targeted online advertising :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Online advertising can help us to reach out to all of the casual riders.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 An encouraging promotional message about the benefits of Membership and all the facilities given in Membership can help in the conversion.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Most cost-effective method c</a:t>
            </a:r>
            <a:r>
              <a:rPr lang="en-IN" b="0" i="0" dirty="0">
                <a:effectLst/>
                <a:latin typeface="Söhne"/>
              </a:rPr>
              <a:t>ompared to traditional advertising methods.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>
              <a:latin typeface="Söhne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0" i="0" dirty="0">
                <a:effectLst/>
                <a:latin typeface="Söhne"/>
              </a:rPr>
              <a:t>Online advertising offers flexible adjustments in real time based on performance and market changes.</a:t>
            </a: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27D38-0274-D4B2-7021-C6F2BD076874}"/>
              </a:ext>
            </a:extLst>
          </p:cNvPr>
          <p:cNvSpPr txBox="1"/>
          <p:nvPr/>
        </p:nvSpPr>
        <p:spPr>
          <a:xfrm>
            <a:off x="6993030" y="2275152"/>
            <a:ext cx="484094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latin typeface="+mj-lt"/>
              </a:rPr>
              <a:t>Referral Programs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1800" kern="1200" spc="200" baseline="0" dirty="0">
                <a:latin typeface="+mj-lt"/>
                <a:ea typeface="+mj-ea"/>
                <a:cs typeface="+mj-cs"/>
              </a:rPr>
              <a:t>Word-of-mouth recommendations from member riders can carry significant weight and can be a powerful motivator for casual riders to try Membership.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1800" kern="1200" spc="200" baseline="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0" i="0" dirty="0">
                <a:effectLst/>
                <a:latin typeface="+mj-lt"/>
              </a:rPr>
              <a:t>Referral incentives like discounts or bonus rides encourage current members to bring in new riders.</a:t>
            </a:r>
            <a:endParaRPr lang="en-US" sz="1800" kern="1200" spc="200" baseline="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0" i="0" dirty="0">
              <a:effectLst/>
              <a:latin typeface="+mj-lt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0" i="0" dirty="0">
                <a:effectLst/>
                <a:latin typeface="+mj-lt"/>
              </a:rPr>
              <a:t>Referral programs cost-effectively acquire new customers at lower costs</a:t>
            </a:r>
            <a:endParaRPr lang="en-US" sz="1800" kern="1200" spc="200" baseline="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0" i="0" dirty="0">
              <a:effectLst/>
              <a:latin typeface="+mj-lt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b="0" i="0" dirty="0">
                <a:effectLst/>
                <a:latin typeface="+mj-lt"/>
              </a:rPr>
              <a:t>Encouraging members to invite friends grows a strong, connected community of riders.</a:t>
            </a:r>
            <a:endParaRPr lang="en-IN" sz="1800" kern="1200" spc="200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272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3FA2-69C7-5657-D76D-7DBDEBD29220}"/>
              </a:ext>
            </a:extLst>
          </p:cNvPr>
          <p:cNvSpPr txBox="1"/>
          <p:nvPr/>
        </p:nvSpPr>
        <p:spPr>
          <a:xfrm>
            <a:off x="340659" y="2723388"/>
            <a:ext cx="484094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cap="all" spc="200" baseline="0" dirty="0">
                <a:latin typeface="+mj-lt"/>
                <a:ea typeface="+mj-ea"/>
                <a:cs typeface="+mj-cs"/>
              </a:rPr>
              <a:t>THANK</a:t>
            </a:r>
            <a:r>
              <a:rPr lang="en-US" sz="1800" kern="1200" cap="all" spc="200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cap="all" spc="200" baseline="0" dirty="0">
                <a:latin typeface="+mj-lt"/>
                <a:ea typeface="+mj-ea"/>
                <a:cs typeface="+mj-cs"/>
              </a:rPr>
              <a:t>YOU</a:t>
            </a:r>
            <a:endParaRPr lang="en-US" sz="1800" kern="1200" cap="all" spc="200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042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7A76D-3D00-B474-18FB-B53D8CC97C44}"/>
              </a:ext>
            </a:extLst>
          </p:cNvPr>
          <p:cNvSpPr txBox="1"/>
          <p:nvPr/>
        </p:nvSpPr>
        <p:spPr>
          <a:xfrm>
            <a:off x="433669" y="306839"/>
            <a:ext cx="4733364" cy="1647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BUSINESS TASK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Converting casual riders into member riders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CCDF8-DDEA-35C8-662C-9CEAC4FBC17A}"/>
              </a:ext>
            </a:extLst>
          </p:cNvPr>
          <p:cNvSpPr txBox="1"/>
          <p:nvPr/>
        </p:nvSpPr>
        <p:spPr>
          <a:xfrm>
            <a:off x="5893734" y="306839"/>
            <a:ext cx="4840941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800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Analyze how annual members and casual riders use </a:t>
            </a:r>
            <a:r>
              <a:rPr lang="en-IN" dirty="0">
                <a:solidFill>
                  <a:schemeClr val="bg1"/>
                </a:solidFill>
              </a:rPr>
              <a:t>Cyclistic</a:t>
            </a:r>
            <a:r>
              <a:rPr lang="en-US" dirty="0">
                <a:solidFill>
                  <a:schemeClr val="bg1"/>
                </a:solidFill>
              </a:rPr>
              <a:t> Bike share differently.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chemeClr val="bg1"/>
                </a:solidFill>
              </a:rPr>
              <a:t>Why would casual riders buy Cyclistic annual memberships?</a:t>
            </a: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800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chemeClr val="bg1"/>
                </a:solidFill>
              </a:rPr>
              <a:t>How can Cyclistic do marketing to influence casual riders to become members?</a:t>
            </a:r>
            <a:endParaRPr lang="en-US" sz="1800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9A9F-6415-2B21-D6D6-F78AA8EBE52F}"/>
              </a:ext>
            </a:extLst>
          </p:cNvPr>
          <p:cNvSpPr txBox="1"/>
          <p:nvPr/>
        </p:nvSpPr>
        <p:spPr>
          <a:xfrm>
            <a:off x="5400675" y="5560921"/>
            <a:ext cx="65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Casual riders: </a:t>
            </a:r>
            <a:r>
              <a:rPr lang="en-IN" dirty="0">
                <a:solidFill>
                  <a:schemeClr val="bg2"/>
                </a:solidFill>
              </a:rPr>
              <a:t>Customers who purchase single-ride or full-day passes</a:t>
            </a:r>
          </a:p>
          <a:p>
            <a:r>
              <a:rPr lang="en-IN" dirty="0">
                <a:solidFill>
                  <a:schemeClr val="bg2"/>
                </a:solidFill>
              </a:rPr>
              <a:t>Member riders: Customers who purchase annual memberships</a:t>
            </a:r>
          </a:p>
        </p:txBody>
      </p:sp>
    </p:spTree>
    <p:extLst>
      <p:ext uri="{BB962C8B-B14F-4D97-AF65-F5344CB8AC3E}">
        <p14:creationId xmlns:p14="http://schemas.microsoft.com/office/powerpoint/2010/main" val="335076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7A76D-3D00-B474-18FB-B53D8CC97C44}"/>
              </a:ext>
            </a:extLst>
          </p:cNvPr>
          <p:cNvSpPr txBox="1"/>
          <p:nvPr/>
        </p:nvSpPr>
        <p:spPr>
          <a:xfrm>
            <a:off x="286871" y="1649506"/>
            <a:ext cx="4805082" cy="30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How do annual members and casual riders use Cyclist Bike share differently?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ECFA1-33A8-BFB5-990C-27F2E352EBAC}"/>
              </a:ext>
            </a:extLst>
          </p:cNvPr>
          <p:cNvSpPr txBox="1"/>
          <p:nvPr/>
        </p:nvSpPr>
        <p:spPr>
          <a:xfrm>
            <a:off x="5831037" y="1867034"/>
            <a:ext cx="5957552" cy="312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IN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r>
              <a:rPr lang="en-IN" dirty="0" err="1">
                <a:solidFill>
                  <a:schemeClr val="bg2"/>
                </a:solidFill>
              </a:rPr>
              <a:t>Analyze</a:t>
            </a:r>
            <a:r>
              <a:rPr lang="en-IN" dirty="0">
                <a:solidFill>
                  <a:schemeClr val="bg2"/>
                </a:solidFill>
              </a:rPr>
              <a:t> the different </a:t>
            </a:r>
            <a:r>
              <a:rPr lang="en-IN" dirty="0" err="1">
                <a:solidFill>
                  <a:schemeClr val="bg2"/>
                </a:solidFill>
              </a:rPr>
              <a:t>behavioral</a:t>
            </a:r>
            <a:r>
              <a:rPr lang="en-IN" dirty="0">
                <a:solidFill>
                  <a:schemeClr val="bg2"/>
                </a:solidFill>
              </a:rPr>
              <a:t> patterns of casual and riders with Annual memberships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5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347B55-82C0-9E50-189C-4209077B7752}"/>
              </a:ext>
            </a:extLst>
          </p:cNvPr>
          <p:cNvSpPr/>
          <p:nvPr/>
        </p:nvSpPr>
        <p:spPr>
          <a:xfrm>
            <a:off x="0" y="0"/>
            <a:ext cx="3971365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949B-5DB4-45FE-FAD6-4A2538E90651}"/>
              </a:ext>
            </a:extLst>
          </p:cNvPr>
          <p:cNvSpPr/>
          <p:nvPr/>
        </p:nvSpPr>
        <p:spPr>
          <a:xfrm>
            <a:off x="3971365" y="0"/>
            <a:ext cx="8220635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BBCEB9-9705-4208-BFD2-04539ED3E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071303"/>
              </p:ext>
            </p:extLst>
          </p:nvPr>
        </p:nvGraphicFramePr>
        <p:xfrm>
          <a:off x="4413437" y="170103"/>
          <a:ext cx="7524000" cy="2868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C7FBF8A-5E28-47C9-A6AD-BFC7E8607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975226"/>
              </p:ext>
            </p:extLst>
          </p:nvPr>
        </p:nvGraphicFramePr>
        <p:xfrm>
          <a:off x="4413436" y="3208577"/>
          <a:ext cx="7523999" cy="347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ACDA76-A0BB-3EC1-428D-6FAA8F444C67}"/>
              </a:ext>
            </a:extLst>
          </p:cNvPr>
          <p:cNvSpPr txBox="1"/>
          <p:nvPr/>
        </p:nvSpPr>
        <p:spPr>
          <a:xfrm>
            <a:off x="337858" y="1096456"/>
            <a:ext cx="3295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effectLst/>
                <a:latin typeface="Söhne"/>
              </a:rPr>
              <a:t>The number of casual riders is half as much as the number of member riders.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57AEA-3F68-9801-2CE2-F20021C409F2}"/>
              </a:ext>
            </a:extLst>
          </p:cNvPr>
          <p:cNvSpPr txBox="1"/>
          <p:nvPr/>
        </p:nvSpPr>
        <p:spPr>
          <a:xfrm>
            <a:off x="421150" y="4352925"/>
            <a:ext cx="3295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The average ride duration for casual riders is 62.5% higher than that of riders with an annual membership.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2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7A76D-3D00-B474-18FB-B53D8CC97C44}"/>
              </a:ext>
            </a:extLst>
          </p:cNvPr>
          <p:cNvSpPr txBox="1"/>
          <p:nvPr/>
        </p:nvSpPr>
        <p:spPr>
          <a:xfrm>
            <a:off x="762000" y="2274838"/>
            <a:ext cx="10668000" cy="2308324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The casual riders tend to use more of the bike service than the riders with annual memberships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Although the count of casual riders is 63% less than that of member riders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DDFE61-4AB5-4D2D-AE69-D903498E0F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27521"/>
              </p:ext>
            </p:extLst>
          </p:nvPr>
        </p:nvGraphicFramePr>
        <p:xfrm>
          <a:off x="542926" y="941069"/>
          <a:ext cx="11077574" cy="516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98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7A76D-3D00-B474-18FB-B53D8CC97C44}"/>
              </a:ext>
            </a:extLst>
          </p:cNvPr>
          <p:cNvSpPr txBox="1"/>
          <p:nvPr/>
        </p:nvSpPr>
        <p:spPr>
          <a:xfrm>
            <a:off x="352425" y="2028825"/>
            <a:ext cx="11601450" cy="1477328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b="0" i="0" dirty="0">
                <a:effectLst/>
                <a:latin typeface="Söhne"/>
              </a:rPr>
              <a:t>Member riders rely on the bike-sharing service as a regular mode of transportation for their daily activities, </a:t>
            </a:r>
          </a:p>
          <a:p>
            <a:pPr algn="ctr"/>
            <a:r>
              <a:rPr lang="en-IN" b="0" i="0" dirty="0">
                <a:effectLst/>
                <a:latin typeface="Söhne"/>
              </a:rPr>
              <a:t>while casual riders tend to use it for specific, one-time rides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75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4A7BA-93A3-4A8B-3D59-59C7AF46334F}"/>
              </a:ext>
            </a:extLst>
          </p:cNvPr>
          <p:cNvSpPr txBox="1"/>
          <p:nvPr/>
        </p:nvSpPr>
        <p:spPr>
          <a:xfrm>
            <a:off x="5495925" y="1228725"/>
            <a:ext cx="585787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öhne"/>
              </a:rPr>
              <a:t>Access to exclusive facilities and benefits.</a:t>
            </a:r>
          </a:p>
          <a:p>
            <a:endParaRPr lang="en-IN" b="0" i="0" dirty="0">
              <a:effectLst/>
              <a:latin typeface="Söhne"/>
            </a:endParaRPr>
          </a:p>
          <a:p>
            <a:endParaRPr lang="en-IN" b="0" i="0" dirty="0">
              <a:effectLst/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seamless and quick access to the bikes without having to worry about paying for each ride individually.</a:t>
            </a:r>
          </a:p>
          <a:p>
            <a:endParaRPr lang="en-IN" dirty="0">
              <a:latin typeface="Söhne"/>
            </a:endParaRPr>
          </a:p>
          <a:p>
            <a:endParaRPr lang="en-IN" dirty="0">
              <a:latin typeface="Söhne"/>
            </a:endParaRPr>
          </a:p>
          <a:p>
            <a:r>
              <a:rPr lang="en-IN" b="0" i="0" dirty="0">
                <a:effectLst/>
                <a:latin typeface="Söhne"/>
              </a:rPr>
              <a:t>Casual riders who use the service regularly may find that they use it even more frequently with an annual membership.</a:t>
            </a:r>
          </a:p>
          <a:p>
            <a:endParaRPr lang="en-IN" dirty="0">
              <a:latin typeface="Söhne"/>
            </a:endParaRPr>
          </a:p>
          <a:p>
            <a:endParaRPr lang="en-IN" b="0" i="0" dirty="0">
              <a:effectLst/>
              <a:latin typeface="Söhne"/>
            </a:endParaRPr>
          </a:p>
          <a:p>
            <a:r>
              <a:rPr lang="en-IN" b="0" i="0" dirty="0" err="1">
                <a:effectLst/>
                <a:latin typeface="Söhne"/>
              </a:rPr>
              <a:t>Cyclistic's</a:t>
            </a:r>
            <a:r>
              <a:rPr lang="en-IN" b="0" i="0" dirty="0">
                <a:effectLst/>
                <a:latin typeface="Söhne"/>
              </a:rPr>
              <a:t> finance analysts have concluded that annual members are more profitable for the company.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112C4-C10A-E9A0-DBB4-0F2680182F3A}"/>
              </a:ext>
            </a:extLst>
          </p:cNvPr>
          <p:cNvSpPr txBox="1"/>
          <p:nvPr/>
        </p:nvSpPr>
        <p:spPr>
          <a:xfrm>
            <a:off x="314325" y="1228725"/>
            <a:ext cx="4505325" cy="94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Why would casual riders buy Cyclistic annual memberships?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D4ECE-83A7-385F-4DEA-D6743E857F20}"/>
              </a:ext>
            </a:extLst>
          </p:cNvPr>
          <p:cNvSpPr/>
          <p:nvPr/>
        </p:nvSpPr>
        <p:spPr>
          <a:xfrm>
            <a:off x="0" y="0"/>
            <a:ext cx="51816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3FA2-69C7-5657-D76D-7DBDEBD29220}"/>
              </a:ext>
            </a:extLst>
          </p:cNvPr>
          <p:cNvSpPr txBox="1"/>
          <p:nvPr/>
        </p:nvSpPr>
        <p:spPr>
          <a:xfrm>
            <a:off x="340659" y="2723388"/>
            <a:ext cx="4840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Marketing suggestions</a:t>
            </a:r>
            <a:endParaRPr lang="en-US" sz="1800" kern="1200" cap="all" spc="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27D38-0274-D4B2-7021-C6F2BD076874}"/>
              </a:ext>
            </a:extLst>
          </p:cNvPr>
          <p:cNvSpPr txBox="1"/>
          <p:nvPr/>
        </p:nvSpPr>
        <p:spPr>
          <a:xfrm>
            <a:off x="5836584" y="1952422"/>
            <a:ext cx="4840941" cy="295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Digital billboards on the bike-sharing stations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Targeted online advertising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/>
              <a:t>Referral Programs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sz="1800" kern="1200" cap="all" spc="200" baseline="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800" kern="1200" cap="all" spc="200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47360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472</TotalTime>
  <Words>470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Söhne</vt:lpstr>
      <vt:lpstr>Parcel</vt:lpstr>
      <vt:lpstr>  A Study on Enhancing Bike Share Membership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Study on Enhancing Bike Share Membership</dc:title>
  <dc:creator>sami Qamroddin Bangi, Abdus</dc:creator>
  <cp:lastModifiedBy>sami Qamroddin Bangi, Abdus</cp:lastModifiedBy>
  <cp:revision>3</cp:revision>
  <dcterms:created xsi:type="dcterms:W3CDTF">2023-02-09T05:51:23Z</dcterms:created>
  <dcterms:modified xsi:type="dcterms:W3CDTF">2023-02-13T07:13:30Z</dcterms:modified>
</cp:coreProperties>
</file>