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3" r:id="rId7"/>
    <p:sldId id="268" r:id="rId8"/>
    <p:sldId id="269" r:id="rId9"/>
    <p:sldId id="262"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1F3545F-A762-4A41-A872-386C92EECF58}" type="datetimeFigureOut">
              <a:rPr lang="en-US" smtClean="0"/>
              <a:pPr/>
              <a:t>3/20/2019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F4D9267-4260-4C43-86F3-192BFD94A11E}"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F3545F-A762-4A41-A872-386C92EECF58}"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D9267-4260-4C43-86F3-192BFD94A11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F4D9267-4260-4C43-86F3-192BFD94A11E}"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F3545F-A762-4A41-A872-386C92EECF58}"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1F3545F-A762-4A41-A872-386C92EECF58}"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F4D9267-4260-4C43-86F3-192BFD94A11E}"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1F3545F-A762-4A41-A872-386C92EECF58}" type="datetimeFigureOut">
              <a:rPr lang="en-US" smtClean="0"/>
              <a:pPr/>
              <a:t>3/20/2019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F4D9267-4260-4C43-86F3-192BFD94A11E}"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1F3545F-A762-4A41-A872-386C92EECF58}" type="datetimeFigureOut">
              <a:rPr lang="en-US" smtClean="0"/>
              <a:pPr/>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D9267-4260-4C43-86F3-192BFD94A11E}"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1F3545F-A762-4A41-A872-386C92EECF58}" type="datetimeFigureOut">
              <a:rPr lang="en-US" smtClean="0"/>
              <a:pPr/>
              <a:t>3/20/2019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F4D9267-4260-4C43-86F3-192BFD94A11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F3545F-A762-4A41-A872-386C92EECF58}" type="datetimeFigureOut">
              <a:rPr lang="en-US" smtClean="0"/>
              <a:pPr/>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F4D9267-4260-4C43-86F3-192BFD94A1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1F3545F-A762-4A41-A872-386C92EECF58}" type="datetimeFigureOut">
              <a:rPr lang="en-US" smtClean="0"/>
              <a:pPr/>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F4D9267-4260-4C43-86F3-192BFD94A1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F4D9267-4260-4C43-86F3-192BFD94A11E}"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1F3545F-A762-4A41-A872-386C92EECF58}" type="datetimeFigureOut">
              <a:rPr lang="en-US" smtClean="0"/>
              <a:pPr/>
              <a:t>3/20/2019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F4D9267-4260-4C43-86F3-192BFD94A11E}"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1F3545F-A762-4A41-A872-386C92EECF58}" type="datetimeFigureOut">
              <a:rPr lang="en-US" smtClean="0"/>
              <a:pPr/>
              <a:t>3/20/2019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1F3545F-A762-4A41-A872-386C92EECF58}" type="datetimeFigureOut">
              <a:rPr lang="en-US" smtClean="0"/>
              <a:pPr/>
              <a:t>3/20/2019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F4D9267-4260-4C43-86F3-192BFD94A11E}"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6000" dirty="0" smtClean="0">
                <a:solidFill>
                  <a:schemeClr val="accent1">
                    <a:lumMod val="75000"/>
                  </a:schemeClr>
                </a:solidFill>
                <a:latin typeface="Times New Roman" pitchFamily="18" charset="0"/>
                <a:cs typeface="Times New Roman" pitchFamily="18" charset="0"/>
              </a:rPr>
              <a:t>AWARENESS-</a:t>
            </a:r>
          </a:p>
          <a:p>
            <a:r>
              <a:rPr lang="en-US" sz="6000" dirty="0" smtClean="0">
                <a:solidFill>
                  <a:schemeClr val="accent1">
                    <a:lumMod val="75000"/>
                  </a:schemeClr>
                </a:solidFill>
                <a:latin typeface="Times New Roman" pitchFamily="18" charset="0"/>
                <a:cs typeface="Times New Roman" pitchFamily="18" charset="0"/>
              </a:rPr>
              <a:t>CANCER</a:t>
            </a:r>
            <a:endParaRPr lang="en-US" sz="6000" dirty="0">
              <a:solidFill>
                <a:schemeClr val="accent1">
                  <a:lumMod val="75000"/>
                </a:schemeClr>
              </a:solidFill>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US" dirty="0" smtClean="0">
                <a:solidFill>
                  <a:schemeClr val="tx1">
                    <a:lumMod val="85000"/>
                    <a:lumOff val="15000"/>
                  </a:schemeClr>
                </a:solidFill>
              </a:rPr>
              <a:t>TEAM - III</a:t>
            </a:r>
            <a:endParaRPr lang="en-US"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itchFamily="18" charset="0"/>
                <a:cs typeface="Times New Roman" pitchFamily="18" charset="0"/>
              </a:rPr>
              <a:t>TEAM MEMBERS</a:t>
            </a:r>
            <a:endParaRPr lang="en-US"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endParaRPr lang="en-US" dirty="0" smtClean="0"/>
          </a:p>
          <a:p>
            <a:pPr>
              <a:buNone/>
            </a:pPr>
            <a:r>
              <a:rPr lang="en-US" dirty="0" smtClean="0">
                <a:solidFill>
                  <a:srgbClr val="0070C0"/>
                </a:solidFill>
              </a:rPr>
              <a:t>Team Members:</a:t>
            </a:r>
            <a:endParaRPr lang="en-US" sz="2000" dirty="0" smtClean="0">
              <a:solidFill>
                <a:srgbClr val="0070C0"/>
              </a:solidFill>
            </a:endParaRPr>
          </a:p>
          <a:p>
            <a:pPr>
              <a:buFont typeface="Wingdings" pitchFamily="2" charset="2"/>
              <a:buChar char="v"/>
            </a:pPr>
            <a:r>
              <a:rPr lang="en-US" sz="2000" dirty="0" smtClean="0"/>
              <a:t> R. </a:t>
            </a:r>
            <a:r>
              <a:rPr lang="en-US" sz="2000" dirty="0" err="1" smtClean="0"/>
              <a:t>Swathi</a:t>
            </a:r>
            <a:endParaRPr lang="en-US" sz="2000" dirty="0" smtClean="0"/>
          </a:p>
          <a:p>
            <a:pPr>
              <a:buFont typeface="Wingdings" pitchFamily="2" charset="2"/>
              <a:buChar char="v"/>
            </a:pPr>
            <a:r>
              <a:rPr lang="en-US" sz="2000" dirty="0" smtClean="0"/>
              <a:t> K. S. </a:t>
            </a:r>
            <a:r>
              <a:rPr lang="en-US" sz="2000" dirty="0" err="1" smtClean="0"/>
              <a:t>Ranjith</a:t>
            </a:r>
            <a:endParaRPr lang="en-US" sz="2000" dirty="0" smtClean="0"/>
          </a:p>
          <a:p>
            <a:pPr>
              <a:buFont typeface="Wingdings" pitchFamily="2" charset="2"/>
              <a:buChar char="v"/>
            </a:pPr>
            <a:r>
              <a:rPr lang="en-US" sz="2000" dirty="0" smtClean="0"/>
              <a:t> S. </a:t>
            </a:r>
            <a:r>
              <a:rPr lang="en-US" sz="2000" dirty="0" err="1" smtClean="0"/>
              <a:t>Gokul</a:t>
            </a:r>
            <a:endParaRPr lang="en-US" sz="2000" dirty="0" smtClean="0"/>
          </a:p>
          <a:p>
            <a:pPr>
              <a:buFont typeface="Wingdings" pitchFamily="2" charset="2"/>
              <a:buChar char="v"/>
            </a:pPr>
            <a:r>
              <a:rPr lang="en-US" sz="2000" dirty="0" smtClean="0"/>
              <a:t>K. Saran</a:t>
            </a:r>
          </a:p>
          <a:p>
            <a:pPr>
              <a:buFont typeface="Wingdings" pitchFamily="2" charset="2"/>
              <a:buChar char="v"/>
            </a:pPr>
            <a:r>
              <a:rPr lang="en-US" sz="2000" dirty="0" smtClean="0"/>
              <a:t>G. </a:t>
            </a:r>
            <a:r>
              <a:rPr lang="en-US" sz="2000" dirty="0" err="1" smtClean="0"/>
              <a:t>Yugeshwari</a:t>
            </a:r>
            <a:endParaRPr lang="en-US" sz="2000" dirty="0" smtClean="0"/>
          </a:p>
          <a:p>
            <a:pPr>
              <a:buFont typeface="Wingdings" pitchFamily="2" charset="2"/>
              <a:buChar char="v"/>
            </a:pPr>
            <a:r>
              <a:rPr lang="en-US" sz="2000" dirty="0" smtClean="0"/>
              <a:t>I. Mohammed </a:t>
            </a:r>
            <a:r>
              <a:rPr lang="en-US" sz="2000" dirty="0" err="1" smtClean="0"/>
              <a:t>Sikkander</a:t>
            </a:r>
            <a:endParaRPr lang="en-US" sz="2000" dirty="0" smtClean="0"/>
          </a:p>
          <a:p>
            <a:pPr lvl="8">
              <a:buNone/>
            </a:pPr>
            <a:r>
              <a:rPr lang="en-US" sz="4000" dirty="0" smtClean="0"/>
              <a:t>Thank you</a:t>
            </a:r>
          </a:p>
          <a:p>
            <a:pPr>
              <a:buFont typeface="Wingdings" pitchFamily="2" charset="2"/>
              <a:buChar char="v"/>
            </a:pPr>
            <a:endParaRPr lang="en-US" dirty="0" smtClean="0"/>
          </a:p>
          <a:p>
            <a:pPr>
              <a:buFont typeface="Wingdings" pitchFamily="2" charset="2"/>
              <a:buChar char="v"/>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itchFamily="18" charset="0"/>
                <a:cs typeface="Times New Roman" pitchFamily="18" charset="0"/>
              </a:rPr>
              <a:t>INTRODUCTION</a:t>
            </a:r>
            <a:endParaRPr lang="en-US"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fontScale="85000" lnSpcReduction="10000"/>
          </a:bodyPr>
          <a:lstStyle/>
          <a:p>
            <a:r>
              <a:rPr lang="en-US" dirty="0" smtClean="0">
                <a:latin typeface="Times New Roman" pitchFamily="18" charset="0"/>
                <a:cs typeface="Times New Roman" pitchFamily="18" charset="0"/>
              </a:rPr>
              <a:t>Cancer is not just one disease but many diseases.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ancer is practically as old as life. Dinosaurs had cancer. Trees get cancer. Right now, all of us have some cells with the potential to cause cancer, though they usually get destroyed before becoming a problem. There are many ways to think about the end of cancer: The end of fear of cancer; the end of pain, suffering, and death from cancer; the end of cancer as an inevitable disease. One way is prevention.</a:t>
            </a:r>
            <a:endParaRPr lang="en-US" dirty="0">
              <a:latin typeface="Times New Roman" pitchFamily="18" charset="0"/>
              <a:cs typeface="Times New Roman" pitchFamily="18" charset="0"/>
            </a:endParaRPr>
          </a:p>
        </p:txBody>
      </p:sp>
      <p:pic>
        <p:nvPicPr>
          <p:cNvPr id="1026" name="Picture 2"/>
          <p:cNvPicPr>
            <a:picLocks noGrp="1" noChangeAspect="1" noChangeArrowheads="1"/>
          </p:cNvPicPr>
          <p:nvPr>
            <p:ph sz="half" idx="2"/>
          </p:nvPr>
        </p:nvPicPr>
        <p:blipFill>
          <a:blip r:embed="rId2"/>
          <a:srcRect/>
          <a:stretch>
            <a:fillRect/>
          </a:stretch>
        </p:blipFill>
        <p:spPr bwMode="auto">
          <a:xfrm>
            <a:off x="4800600" y="1524000"/>
            <a:ext cx="40386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itchFamily="18" charset="0"/>
                <a:cs typeface="Times New Roman" pitchFamily="18" charset="0"/>
              </a:rPr>
              <a:t>OBESITY AND CANCER</a:t>
            </a:r>
            <a:endParaRPr lang="en-US"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10000"/>
          </a:bodyPr>
          <a:lstStyle/>
          <a:p>
            <a:pPr>
              <a:buNone/>
            </a:pPr>
            <a:r>
              <a:rPr lang="en-US" dirty="0" smtClean="0">
                <a:solidFill>
                  <a:srgbClr val="0070C0"/>
                </a:solidFill>
              </a:rPr>
              <a:t>Overweight and obesity are associated with cancer</a:t>
            </a:r>
            <a:endParaRPr lang="en-US" dirty="0" smtClean="0">
              <a:solidFill>
                <a:srgbClr val="0070C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Overweight and obesity are associated with at least 13  different types of cancer. </a:t>
            </a:r>
          </a:p>
          <a:p>
            <a:r>
              <a:rPr lang="en-US" dirty="0" smtClean="0">
                <a:latin typeface="Times New Roman" pitchFamily="18" charset="0"/>
                <a:cs typeface="Times New Roman" pitchFamily="18" charset="0"/>
              </a:rPr>
              <a:t>These cancers make up 40% of all cancers diagnosed. About 2 in 3 occur in adults 50-74 years old. </a:t>
            </a:r>
          </a:p>
          <a:p>
            <a:r>
              <a:rPr lang="en-US" dirty="0" smtClean="0"/>
              <a:t>Overweight and obesity can cause changes in the body</a:t>
            </a:r>
            <a:br>
              <a:rPr lang="en-US" dirty="0" smtClean="0"/>
            </a:br>
            <a:r>
              <a:rPr lang="en-US" dirty="0" smtClean="0"/>
              <a:t>that lead to cancer, such as increases in levels of certain hormones and inflammation.</a:t>
            </a:r>
          </a:p>
          <a:p>
            <a:r>
              <a:rPr lang="en-US" dirty="0" smtClean="0">
                <a:latin typeface="Times New Roman" pitchFamily="18" charset="0"/>
                <a:cs typeface="Times New Roman" pitchFamily="18" charset="0"/>
              </a:rPr>
              <a:t>More than half of Americans don’t know that overweight and obesity can increase their risk for cancer.</a:t>
            </a:r>
          </a:p>
          <a:p>
            <a:r>
              <a:rPr lang="en-US" dirty="0" smtClean="0">
                <a:latin typeface="Times New Roman" pitchFamily="18" charset="0"/>
                <a:cs typeface="Times New Roman" pitchFamily="18" charset="0"/>
              </a:rPr>
              <a:t> Many things are associated with cancer, but avoiding tobacco use and keeping a healthy weight are among the most important things people can do to lower their risk of getting cancer.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itchFamily="18" charset="0"/>
                <a:cs typeface="Times New Roman" pitchFamily="18" charset="0"/>
              </a:rPr>
              <a:t>CANCER SYMPTOMS</a:t>
            </a:r>
            <a:endParaRPr lang="en-US"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US" sz="2000" dirty="0" smtClean="0">
                <a:latin typeface="Times New Roman" pitchFamily="18" charset="0"/>
                <a:cs typeface="Times New Roman" pitchFamily="18" charset="0"/>
              </a:rPr>
              <a:t>Cancer gives most people no symptoms or signs that exclusively indicate the disease. Unfortunately, every complaint or symptom of cancer can be explained by a harmless condition as well.</a:t>
            </a:r>
          </a:p>
          <a:p>
            <a:pPr>
              <a:buNone/>
            </a:pPr>
            <a:endParaRPr lang="en-US" sz="2000" dirty="0" smtClean="0">
              <a:latin typeface="Times New Roman" pitchFamily="18" charset="0"/>
              <a:cs typeface="Times New Roman" pitchFamily="18" charset="0"/>
            </a:endParaRPr>
          </a:p>
          <a:p>
            <a:r>
              <a:rPr lang="en-US" sz="2000" dirty="0" smtClean="0"/>
              <a:t>Some common symptoms that may occur with cancer are as follows:</a:t>
            </a: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a:t>
            </a:r>
            <a:r>
              <a:rPr lang="en-US" sz="2000" dirty="0" smtClean="0"/>
              <a:t>Persistent cough or blood-tinged saliva</a:t>
            </a:r>
          </a:p>
          <a:p>
            <a:pPr>
              <a:buFont typeface="Wingdings" pitchFamily="2" charset="2"/>
              <a:buChar char="v"/>
            </a:pPr>
            <a:r>
              <a:rPr lang="en-US" sz="2000" dirty="0" smtClean="0"/>
              <a:t>A change in bowel habits</a:t>
            </a:r>
          </a:p>
          <a:p>
            <a:pPr>
              <a:buFont typeface="Wingdings" pitchFamily="2" charset="2"/>
              <a:buChar char="v"/>
            </a:pPr>
            <a:r>
              <a:rPr lang="en-US" sz="2000" dirty="0" smtClean="0"/>
              <a:t>Blood in the stool</a:t>
            </a:r>
          </a:p>
          <a:p>
            <a:pPr>
              <a:buFont typeface="Wingdings" pitchFamily="2" charset="2"/>
              <a:buChar char="v"/>
            </a:pPr>
            <a:r>
              <a:rPr lang="en-US" sz="2000" dirty="0" smtClean="0"/>
              <a:t>Unexplained anemia (low blood count)</a:t>
            </a:r>
          </a:p>
          <a:p>
            <a:pPr>
              <a:buFont typeface="Wingdings" pitchFamily="2" charset="2"/>
              <a:buChar char="v"/>
            </a:pPr>
            <a:r>
              <a:rPr lang="en-US" sz="2000" dirty="0" smtClean="0"/>
              <a:t>Lumps in the testicles</a:t>
            </a:r>
          </a:p>
          <a:p>
            <a:pPr>
              <a:buFont typeface="Wingdings" pitchFamily="2" charset="2"/>
              <a:buChar char="v"/>
            </a:pPr>
            <a:r>
              <a:rPr lang="en-US" sz="2000" dirty="0" smtClean="0"/>
              <a:t>Indigestion or difficulty swallowing</a:t>
            </a:r>
          </a:p>
          <a:p>
            <a:pPr>
              <a:buFont typeface="Wingdings" pitchFamily="2" charset="2"/>
              <a:buChar char="v"/>
            </a:pPr>
            <a:r>
              <a:rPr lang="en-US" sz="2000" dirty="0" smtClean="0"/>
              <a:t>Unusual vaginal bleeding or discharge</a:t>
            </a:r>
          </a:p>
          <a:p>
            <a:pPr>
              <a:buFont typeface="Wingdings" pitchFamily="2" charset="2"/>
              <a:buChar char="v"/>
            </a:pPr>
            <a:r>
              <a:rPr lang="en-US" sz="2000" dirty="0" smtClean="0"/>
              <a:t>Unexpected weight loss, night sweats, or fever</a:t>
            </a:r>
            <a:br>
              <a:rPr lang="en-US" sz="2000" dirty="0" smtClean="0"/>
            </a:br>
            <a:endParaRPr lang="en-US" sz="2000" dirty="0" smtClean="0"/>
          </a:p>
        </p:txBody>
      </p:sp>
      <p:pic>
        <p:nvPicPr>
          <p:cNvPr id="2053" name="Picture 5"/>
          <p:cNvPicPr>
            <a:picLocks noChangeAspect="1" noChangeArrowheads="1"/>
          </p:cNvPicPr>
          <p:nvPr/>
        </p:nvPicPr>
        <p:blipFill>
          <a:blip r:embed="rId2"/>
          <a:srcRect/>
          <a:stretch>
            <a:fillRect/>
          </a:stretch>
        </p:blipFill>
        <p:spPr bwMode="auto">
          <a:xfrm>
            <a:off x="5943600" y="3124200"/>
            <a:ext cx="2362200" cy="3000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itchFamily="18" charset="0"/>
                <a:cs typeface="Times New Roman" pitchFamily="18" charset="0"/>
              </a:rPr>
              <a:t>CANCER SYMPTOMS</a:t>
            </a:r>
            <a:endParaRPr lang="en-US"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buNone/>
            </a:pPr>
            <a:r>
              <a:rPr lang="en-US" sz="1800" b="1" dirty="0" smtClean="0">
                <a:solidFill>
                  <a:srgbClr val="0070C0"/>
                </a:solidFill>
                <a:latin typeface="Times New Roman" pitchFamily="18" charset="0"/>
                <a:cs typeface="Times New Roman" pitchFamily="18" charset="0"/>
              </a:rPr>
              <a:t>Signs that your pain may be due to cancer:</a:t>
            </a:r>
          </a:p>
          <a:p>
            <a:r>
              <a:rPr lang="en-US" sz="1800" dirty="0" smtClean="0">
                <a:latin typeface="Times New Roman" pitchFamily="18" charset="0"/>
                <a:cs typeface="Times New Roman" pitchFamily="18" charset="0"/>
              </a:rPr>
              <a:t>It can't be attributed to something specific, like an injury or overexertion</a:t>
            </a:r>
          </a:p>
          <a:p>
            <a:r>
              <a:rPr lang="en-US" sz="1800" dirty="0" smtClean="0">
                <a:latin typeface="Times New Roman" pitchFamily="18" charset="0"/>
                <a:cs typeface="Times New Roman" pitchFamily="18" charset="0"/>
              </a:rPr>
              <a:t>It persists and does not improve</a:t>
            </a:r>
          </a:p>
          <a:p>
            <a:r>
              <a:rPr lang="en-US" sz="1800" dirty="0" smtClean="0">
                <a:latin typeface="Times New Roman" pitchFamily="18" charset="0"/>
                <a:cs typeface="Times New Roman" pitchFamily="18" charset="0"/>
              </a:rPr>
              <a:t>It is severe</a:t>
            </a:r>
          </a:p>
          <a:p>
            <a:r>
              <a:rPr lang="en-US" sz="1800" dirty="0" smtClean="0">
                <a:latin typeface="Times New Roman" pitchFamily="18" charset="0"/>
                <a:cs typeface="Times New Roman" pitchFamily="18" charset="0"/>
              </a:rPr>
              <a:t>It interferes with sleep</a:t>
            </a:r>
          </a:p>
          <a:p>
            <a:r>
              <a:rPr lang="en-US" sz="1800" dirty="0" smtClean="0">
                <a:latin typeface="Times New Roman" pitchFamily="18" charset="0"/>
                <a:cs typeface="Times New Roman" pitchFamily="18" charset="0"/>
              </a:rPr>
              <a:t>It is coupled with other minor symptoms</a:t>
            </a:r>
          </a:p>
          <a:p>
            <a:pPr>
              <a:buNone/>
            </a:pPr>
            <a:r>
              <a:rPr lang="en-US" sz="1800" b="1" dirty="0" smtClean="0">
                <a:solidFill>
                  <a:srgbClr val="0070C0"/>
                </a:solidFill>
                <a:latin typeface="Times New Roman" pitchFamily="18" charset="0"/>
                <a:cs typeface="Times New Roman" pitchFamily="18" charset="0"/>
              </a:rPr>
              <a:t>Fatigue and Weight Loss</a:t>
            </a:r>
            <a:endParaRPr lang="en-US" sz="1800" dirty="0" smtClean="0">
              <a:solidFill>
                <a:srgbClr val="0070C0"/>
              </a:solidFill>
              <a:latin typeface="Times New Roman" pitchFamily="18" charset="0"/>
              <a:cs typeface="Times New Roman" pitchFamily="18" charset="0"/>
            </a:endParaRPr>
          </a:p>
          <a:p>
            <a:r>
              <a:rPr lang="en-US" sz="1800" dirty="0" smtClean="0">
                <a:latin typeface="Times New Roman" pitchFamily="18" charset="0"/>
                <a:cs typeface="Times New Roman" pitchFamily="18" charset="0"/>
              </a:rPr>
              <a:t>Feeling unusually tired without being able to pinpoint a cause — you're getting enough sleep, sleeping well, and are not sick — is another warning sign that cancer may be invading your body. It feels somewhat like the fatigue associated with the flu, notes </a:t>
            </a:r>
            <a:r>
              <a:rPr lang="en-US" sz="1800" dirty="0" err="1" smtClean="0">
                <a:latin typeface="Times New Roman" pitchFamily="18" charset="0"/>
                <a:cs typeface="Times New Roman" pitchFamily="18" charset="0"/>
              </a:rPr>
              <a:t>Fisch</a:t>
            </a:r>
            <a:r>
              <a:rPr lang="en-US" sz="1800" dirty="0" smtClean="0">
                <a:latin typeface="Times New Roman" pitchFamily="18" charset="0"/>
                <a:cs typeface="Times New Roman" pitchFamily="18" charset="0"/>
              </a:rPr>
              <a:t>, but without other flu symptoms.</a:t>
            </a:r>
          </a:p>
          <a:p>
            <a:r>
              <a:rPr lang="en-US" sz="1800" dirty="0" smtClean="0">
                <a:latin typeface="Times New Roman" pitchFamily="18" charset="0"/>
                <a:cs typeface="Times New Roman" pitchFamily="18" charset="0"/>
              </a:rPr>
              <a:t>As for weight loss, if you’re dieting and losing weight relatively slowly, like a pound or two a week, this is probably cause for celebration. But if weight loss happens very quickly or without much effort, it could be a warning sign. Weight loss that is just a little too easy or too quick can be a sign of cancer, says </a:t>
            </a:r>
            <a:r>
              <a:rPr lang="en-US" sz="1800" dirty="0" err="1" smtClean="0">
                <a:latin typeface="Times New Roman" pitchFamily="18" charset="0"/>
                <a:cs typeface="Times New Roman" pitchFamily="18" charset="0"/>
              </a:rPr>
              <a:t>Fisch</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DIAGNOSIS</a:t>
            </a:r>
            <a:endParaRPr lang="en-US" dirty="0">
              <a:solidFill>
                <a:schemeClr val="accent1">
                  <a:lumMod val="75000"/>
                </a:schemeClr>
              </a:solidFill>
            </a:endParaRPr>
          </a:p>
        </p:txBody>
      </p:sp>
      <p:sp>
        <p:nvSpPr>
          <p:cNvPr id="3" name="Content Placeholder 2"/>
          <p:cNvSpPr>
            <a:spLocks noGrp="1"/>
          </p:cNvSpPr>
          <p:nvPr>
            <p:ph sz="quarter" idx="1"/>
          </p:nvPr>
        </p:nvSpPr>
        <p:spPr/>
        <p:txBody>
          <a:bodyPr/>
          <a:lstStyle/>
          <a:p>
            <a:pPr marL="514350" indent="-514350">
              <a:buNone/>
            </a:pPr>
            <a:r>
              <a:rPr lang="en-US" sz="1800" dirty="0" smtClean="0">
                <a:latin typeface="Times New Roman" pitchFamily="18" charset="0"/>
                <a:cs typeface="Times New Roman" pitchFamily="18" charset="0"/>
              </a:rPr>
              <a:t>LAB TEST:</a:t>
            </a:r>
          </a:p>
          <a:p>
            <a:pPr marL="514350" indent="-514350">
              <a:buFont typeface="Wingdings" pitchFamily="2" charset="2"/>
              <a:buChar char="Ø"/>
            </a:pPr>
            <a:r>
              <a:rPr lang="en-US" sz="1800" dirty="0" smtClean="0">
                <a:latin typeface="Times New Roman" pitchFamily="18" charset="0"/>
                <a:cs typeface="Times New Roman" pitchFamily="18" charset="0"/>
              </a:rPr>
              <a:t>Lab test of the blood, urine or other body fluids that measure these substances can help doctors make a diagnosis.</a:t>
            </a:r>
          </a:p>
          <a:p>
            <a:pPr marL="514350" indent="-514350">
              <a:buFont typeface="Wingdings" pitchFamily="2" charset="2"/>
              <a:buChar char="Ø"/>
            </a:pPr>
            <a:r>
              <a:rPr lang="en-US" sz="1800" dirty="0" smtClean="0">
                <a:latin typeface="Times New Roman" pitchFamily="18" charset="0"/>
                <a:cs typeface="Times New Roman" pitchFamily="18" charset="0"/>
              </a:rPr>
              <a:t>Lab test are an important tool, but doctors cannot rely on them alone to diagnose cancer.</a:t>
            </a:r>
          </a:p>
          <a:p>
            <a:pPr marL="514350" indent="-514350">
              <a:buNone/>
            </a:pPr>
            <a:r>
              <a:rPr lang="en-US" sz="1800" dirty="0" smtClean="0">
                <a:latin typeface="Times New Roman" pitchFamily="18" charset="0"/>
                <a:cs typeface="Times New Roman" pitchFamily="18" charset="0"/>
              </a:rPr>
              <a:t>IMAGING PROCEDURES:</a:t>
            </a:r>
          </a:p>
          <a:p>
            <a:pPr marL="514350" indent="-514350">
              <a:buFont typeface="Wingdings" pitchFamily="2" charset="2"/>
              <a:buChar char="Ø"/>
            </a:pPr>
            <a:r>
              <a:rPr lang="en-US" sz="1800" dirty="0" smtClean="0">
                <a:latin typeface="Times New Roman" pitchFamily="18" charset="0"/>
                <a:cs typeface="Times New Roman" pitchFamily="18" charset="0"/>
              </a:rPr>
              <a:t>Imaging procedures create pictures of areas inside a body that help the doctor see whether a tumor is present.</a:t>
            </a:r>
          </a:p>
          <a:p>
            <a:pPr marL="514350" indent="-514350">
              <a:buFont typeface="Wingdings" pitchFamily="2" charset="2"/>
              <a:buChar char="Ø"/>
            </a:pPr>
            <a:r>
              <a:rPr lang="en-US" sz="1800" dirty="0" smtClean="0">
                <a:latin typeface="Times New Roman" pitchFamily="18" charset="0"/>
                <a:cs typeface="Times New Roman" pitchFamily="18" charset="0"/>
              </a:rPr>
              <a:t>These pictures can be made in several ways:</a:t>
            </a:r>
          </a:p>
          <a:p>
            <a:pPr marL="514350" indent="-514350">
              <a:buFont typeface="Wingdings" pitchFamily="2" charset="2"/>
              <a:buChar char="v"/>
            </a:pPr>
            <a:r>
              <a:rPr lang="en-US" sz="1800" dirty="0" smtClean="0">
                <a:latin typeface="Times New Roman" pitchFamily="18" charset="0"/>
                <a:cs typeface="Times New Roman" pitchFamily="18" charset="0"/>
              </a:rPr>
              <a:t>CT scan </a:t>
            </a:r>
          </a:p>
          <a:p>
            <a:pPr marL="514350" indent="-514350">
              <a:buFont typeface="Wingdings" pitchFamily="2" charset="2"/>
              <a:buChar char="v"/>
            </a:pPr>
            <a:r>
              <a:rPr lang="en-US" sz="1800" dirty="0" smtClean="0">
                <a:latin typeface="Times New Roman" pitchFamily="18" charset="0"/>
                <a:cs typeface="Times New Roman" pitchFamily="18" charset="0"/>
              </a:rPr>
              <a:t>Nuclear scan</a:t>
            </a:r>
          </a:p>
          <a:p>
            <a:pPr marL="514350" indent="-514350">
              <a:buFont typeface="Wingdings" pitchFamily="2" charset="2"/>
              <a:buChar char="v"/>
            </a:pPr>
            <a:r>
              <a:rPr lang="en-US" sz="1800" dirty="0" smtClean="0">
                <a:latin typeface="Times New Roman" pitchFamily="18" charset="0"/>
                <a:cs typeface="Times New Roman" pitchFamily="18" charset="0"/>
              </a:rPr>
              <a:t>MRI</a:t>
            </a:r>
          </a:p>
          <a:p>
            <a:pPr marL="514350" indent="-514350">
              <a:buFont typeface="Wingdings" pitchFamily="2" charset="2"/>
              <a:buChar char="v"/>
            </a:pPr>
            <a:r>
              <a:rPr lang="en-US" sz="1800" dirty="0" smtClean="0">
                <a:latin typeface="Times New Roman" pitchFamily="18" charset="0"/>
                <a:cs typeface="Times New Roman" pitchFamily="18" charset="0"/>
              </a:rPr>
              <a:t>Ultrasonic </a:t>
            </a:r>
          </a:p>
        </p:txBody>
      </p:sp>
      <p:pic>
        <p:nvPicPr>
          <p:cNvPr id="2052" name="Picture 4"/>
          <p:cNvPicPr>
            <a:picLocks noChangeAspect="1" noChangeArrowheads="1"/>
          </p:cNvPicPr>
          <p:nvPr/>
        </p:nvPicPr>
        <p:blipFill>
          <a:blip r:embed="rId2"/>
          <a:srcRect/>
          <a:stretch>
            <a:fillRect/>
          </a:stretch>
        </p:blipFill>
        <p:spPr bwMode="auto">
          <a:xfrm>
            <a:off x="5257800" y="3962400"/>
            <a:ext cx="2733675"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itchFamily="18" charset="0"/>
                <a:cs typeface="Times New Roman" pitchFamily="18" charset="0"/>
              </a:rPr>
              <a:t>AWARENESS</a:t>
            </a:r>
            <a:endParaRPr lang="en-US"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r>
              <a:rPr lang="en-US" sz="2000" dirty="0" smtClean="0"/>
              <a:t>According to the World Health Organization, at least one-third of all cancer cases are preventable. </a:t>
            </a:r>
          </a:p>
          <a:p>
            <a:r>
              <a:rPr lang="en-US" sz="2000" dirty="0" smtClean="0"/>
              <a:t>Take a free Cancer Risk Test to identify behaviors that may lead to cancer and ways to reduce your risk.</a:t>
            </a:r>
          </a:p>
          <a:p>
            <a:r>
              <a:rPr lang="en-US" sz="2000" dirty="0" smtClean="0"/>
              <a:t>Avoid all tobacco products.</a:t>
            </a:r>
          </a:p>
          <a:p>
            <a:r>
              <a:rPr lang="en-US" sz="2000" dirty="0" smtClean="0"/>
              <a:t>Avoid heavy alcohol use. (The combination of tobacco use and heavy alcohol use is estimated to cause the majority of oral cancers diagnosed in the United States.) Avoid exposure to the sun which can increase the risk of lip cancer.</a:t>
            </a:r>
          </a:p>
          <a:p>
            <a:r>
              <a:rPr lang="en-US" sz="2000" dirty="0" smtClean="0"/>
              <a:t>If any problems , Visit your doctor for regular cancer screenings that may save your life.</a:t>
            </a:r>
          </a:p>
          <a:p>
            <a:r>
              <a:rPr lang="en-US" sz="2000" dirty="0" smtClean="0"/>
              <a:t>Fifty percent of all cancers in males are tobacco related and a large proportion of them can be prevented by anti-tobacco programs</a:t>
            </a:r>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itchFamily="18" charset="0"/>
                <a:cs typeface="Times New Roman" pitchFamily="18" charset="0"/>
              </a:rPr>
              <a:t>AWARENESS</a:t>
            </a:r>
            <a:endParaRPr lang="en-US"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1800" dirty="0" smtClean="0"/>
              <a:t>More than 30% of cancer cases could be prevented by modifying lifestyle or avoiding key risk factors.</a:t>
            </a:r>
          </a:p>
          <a:p>
            <a:r>
              <a:rPr lang="en-US" sz="1800" dirty="0" smtClean="0"/>
              <a:t>It accounts for 7.4 million deaths (around 13% of all deaths) in 2004</a:t>
            </a:r>
          </a:p>
          <a:p>
            <a:r>
              <a:rPr lang="en-US" sz="1800" dirty="0" smtClean="0"/>
              <a:t>Since 1987, the Indian Cancer Society has conducted more than 5000 Cancer Awareness Programs , which have benefited more than 6,35,000 participants.</a:t>
            </a:r>
          </a:p>
          <a:p>
            <a:r>
              <a:rPr lang="en-US" sz="1800" dirty="0" smtClean="0"/>
              <a:t>ICS has also conducted more than 300 Cancer related Exhibitions benefiting more than 1,90,000 participants.</a:t>
            </a:r>
          </a:p>
          <a:p>
            <a:r>
              <a:rPr lang="en-US" sz="1800" dirty="0" smtClean="0"/>
              <a:t>The program encourages the participants to seek prompt medical attention for symptoms ,which may include lumps, sores, bleeding, hoarseness, weight loss  etc.,</a:t>
            </a:r>
          </a:p>
          <a:p>
            <a:r>
              <a:rPr lang="en-US" sz="1800" dirty="0" smtClean="0"/>
              <a:t>A multidisciplinary approach to cancer treatment is essential and this has to be made available at all Regional Cancer </a:t>
            </a:r>
            <a:r>
              <a:rPr lang="en-US" sz="1800" dirty="0" err="1" smtClean="0"/>
              <a:t>Centres</a:t>
            </a:r>
            <a:r>
              <a:rPr lang="en-US" sz="1800" dirty="0" smtClean="0"/>
              <a:t>.</a:t>
            </a:r>
          </a:p>
          <a:p>
            <a:r>
              <a:rPr lang="en-US" sz="1800" dirty="0" smtClean="0"/>
              <a:t>Radiotherapy services  chemotherapy services for common cancers have to be made available in all </a:t>
            </a:r>
            <a:r>
              <a:rPr lang="en-US" sz="1800" dirty="0" err="1" smtClean="0"/>
              <a:t>centres</a:t>
            </a:r>
            <a:r>
              <a:rPr lang="en-US" sz="1800" dirty="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itchFamily="18" charset="0"/>
                <a:cs typeface="Times New Roman" pitchFamily="18" charset="0"/>
              </a:rPr>
              <a:t>CANCER SURVIVORS</a:t>
            </a:r>
            <a:endParaRPr lang="en-US" b="1" dirty="0">
              <a:solidFill>
                <a:schemeClr val="accent1">
                  <a:lumMod val="75000"/>
                </a:schemeClr>
              </a:solidFill>
              <a:latin typeface="Times New Roman" pitchFamily="18" charset="0"/>
              <a:cs typeface="Times New Roman" pitchFamily="18" charset="0"/>
            </a:endParaRPr>
          </a:p>
        </p:txBody>
      </p:sp>
      <p:pic>
        <p:nvPicPr>
          <p:cNvPr id="3" name="Picture 2" descr="C:\Users\Bhuvana\Desktop\New folder\Picture5.png"/>
          <p:cNvPicPr>
            <a:picLocks noChangeAspect="1" noChangeArrowheads="1"/>
          </p:cNvPicPr>
          <p:nvPr/>
        </p:nvPicPr>
        <p:blipFill>
          <a:blip r:embed="rId2"/>
          <a:srcRect/>
          <a:stretch>
            <a:fillRect/>
          </a:stretch>
        </p:blipFill>
        <p:spPr bwMode="auto">
          <a:xfrm>
            <a:off x="296863" y="4537075"/>
            <a:ext cx="2809875" cy="1731963"/>
          </a:xfrm>
          <a:prstGeom prst="rect">
            <a:avLst/>
          </a:prstGeom>
          <a:noFill/>
        </p:spPr>
      </p:pic>
      <p:pic>
        <p:nvPicPr>
          <p:cNvPr id="4" name="Picture 3" descr="C:\Users\Bhuvana\Desktop\New folder\Picture6.png"/>
          <p:cNvPicPr>
            <a:picLocks noChangeAspect="1" noChangeArrowheads="1"/>
          </p:cNvPicPr>
          <p:nvPr/>
        </p:nvPicPr>
        <p:blipFill>
          <a:blip r:embed="rId3"/>
          <a:srcRect/>
          <a:stretch>
            <a:fillRect/>
          </a:stretch>
        </p:blipFill>
        <p:spPr bwMode="auto">
          <a:xfrm>
            <a:off x="457200" y="1524000"/>
            <a:ext cx="2505075" cy="1485900"/>
          </a:xfrm>
          <a:prstGeom prst="rect">
            <a:avLst/>
          </a:prstGeom>
          <a:noFill/>
        </p:spPr>
      </p:pic>
      <p:pic>
        <p:nvPicPr>
          <p:cNvPr id="5" name="Picture 4" descr="C:\Users\Bhuvana\Desktop\New folder\Picture2.png"/>
          <p:cNvPicPr>
            <a:picLocks noChangeAspect="1" noChangeArrowheads="1"/>
          </p:cNvPicPr>
          <p:nvPr/>
        </p:nvPicPr>
        <p:blipFill>
          <a:blip r:embed="rId4"/>
          <a:srcRect/>
          <a:stretch>
            <a:fillRect/>
          </a:stretch>
        </p:blipFill>
        <p:spPr bwMode="auto">
          <a:xfrm>
            <a:off x="5105400" y="4114800"/>
            <a:ext cx="2203450" cy="1233487"/>
          </a:xfrm>
          <a:prstGeom prst="rect">
            <a:avLst/>
          </a:prstGeom>
          <a:noFill/>
        </p:spPr>
      </p:pic>
      <p:pic>
        <p:nvPicPr>
          <p:cNvPr id="6" name="Picture 5" descr="C:\Users\Bhuvana\Desktop\New folder\Picture3.png"/>
          <p:cNvPicPr>
            <a:picLocks noChangeAspect="1" noChangeArrowheads="1"/>
          </p:cNvPicPr>
          <p:nvPr/>
        </p:nvPicPr>
        <p:blipFill>
          <a:blip r:embed="rId5"/>
          <a:srcRect/>
          <a:stretch>
            <a:fillRect/>
          </a:stretch>
        </p:blipFill>
        <p:spPr bwMode="auto">
          <a:xfrm>
            <a:off x="2286000" y="3200400"/>
            <a:ext cx="2562225" cy="1036637"/>
          </a:xfrm>
          <a:prstGeom prst="rect">
            <a:avLst/>
          </a:prstGeom>
          <a:noFill/>
        </p:spPr>
      </p:pic>
      <p:pic>
        <p:nvPicPr>
          <p:cNvPr id="7" name="Picture 6" descr="C:\Users\Bhuvana\Desktop\New folder\Picture4.png"/>
          <p:cNvPicPr>
            <a:picLocks noChangeAspect="1" noChangeArrowheads="1"/>
          </p:cNvPicPr>
          <p:nvPr/>
        </p:nvPicPr>
        <p:blipFill>
          <a:blip r:embed="rId6"/>
          <a:srcRect/>
          <a:stretch>
            <a:fillRect/>
          </a:stretch>
        </p:blipFill>
        <p:spPr bwMode="auto">
          <a:xfrm>
            <a:off x="5638800" y="1524000"/>
            <a:ext cx="2876550" cy="1768475"/>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264</TotalTime>
  <Words>568</Words>
  <Application>Microsoft Office PowerPoint</Application>
  <PresentationFormat>On-screen Show (4:3)</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TEAM - III</vt:lpstr>
      <vt:lpstr>INTRODUCTION</vt:lpstr>
      <vt:lpstr>OBESITY AND CANCER</vt:lpstr>
      <vt:lpstr>CANCER SYMPTOMS</vt:lpstr>
      <vt:lpstr>CANCER SYMPTOMS</vt:lpstr>
      <vt:lpstr>DIAGNOSIS</vt:lpstr>
      <vt:lpstr>AWARENESS</vt:lpstr>
      <vt:lpstr>AWARENESS</vt:lpstr>
      <vt:lpstr>CANCER SURVIVORS</vt:lpstr>
      <vt:lpstr>TEAM MEMBERS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III</dc:title>
  <dc:creator>Bhuvana</dc:creator>
  <cp:lastModifiedBy>Bhuvana</cp:lastModifiedBy>
  <cp:revision>33</cp:revision>
  <dcterms:created xsi:type="dcterms:W3CDTF">2019-03-19T16:09:41Z</dcterms:created>
  <dcterms:modified xsi:type="dcterms:W3CDTF">2019-03-20T05:31:07Z</dcterms:modified>
</cp:coreProperties>
</file>