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2" r:id="rId7"/>
    <p:sldId id="263" r:id="rId8"/>
    <p:sldId id="264" r:id="rId9"/>
    <p:sldId id="265" r:id="rId10"/>
    <p:sldId id="268" r:id="rId11"/>
    <p:sldId id="269"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65E1B3B-EE02-4CAD-9AE9-7A001A9C22F4}" type="datetimeFigureOut">
              <a:rPr lang="en-IN" smtClean="0"/>
              <a:t>20-03-2019</a:t>
            </a:fld>
            <a:endParaRPr lang="en-IN"/>
          </a:p>
        </p:txBody>
      </p:sp>
      <p:sp>
        <p:nvSpPr>
          <p:cNvPr id="8" name="Slide Number Placeholder 7"/>
          <p:cNvSpPr>
            <a:spLocks noGrp="1"/>
          </p:cNvSpPr>
          <p:nvPr>
            <p:ph type="sldNum" sz="quarter" idx="11"/>
          </p:nvPr>
        </p:nvSpPr>
        <p:spPr/>
        <p:txBody>
          <a:bodyPr/>
          <a:lstStyle/>
          <a:p>
            <a:fld id="{87E3A197-51AF-4093-B9AE-DE63703B253E}"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5E1B3B-EE02-4CAD-9AE9-7A001A9C22F4}" type="datetimeFigureOut">
              <a:rPr lang="en-IN" smtClean="0"/>
              <a:t>20-03-2019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E3A197-51AF-4093-B9AE-DE63703B253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5E1B3B-EE02-4CAD-9AE9-7A001A9C22F4}" type="datetimeFigureOut">
              <a:rPr lang="en-IN" smtClean="0"/>
              <a:t>20-03-2019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E3A197-51AF-4093-B9AE-DE63703B253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5E1B3B-EE02-4CAD-9AE9-7A001A9C22F4}" type="datetimeFigureOut">
              <a:rPr lang="en-IN" smtClean="0"/>
              <a:t>20-03-2019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E3A197-51AF-4093-B9AE-DE63703B253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5E1B3B-EE02-4CAD-9AE9-7A001A9C22F4}" type="datetimeFigureOut">
              <a:rPr lang="en-IN" smtClean="0"/>
              <a:t>20-03-2019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E3A197-51AF-4093-B9AE-DE63703B253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65E1B3B-EE02-4CAD-9AE9-7A001A9C22F4}" type="datetimeFigureOut">
              <a:rPr lang="en-IN" smtClean="0"/>
              <a:t>20-03-2019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E3A197-51AF-4093-B9AE-DE63703B253E}" type="slidenum">
              <a:rPr lang="en-IN" smtClean="0"/>
              <a:t>‹#›</a:t>
            </a:fld>
            <a:endParaRPr lang="en-IN"/>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65E1B3B-EE02-4CAD-9AE9-7A001A9C22F4}" type="datetimeFigureOut">
              <a:rPr lang="en-IN" smtClean="0"/>
              <a:t>20-03-2019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E3A197-51AF-4093-B9AE-DE63703B253E}" type="slidenum">
              <a:rPr lang="en-IN" smtClean="0"/>
              <a:t>‹#›</a:t>
            </a:fld>
            <a:endParaRPr lang="en-IN"/>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5E1B3B-EE02-4CAD-9AE9-7A001A9C22F4}" type="datetimeFigureOut">
              <a:rPr lang="en-IN" smtClean="0"/>
              <a:t>20-03-2019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E3A197-51AF-4093-B9AE-DE63703B253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E1B3B-EE02-4CAD-9AE9-7A001A9C22F4}" type="datetimeFigureOut">
              <a:rPr lang="en-IN" smtClean="0"/>
              <a:t>20-03-2019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E3A197-51AF-4093-B9AE-DE63703B253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5E1B3B-EE02-4CAD-9AE9-7A001A9C22F4}" type="datetimeFigureOut">
              <a:rPr lang="en-IN" smtClean="0"/>
              <a:t>20-03-2019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E3A197-51AF-4093-B9AE-DE63703B253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5E1B3B-EE02-4CAD-9AE9-7A001A9C22F4}" type="datetimeFigureOut">
              <a:rPr lang="en-IN" smtClean="0"/>
              <a:t>20-03-2019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E3A197-51AF-4093-B9AE-DE63703B253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B65E1B3B-EE02-4CAD-9AE9-7A001A9C22F4}" type="datetimeFigureOut">
              <a:rPr lang="en-IN" smtClean="0"/>
              <a:t>20-03-2019</a:t>
            </a:fld>
            <a:endParaRPr lang="en-IN"/>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87E3A197-51AF-4093-B9AE-DE63703B253E}" type="slidenum">
              <a:rPr lang="en-IN" smtClean="0"/>
              <a:t>‹#›</a:t>
            </a:fld>
            <a:endParaRPr lang="en-IN"/>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IN"/>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438961" y="4581128"/>
            <a:ext cx="2104224" cy="648080"/>
          </a:xfrm>
        </p:spPr>
        <p:txBody>
          <a:bodyPr>
            <a:normAutofit/>
          </a:bodyPr>
          <a:lstStyle/>
          <a:p>
            <a:pPr algn="r"/>
            <a:r>
              <a:rPr lang="en-IN" sz="3000" i="1" dirty="0" smtClean="0">
                <a:latin typeface="+mn-lt"/>
              </a:rPr>
              <a:t>Team 7.</a:t>
            </a:r>
            <a:endParaRPr lang="en-IN" sz="3000" i="1" dirty="0">
              <a:latin typeface="+mn-lt"/>
            </a:endParaRPr>
          </a:p>
        </p:txBody>
      </p:sp>
      <p:sp>
        <p:nvSpPr>
          <p:cNvPr id="7" name="Subtitle 6"/>
          <p:cNvSpPr>
            <a:spLocks noGrp="1"/>
          </p:cNvSpPr>
          <p:nvPr>
            <p:ph type="body" sz="half" idx="2"/>
          </p:nvPr>
        </p:nvSpPr>
        <p:spPr>
          <a:xfrm>
            <a:off x="6588224" y="3573016"/>
            <a:ext cx="2232248" cy="936104"/>
          </a:xfrm>
        </p:spPr>
        <p:txBody>
          <a:bodyPr>
            <a:noAutofit/>
          </a:bodyPr>
          <a:lstStyle/>
          <a:p>
            <a:pPr algn="just"/>
            <a:r>
              <a:rPr lang="en-IN" sz="2800" dirty="0" smtClean="0">
                <a:solidFill>
                  <a:schemeClr val="tx2"/>
                </a:solidFill>
              </a:rPr>
              <a:t>                                                          </a:t>
            </a:r>
            <a:r>
              <a:rPr lang="en-IN" sz="3000" i="1" dirty="0" smtClean="0">
                <a:solidFill>
                  <a:schemeClr val="tx2"/>
                </a:solidFill>
              </a:rPr>
              <a:t>By</a:t>
            </a:r>
          </a:p>
        </p:txBody>
      </p:sp>
      <p:sp>
        <p:nvSpPr>
          <p:cNvPr id="8" name="Rectangle 7"/>
          <p:cNvSpPr/>
          <p:nvPr/>
        </p:nvSpPr>
        <p:spPr>
          <a:xfrm>
            <a:off x="1979712" y="2300874"/>
            <a:ext cx="5397839" cy="923330"/>
          </a:xfrm>
          <a:prstGeom prst="rect">
            <a:avLst/>
          </a:prstGeom>
          <a:noFill/>
        </p:spPr>
        <p:txBody>
          <a:bodyPr wrap="square" lIns="91440" tIns="45720" rIns="91440" bIns="45720">
            <a:spAutoFit/>
          </a:bodyPr>
          <a:lstStyle/>
          <a:p>
            <a:pPr algn="ctr"/>
            <a:r>
              <a:rPr lang="en-IN" sz="5400" b="1" i="1" cap="all" dirty="0" smtClean="0">
                <a:ln w="9000" cmpd="sng">
                  <a:solidFill>
                    <a:schemeClr val="accent4">
                      <a:shade val="50000"/>
                      <a:satMod val="120000"/>
                    </a:schemeClr>
                  </a:solidFill>
                  <a:prstDash val="solid"/>
                </a:ln>
                <a:solidFill>
                  <a:schemeClr val="tx2"/>
                </a:solidFill>
                <a:effectLst>
                  <a:reflection blurRad="12700" stA="28000" endPos="45000" dist="1000" dir="5400000" sy="-100000" algn="bl" rotWithShape="0"/>
                </a:effectLst>
              </a:rPr>
              <a:t>CHILD ABUSE</a:t>
            </a:r>
            <a:endParaRPr lang="en-IN" sz="5400" b="1" cap="all" dirty="0">
              <a:ln w="9000" cmpd="sng">
                <a:solidFill>
                  <a:schemeClr val="accent4">
                    <a:shade val="50000"/>
                    <a:satMod val="120000"/>
                  </a:schemeClr>
                </a:solidFill>
                <a:prstDash val="solid"/>
              </a:ln>
              <a:solidFill>
                <a:schemeClr val="tx2"/>
              </a:soli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37536446"/>
      </p:ext>
    </p:extLst>
  </p:cSld>
  <p:clrMapOvr>
    <a:masterClrMapping/>
  </p:clrMapOvr>
  <mc:AlternateContent xmlns:mc="http://schemas.openxmlformats.org/markup-compatibility/2006">
    <mc:Choice xmlns:p14="http://schemas.microsoft.com/office/powerpoint/2010/main" Requires="p14">
      <p:transition spd="slow" p14:dur="2250">
        <p14:ripp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16632"/>
            <a:ext cx="7315200" cy="1154097"/>
          </a:xfrm>
        </p:spPr>
        <p:txBody>
          <a:bodyPr>
            <a:normAutofit/>
          </a:bodyPr>
          <a:lstStyle/>
          <a:p>
            <a:r>
              <a:rPr lang="en-US" sz="3200" dirty="0" smtClean="0"/>
              <a:t>Statistics :</a:t>
            </a:r>
            <a:endParaRPr lang="en-IN" sz="32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680" y="2060848"/>
            <a:ext cx="5697267" cy="3538537"/>
          </a:xfrm>
        </p:spPr>
      </p:pic>
    </p:spTree>
    <p:extLst>
      <p:ext uri="{BB962C8B-B14F-4D97-AF65-F5344CB8AC3E}">
        <p14:creationId xmlns:p14="http://schemas.microsoft.com/office/powerpoint/2010/main" val="2823397878"/>
      </p:ext>
    </p:extLst>
  </p:cSld>
  <p:clrMapOvr>
    <a:masterClrMapping/>
  </p:clrMapOvr>
  <mc:AlternateContent xmlns:mc="http://schemas.openxmlformats.org/markup-compatibility/2006">
    <mc:Choice xmlns:p14="http://schemas.microsoft.com/office/powerpoint/2010/main" Requires="p14">
      <p:transition spd="slow" p14:dur="2250">
        <p14:vortex dir="r"/>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76673"/>
            <a:ext cx="7315200" cy="864096"/>
          </a:xfrm>
        </p:spPr>
        <p:txBody>
          <a:bodyPr>
            <a:normAutofit/>
          </a:bodyPr>
          <a:lstStyle/>
          <a:p>
            <a:r>
              <a:rPr lang="en-US" sz="3200" dirty="0" smtClean="0"/>
              <a:t>Facts :</a:t>
            </a:r>
            <a:endParaRPr lang="en-IN" sz="3200" dirty="0"/>
          </a:p>
        </p:txBody>
      </p:sp>
      <p:sp>
        <p:nvSpPr>
          <p:cNvPr id="3" name="Content Placeholder 2"/>
          <p:cNvSpPr>
            <a:spLocks noGrp="1"/>
          </p:cNvSpPr>
          <p:nvPr>
            <p:ph idx="1"/>
          </p:nvPr>
        </p:nvSpPr>
        <p:spPr>
          <a:xfrm>
            <a:off x="914400" y="1628800"/>
            <a:ext cx="7315200" cy="4176464"/>
          </a:xfrm>
        </p:spPr>
        <p:txBody>
          <a:bodyPr/>
          <a:lstStyle/>
          <a:p>
            <a:pPr>
              <a:buFont typeface="Wingdings" panose="05000000000000000000" pitchFamily="2" charset="2"/>
              <a:buChar char="Ø"/>
            </a:pPr>
            <a:r>
              <a:rPr lang="en-US" dirty="0" smtClean="0"/>
              <a:t>A report of child abuse is made </a:t>
            </a:r>
            <a:r>
              <a:rPr lang="en-US" dirty="0" smtClean="0">
                <a:solidFill>
                  <a:schemeClr val="tx2"/>
                </a:solidFill>
              </a:rPr>
              <a:t>every ten seconds</a:t>
            </a:r>
            <a:r>
              <a:rPr lang="en-US" dirty="0" smtClean="0"/>
              <a:t>.</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In 2014, state agencies found an estimated </a:t>
            </a:r>
            <a:r>
              <a:rPr lang="en-US" dirty="0" smtClean="0">
                <a:solidFill>
                  <a:schemeClr val="tx2"/>
                </a:solidFill>
              </a:rPr>
              <a:t>7,02,000</a:t>
            </a:r>
            <a:r>
              <a:rPr lang="en-US" dirty="0" smtClean="0"/>
              <a:t> victims of child maltreatment ,but that only tells part of the story.</a:t>
            </a:r>
          </a:p>
          <a:p>
            <a:pPr marL="45720" indent="0">
              <a:buNone/>
            </a:pPr>
            <a:r>
              <a:rPr lang="en-US" dirty="0" smtClean="0"/>
              <a:t>    (</a:t>
            </a:r>
            <a:r>
              <a:rPr lang="en-US" dirty="0" smtClean="0">
                <a:solidFill>
                  <a:schemeClr val="tx2"/>
                </a:solidFill>
              </a:rPr>
              <a:t>And this would Pack 10 modern football stadiums.</a:t>
            </a:r>
            <a:r>
              <a:rPr lang="en-US" dirty="0" smtClean="0"/>
              <a:t>)</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In one study, </a:t>
            </a:r>
            <a:r>
              <a:rPr lang="en-US" dirty="0" smtClean="0">
                <a:solidFill>
                  <a:schemeClr val="tx2"/>
                </a:solidFill>
              </a:rPr>
              <a:t>80% of 21-year-olds </a:t>
            </a:r>
            <a:r>
              <a:rPr lang="en-US" dirty="0" smtClean="0"/>
              <a:t>who reported childhood abuse met the criteria for </a:t>
            </a:r>
            <a:r>
              <a:rPr lang="en-US" dirty="0" smtClean="0">
                <a:solidFill>
                  <a:schemeClr val="tx2"/>
                </a:solidFill>
              </a:rPr>
              <a:t>at least one psychological disorder</a:t>
            </a:r>
            <a:r>
              <a:rPr lang="en-US" dirty="0" smtClean="0"/>
              <a:t>.</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Approximately </a:t>
            </a:r>
            <a:r>
              <a:rPr lang="en-US" dirty="0" smtClean="0">
                <a:solidFill>
                  <a:schemeClr val="tx2"/>
                </a:solidFill>
              </a:rPr>
              <a:t>5 children die everyday </a:t>
            </a:r>
            <a:r>
              <a:rPr lang="en-US" dirty="0" smtClean="0"/>
              <a:t>because of child abuse.</a:t>
            </a:r>
            <a:endParaRPr lang="en-US" dirty="0"/>
          </a:p>
        </p:txBody>
      </p:sp>
    </p:spTree>
    <p:extLst>
      <p:ext uri="{BB962C8B-B14F-4D97-AF65-F5344CB8AC3E}">
        <p14:creationId xmlns:p14="http://schemas.microsoft.com/office/powerpoint/2010/main" val="308947794"/>
      </p:ext>
    </p:extLst>
  </p:cSld>
  <p:clrMapOvr>
    <a:masterClrMapping/>
  </p:clrMapOvr>
  <mc:AlternateContent xmlns:mc="http://schemas.openxmlformats.org/markup-compatibility/2006">
    <mc:Choice xmlns:p14="http://schemas.microsoft.com/office/powerpoint/2010/main" Requires="p14">
      <p:transition spd="slow" p14:dur="2250">
        <p14:vortex dir="r"/>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04665"/>
            <a:ext cx="7315200" cy="864096"/>
          </a:xfrm>
        </p:spPr>
        <p:txBody>
          <a:bodyPr>
            <a:normAutofit/>
          </a:bodyPr>
          <a:lstStyle/>
          <a:p>
            <a:r>
              <a:rPr lang="en-IN" sz="3200" dirty="0" smtClean="0"/>
              <a:t>Conclusion :</a:t>
            </a:r>
            <a:endParaRPr lang="en-IN" sz="3200" dirty="0"/>
          </a:p>
        </p:txBody>
      </p:sp>
      <p:sp>
        <p:nvSpPr>
          <p:cNvPr id="3" name="Content Placeholder 2"/>
          <p:cNvSpPr>
            <a:spLocks noGrp="1"/>
          </p:cNvSpPr>
          <p:nvPr>
            <p:ph idx="1"/>
          </p:nvPr>
        </p:nvSpPr>
        <p:spPr>
          <a:xfrm>
            <a:off x="899592" y="1700808"/>
            <a:ext cx="7315200" cy="3539527"/>
          </a:xfrm>
        </p:spPr>
        <p:txBody>
          <a:bodyPr/>
          <a:lstStyle/>
          <a:p>
            <a:pPr marL="45720" indent="0">
              <a:buNone/>
            </a:pPr>
            <a:r>
              <a:rPr lang="en-IN" dirty="0" smtClean="0"/>
              <a:t>                 We </a:t>
            </a:r>
            <a:r>
              <a:rPr lang="en-IN" dirty="0"/>
              <a:t>can stop child abuse by Spreading knowledge about child abuse in the neighbourhood or your town. When people become aware of the harsh realities of abuse and neglect, they will spread the word about it and this can stop a potentially abusive situation</a:t>
            </a:r>
            <a:r>
              <a:rPr lang="en-IN" dirty="0" smtClean="0"/>
              <a:t>.</a:t>
            </a:r>
          </a:p>
          <a:p>
            <a:pPr marL="45720" indent="0">
              <a:buNone/>
            </a:pPr>
            <a:r>
              <a:rPr lang="en-IN" dirty="0" smtClean="0"/>
              <a:t>                  </a:t>
            </a:r>
          </a:p>
          <a:p>
            <a:pPr marL="45720" indent="0">
              <a:buNone/>
            </a:pPr>
            <a:r>
              <a:rPr lang="en-IN" dirty="0"/>
              <a:t> </a:t>
            </a:r>
            <a:r>
              <a:rPr lang="en-IN" dirty="0" smtClean="0"/>
              <a:t>                 “</a:t>
            </a:r>
            <a:r>
              <a:rPr lang="en-IN" i="1" dirty="0" smtClean="0">
                <a:solidFill>
                  <a:schemeClr val="tx2"/>
                </a:solidFill>
              </a:rPr>
              <a:t>Educate </a:t>
            </a:r>
            <a:r>
              <a:rPr lang="en-IN" i="1" dirty="0">
                <a:solidFill>
                  <a:schemeClr val="tx2"/>
                </a:solidFill>
              </a:rPr>
              <a:t>children about t</a:t>
            </a:r>
            <a:r>
              <a:rPr lang="en-IN" i="1" dirty="0" smtClean="0">
                <a:solidFill>
                  <a:schemeClr val="tx2"/>
                </a:solidFill>
              </a:rPr>
              <a:t>he </a:t>
            </a:r>
            <a:r>
              <a:rPr lang="en-IN" i="1" dirty="0">
                <a:solidFill>
                  <a:schemeClr val="tx2"/>
                </a:solidFill>
              </a:rPr>
              <a:t>good touch and the bad </a:t>
            </a:r>
            <a:r>
              <a:rPr lang="en-IN" i="1" dirty="0" smtClean="0">
                <a:solidFill>
                  <a:schemeClr val="tx2"/>
                </a:solidFill>
              </a:rPr>
              <a:t>touch</a:t>
            </a:r>
            <a:r>
              <a:rPr lang="en-IN" dirty="0" smtClean="0"/>
              <a:t>”.</a:t>
            </a:r>
            <a:endParaRPr lang="en-IN" dirty="0"/>
          </a:p>
        </p:txBody>
      </p:sp>
    </p:spTree>
    <p:extLst>
      <p:ext uri="{BB962C8B-B14F-4D97-AF65-F5344CB8AC3E}">
        <p14:creationId xmlns:p14="http://schemas.microsoft.com/office/powerpoint/2010/main" val="2916290302"/>
      </p:ext>
    </p:extLst>
  </p:cSld>
  <p:clrMapOvr>
    <a:masterClrMapping/>
  </p:clrMapOvr>
  <mc:AlternateContent xmlns:mc="http://schemas.openxmlformats.org/markup-compatibility/2006">
    <mc:Choice xmlns:p14="http://schemas.microsoft.com/office/powerpoint/2010/main" Requires="p14">
      <p:transition spd="slow" p14:dur="2250">
        <p14:vortex dir="r"/>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76672"/>
            <a:ext cx="7315200" cy="794057"/>
          </a:xfrm>
        </p:spPr>
        <p:txBody>
          <a:bodyPr>
            <a:normAutofit/>
          </a:bodyPr>
          <a:lstStyle/>
          <a:p>
            <a:r>
              <a:rPr lang="en-IN" sz="3200" dirty="0" smtClean="0"/>
              <a:t>Team Members :</a:t>
            </a:r>
            <a:endParaRPr lang="en-IN" sz="3200" dirty="0"/>
          </a:p>
        </p:txBody>
      </p:sp>
      <p:sp>
        <p:nvSpPr>
          <p:cNvPr id="3" name="Content Placeholder 2"/>
          <p:cNvSpPr>
            <a:spLocks noGrp="1"/>
          </p:cNvSpPr>
          <p:nvPr>
            <p:ph idx="1"/>
          </p:nvPr>
        </p:nvSpPr>
        <p:spPr>
          <a:xfrm>
            <a:off x="2123728" y="1556792"/>
            <a:ext cx="4938936" cy="4032448"/>
          </a:xfrm>
        </p:spPr>
        <p:txBody>
          <a:bodyPr>
            <a:normAutofit/>
          </a:bodyPr>
          <a:lstStyle/>
          <a:p>
            <a:pPr>
              <a:buFont typeface="Wingdings" pitchFamily="2" charset="2"/>
              <a:buChar char="Ø"/>
            </a:pPr>
            <a:r>
              <a:rPr lang="en-IN" dirty="0" err="1" smtClean="0"/>
              <a:t>Akalya</a:t>
            </a:r>
            <a:r>
              <a:rPr lang="en-IN" dirty="0" smtClean="0"/>
              <a:t> P</a:t>
            </a:r>
          </a:p>
          <a:p>
            <a:pPr>
              <a:buFont typeface="Wingdings" pitchFamily="2" charset="2"/>
              <a:buChar char="Ø"/>
            </a:pPr>
            <a:endParaRPr lang="en-IN" dirty="0"/>
          </a:p>
          <a:p>
            <a:pPr>
              <a:buFont typeface="Wingdings" pitchFamily="2" charset="2"/>
              <a:buChar char="Ø"/>
            </a:pPr>
            <a:r>
              <a:rPr lang="en-IN" dirty="0" err="1" smtClean="0"/>
              <a:t>Painguzhali</a:t>
            </a:r>
            <a:r>
              <a:rPr lang="en-IN" dirty="0" smtClean="0"/>
              <a:t> G</a:t>
            </a:r>
          </a:p>
          <a:p>
            <a:pPr>
              <a:buFont typeface="Wingdings" pitchFamily="2" charset="2"/>
              <a:buChar char="Ø"/>
            </a:pPr>
            <a:endParaRPr lang="en-IN" dirty="0"/>
          </a:p>
          <a:p>
            <a:pPr>
              <a:buFont typeface="Wingdings" pitchFamily="2" charset="2"/>
              <a:buChar char="Ø"/>
            </a:pPr>
            <a:r>
              <a:rPr lang="en-IN" dirty="0" err="1" smtClean="0"/>
              <a:t>Sankar</a:t>
            </a:r>
            <a:r>
              <a:rPr lang="en-IN" dirty="0" smtClean="0"/>
              <a:t> </a:t>
            </a:r>
            <a:r>
              <a:rPr lang="en-IN" dirty="0" err="1" smtClean="0"/>
              <a:t>Balaji</a:t>
            </a:r>
            <a:r>
              <a:rPr lang="en-IN" dirty="0" smtClean="0"/>
              <a:t> M</a:t>
            </a:r>
          </a:p>
          <a:p>
            <a:pPr>
              <a:buFont typeface="Wingdings" pitchFamily="2" charset="2"/>
              <a:buChar char="Ø"/>
            </a:pPr>
            <a:endParaRPr lang="en-IN" dirty="0"/>
          </a:p>
          <a:p>
            <a:pPr>
              <a:buFont typeface="Wingdings" pitchFamily="2" charset="2"/>
              <a:buChar char="Ø"/>
            </a:pPr>
            <a:r>
              <a:rPr lang="en-IN" dirty="0" err="1" smtClean="0"/>
              <a:t>Manikandan</a:t>
            </a:r>
            <a:r>
              <a:rPr lang="en-IN" dirty="0" smtClean="0"/>
              <a:t> G</a:t>
            </a:r>
          </a:p>
          <a:p>
            <a:pPr>
              <a:buFont typeface="Wingdings" pitchFamily="2" charset="2"/>
              <a:buChar char="Ø"/>
            </a:pPr>
            <a:endParaRPr lang="en-IN" dirty="0"/>
          </a:p>
          <a:p>
            <a:pPr>
              <a:buFont typeface="Wingdings" pitchFamily="2" charset="2"/>
              <a:buChar char="Ø"/>
            </a:pPr>
            <a:r>
              <a:rPr lang="en-IN" dirty="0" err="1" smtClean="0"/>
              <a:t>Rokesh</a:t>
            </a:r>
            <a:r>
              <a:rPr lang="en-IN" dirty="0" smtClean="0"/>
              <a:t> </a:t>
            </a:r>
            <a:r>
              <a:rPr lang="en-IN" dirty="0" err="1" smtClean="0"/>
              <a:t>Raghul</a:t>
            </a:r>
            <a:r>
              <a:rPr lang="en-IN" dirty="0" smtClean="0"/>
              <a:t> </a:t>
            </a:r>
            <a:r>
              <a:rPr lang="en-IN" dirty="0" smtClean="0"/>
              <a:t>S</a:t>
            </a:r>
            <a:endParaRPr lang="en-IN" dirty="0" smtClean="0"/>
          </a:p>
        </p:txBody>
      </p:sp>
    </p:spTree>
    <p:extLst>
      <p:ext uri="{BB962C8B-B14F-4D97-AF65-F5344CB8AC3E}">
        <p14:creationId xmlns:p14="http://schemas.microsoft.com/office/powerpoint/2010/main" val="3092877528"/>
      </p:ext>
    </p:extLst>
  </p:cSld>
  <p:clrMapOvr>
    <a:masterClrMapping/>
  </p:clrMapOvr>
  <mc:AlternateContent xmlns:mc="http://schemas.openxmlformats.org/markup-compatibility/2006">
    <mc:Choice xmlns:p14="http://schemas.microsoft.com/office/powerpoint/2010/main" Requires="p14">
      <p:transition spd="slow" p14:dur="2250">
        <p14:honeycomb/>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548680"/>
            <a:ext cx="7315200" cy="792088"/>
          </a:xfrm>
        </p:spPr>
        <p:txBody>
          <a:bodyPr>
            <a:normAutofit/>
          </a:bodyPr>
          <a:lstStyle/>
          <a:p>
            <a:r>
              <a:rPr lang="en-IN" sz="3200" dirty="0" smtClean="0"/>
              <a:t>Introduction :</a:t>
            </a:r>
            <a:endParaRPr lang="en-IN" sz="3200" dirty="0"/>
          </a:p>
        </p:txBody>
      </p:sp>
      <p:sp>
        <p:nvSpPr>
          <p:cNvPr id="3" name="Content Placeholder 2"/>
          <p:cNvSpPr>
            <a:spLocks noGrp="1"/>
          </p:cNvSpPr>
          <p:nvPr>
            <p:ph idx="1"/>
          </p:nvPr>
        </p:nvSpPr>
        <p:spPr>
          <a:xfrm>
            <a:off x="899592" y="1412776"/>
            <a:ext cx="7315200" cy="4248472"/>
          </a:xfrm>
        </p:spPr>
        <p:txBody>
          <a:bodyPr>
            <a:normAutofit/>
          </a:bodyPr>
          <a:lstStyle/>
          <a:p>
            <a:pPr marL="45720" indent="0">
              <a:buNone/>
            </a:pPr>
            <a:endParaRPr lang="en-IN" dirty="0" smtClean="0"/>
          </a:p>
          <a:p>
            <a:pPr marL="45720" indent="0">
              <a:buNone/>
            </a:pPr>
            <a:r>
              <a:rPr lang="en-IN" dirty="0" smtClean="0"/>
              <a:t>         </a:t>
            </a:r>
            <a:r>
              <a:rPr lang="en-IN" sz="2200" dirty="0" smtClean="0"/>
              <a:t>        </a:t>
            </a:r>
            <a:r>
              <a:rPr lang="en-IN" dirty="0" smtClean="0"/>
              <a:t>Child </a:t>
            </a:r>
            <a:r>
              <a:rPr lang="en-IN" dirty="0"/>
              <a:t>abuse is a life-scarring experience for a child, not to mention the emotional trauma for the family. Feelings of shame, guilt or even confusion prevent young children from informing their </a:t>
            </a:r>
            <a:r>
              <a:rPr lang="en-IN" dirty="0" smtClean="0"/>
              <a:t>parents </a:t>
            </a:r>
            <a:r>
              <a:rPr lang="en-IN" dirty="0"/>
              <a:t>about the event</a:t>
            </a:r>
            <a:r>
              <a:rPr lang="en-IN" dirty="0" smtClean="0"/>
              <a:t>.</a:t>
            </a:r>
          </a:p>
          <a:p>
            <a:pPr marL="45720" indent="0">
              <a:buNone/>
            </a:pPr>
            <a:r>
              <a:rPr lang="en-IN" dirty="0" smtClean="0"/>
              <a:t>                </a:t>
            </a:r>
          </a:p>
          <a:p>
            <a:pPr marL="45720" indent="0">
              <a:buNone/>
            </a:pPr>
            <a:r>
              <a:rPr lang="en-IN" dirty="0"/>
              <a:t>	</a:t>
            </a:r>
            <a:r>
              <a:rPr lang="en-IN" dirty="0" smtClean="0"/>
              <a:t>      The </a:t>
            </a:r>
            <a:r>
              <a:rPr lang="en-IN" dirty="0"/>
              <a:t>physical, psychological or sexual maltreatment or neglect of a child is termed as child abuse. This can happen at the hands of a parent, a close relative or a caregiver or any other stranger and has a significant detrimental effect on the child’s psyche.</a:t>
            </a:r>
          </a:p>
        </p:txBody>
      </p:sp>
    </p:spTree>
    <p:extLst>
      <p:ext uri="{BB962C8B-B14F-4D97-AF65-F5344CB8AC3E}">
        <p14:creationId xmlns:p14="http://schemas.microsoft.com/office/powerpoint/2010/main" val="2654287647"/>
      </p:ext>
    </p:extLst>
  </p:cSld>
  <p:clrMapOvr>
    <a:masterClrMapping/>
  </p:clrMapOvr>
  <mc:AlternateContent xmlns:mc="http://schemas.openxmlformats.org/markup-compatibility/2006">
    <mc:Choice xmlns:p14="http://schemas.microsoft.com/office/powerpoint/2010/main" Requires="p14">
      <p:transition spd="slow" p14:dur="2250">
        <p:pull/>
      </p:transition>
    </mc:Choice>
    <mc:Fallback>
      <p:transition spd="slow">
        <p:pull/>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76672"/>
            <a:ext cx="7315200" cy="864095"/>
          </a:xfrm>
        </p:spPr>
        <p:txBody>
          <a:bodyPr>
            <a:normAutofit/>
          </a:bodyPr>
          <a:lstStyle/>
          <a:p>
            <a:r>
              <a:rPr lang="en-IN" sz="3200" dirty="0" smtClean="0"/>
              <a:t>Types of Child Abuse :</a:t>
            </a:r>
            <a:endParaRPr lang="en-IN" sz="3200" dirty="0"/>
          </a:p>
        </p:txBody>
      </p:sp>
      <p:sp>
        <p:nvSpPr>
          <p:cNvPr id="3" name="Content Placeholder 2"/>
          <p:cNvSpPr>
            <a:spLocks noGrp="1"/>
          </p:cNvSpPr>
          <p:nvPr>
            <p:ph idx="1"/>
          </p:nvPr>
        </p:nvSpPr>
        <p:spPr>
          <a:xfrm>
            <a:off x="914400" y="1628800"/>
            <a:ext cx="7315200" cy="4680561"/>
          </a:xfrm>
        </p:spPr>
        <p:txBody>
          <a:bodyPr>
            <a:normAutofit/>
          </a:bodyPr>
          <a:lstStyle/>
          <a:p>
            <a:pPr>
              <a:buFont typeface="Wingdings" pitchFamily="2" charset="2"/>
              <a:buChar char="Ø"/>
            </a:pPr>
            <a:r>
              <a:rPr lang="en-IN" dirty="0"/>
              <a:t>There are many ways in which a child may be maltreated or abused, and these include sexual abuse, physical abuse, emotional abuse and neglect</a:t>
            </a:r>
            <a:r>
              <a:rPr lang="en-IN" dirty="0" smtClean="0"/>
              <a:t>.</a:t>
            </a:r>
          </a:p>
          <a:p>
            <a:pPr>
              <a:buFont typeface="Wingdings" pitchFamily="2" charset="2"/>
              <a:buChar char="Ø"/>
            </a:pPr>
            <a:r>
              <a:rPr lang="en-IN" dirty="0" smtClean="0"/>
              <a:t>Physical </a:t>
            </a:r>
            <a:r>
              <a:rPr lang="en-IN" dirty="0"/>
              <a:t>abuse occurs when a parent or a caregiver causes deliberate physical injury to a </a:t>
            </a:r>
            <a:r>
              <a:rPr lang="en-IN" dirty="0" smtClean="0"/>
              <a:t>child.</a:t>
            </a:r>
          </a:p>
          <a:p>
            <a:pPr>
              <a:buFont typeface="Wingdings" pitchFamily="2" charset="2"/>
              <a:buChar char="Ø"/>
            </a:pPr>
            <a:r>
              <a:rPr lang="en-IN" dirty="0" smtClean="0"/>
              <a:t>When </a:t>
            </a:r>
            <a:r>
              <a:rPr lang="en-IN" dirty="0"/>
              <a:t>a child is exploited for a sexual purpose or is involved in a sexual act, sexual abuse </a:t>
            </a:r>
            <a:r>
              <a:rPr lang="en-IN" dirty="0" smtClean="0"/>
              <a:t>occurs.</a:t>
            </a:r>
          </a:p>
          <a:p>
            <a:pPr>
              <a:buFont typeface="Wingdings" pitchFamily="2" charset="2"/>
              <a:buChar char="Ø"/>
            </a:pPr>
            <a:r>
              <a:rPr lang="en-IN" dirty="0" smtClean="0"/>
              <a:t>If </a:t>
            </a:r>
            <a:r>
              <a:rPr lang="en-IN" dirty="0"/>
              <a:t>a child’s social and mental development is compromised by a parent, it is called emotional abuse</a:t>
            </a:r>
            <a:r>
              <a:rPr lang="en-IN" dirty="0" smtClean="0"/>
              <a:t>.</a:t>
            </a:r>
          </a:p>
          <a:p>
            <a:pPr>
              <a:buFont typeface="Wingdings" pitchFamily="2" charset="2"/>
              <a:buChar char="Ø"/>
            </a:pPr>
            <a:r>
              <a:rPr lang="en-IN" dirty="0" smtClean="0"/>
              <a:t>Neglect </a:t>
            </a:r>
            <a:r>
              <a:rPr lang="en-IN" dirty="0"/>
              <a:t>of a child occurs when the parent or caregiver does not carry out necessary care and support activities necessary for a child.</a:t>
            </a:r>
          </a:p>
        </p:txBody>
      </p:sp>
    </p:spTree>
    <p:extLst>
      <p:ext uri="{BB962C8B-B14F-4D97-AF65-F5344CB8AC3E}">
        <p14:creationId xmlns:p14="http://schemas.microsoft.com/office/powerpoint/2010/main" val="1112010365"/>
      </p:ext>
    </p:extLst>
  </p:cSld>
  <p:clrMapOvr>
    <a:masterClrMapping/>
  </p:clrMapOvr>
  <mc:AlternateContent xmlns:mc="http://schemas.openxmlformats.org/markup-compatibility/2006">
    <mc:Choice xmlns:p14="http://schemas.microsoft.com/office/powerpoint/2010/main" Requires="p14">
      <p:transition spd="slow" p14:dur="2250">
        <p14:vortex dir="r"/>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548681"/>
            <a:ext cx="7315200" cy="720080"/>
          </a:xfrm>
        </p:spPr>
        <p:txBody>
          <a:bodyPr>
            <a:normAutofit/>
          </a:bodyPr>
          <a:lstStyle/>
          <a:p>
            <a:r>
              <a:rPr lang="en-IN" sz="3200" dirty="0" smtClean="0"/>
              <a:t>Causes of Child Abuse :</a:t>
            </a:r>
            <a:endParaRPr lang="en-IN" sz="3200" dirty="0"/>
          </a:p>
        </p:txBody>
      </p:sp>
      <p:sp>
        <p:nvSpPr>
          <p:cNvPr id="3" name="Content Placeholder 2"/>
          <p:cNvSpPr>
            <a:spLocks noGrp="1"/>
          </p:cNvSpPr>
          <p:nvPr>
            <p:ph idx="1"/>
          </p:nvPr>
        </p:nvSpPr>
        <p:spPr>
          <a:xfrm>
            <a:off x="914400" y="1628801"/>
            <a:ext cx="7315200" cy="4680560"/>
          </a:xfrm>
        </p:spPr>
        <p:txBody>
          <a:bodyPr/>
          <a:lstStyle/>
          <a:p>
            <a:pPr>
              <a:buFont typeface="Wingdings" pitchFamily="2" charset="2"/>
              <a:buChar char="Ø"/>
            </a:pPr>
            <a:r>
              <a:rPr lang="en-IN" dirty="0"/>
              <a:t>Children who are part of households where there is frequent domestic violence are prone to becoming victims of abuse themselves</a:t>
            </a:r>
            <a:r>
              <a:rPr lang="en-IN" dirty="0" smtClean="0"/>
              <a:t>.</a:t>
            </a:r>
          </a:p>
          <a:p>
            <a:pPr>
              <a:buFont typeface="Wingdings" pitchFamily="2" charset="2"/>
              <a:buChar char="Ø"/>
            </a:pPr>
            <a:endParaRPr lang="en-IN" dirty="0"/>
          </a:p>
          <a:p>
            <a:pPr>
              <a:buFont typeface="Wingdings" pitchFamily="2" charset="2"/>
              <a:buChar char="Ø"/>
            </a:pPr>
            <a:r>
              <a:rPr lang="en-IN" dirty="0"/>
              <a:t>Many children face psychological mistreatment when their caregivers or parents are under stress. Parents find it difficult to deal with the emotional needs of a child especially when they face stressful situations. Divorces, relationship issues, financial worries and job-related problems can lead to parents meting out abuse to their children.</a:t>
            </a:r>
          </a:p>
        </p:txBody>
      </p:sp>
    </p:spTree>
    <p:extLst>
      <p:ext uri="{BB962C8B-B14F-4D97-AF65-F5344CB8AC3E}">
        <p14:creationId xmlns:p14="http://schemas.microsoft.com/office/powerpoint/2010/main" val="1151647205"/>
      </p:ext>
    </p:extLst>
  </p:cSld>
  <p:clrMapOvr>
    <a:masterClrMapping/>
  </p:clrMapOvr>
  <mc:AlternateContent xmlns:mc="http://schemas.openxmlformats.org/markup-compatibility/2006">
    <mc:Choice xmlns:p14="http://schemas.microsoft.com/office/powerpoint/2010/main" Requires="p14">
      <p:transition spd="slow" p14:dur="2250">
        <p14:vortex dir="r"/>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76673"/>
            <a:ext cx="7315200" cy="792088"/>
          </a:xfrm>
        </p:spPr>
        <p:txBody>
          <a:bodyPr>
            <a:normAutofit/>
          </a:bodyPr>
          <a:lstStyle/>
          <a:p>
            <a:r>
              <a:rPr lang="en-IN" sz="3200" dirty="0" smtClean="0"/>
              <a:t>Effects of Child Abuse :</a:t>
            </a:r>
            <a:endParaRPr lang="en-IN" sz="3200" dirty="0"/>
          </a:p>
        </p:txBody>
      </p:sp>
      <p:sp>
        <p:nvSpPr>
          <p:cNvPr id="3" name="Content Placeholder 2"/>
          <p:cNvSpPr>
            <a:spLocks noGrp="1"/>
          </p:cNvSpPr>
          <p:nvPr>
            <p:ph idx="1"/>
          </p:nvPr>
        </p:nvSpPr>
        <p:spPr>
          <a:xfrm>
            <a:off x="899592" y="1628800"/>
            <a:ext cx="7315200" cy="4176464"/>
          </a:xfrm>
        </p:spPr>
        <p:txBody>
          <a:bodyPr/>
          <a:lstStyle/>
          <a:p>
            <a:pPr>
              <a:buFont typeface="Wingdings" pitchFamily="2" charset="2"/>
              <a:buChar char="Ø"/>
            </a:pPr>
            <a:r>
              <a:rPr lang="en-IN" dirty="0"/>
              <a:t>Child abuse and neglect often leave long-term scars on the child, ones that are difficult to erase from the mind and the body too. It can have a massive impact on the way the child will manage relationships during adulthood and can dent their self-confidence. Children are unable to function normally at school, college or work when they grow </a:t>
            </a:r>
            <a:r>
              <a:rPr lang="en-IN" dirty="0" smtClean="0"/>
              <a:t>up .</a:t>
            </a:r>
          </a:p>
          <a:p>
            <a:pPr>
              <a:buFont typeface="Wingdings" pitchFamily="2" charset="2"/>
              <a:buChar char="Ø"/>
            </a:pPr>
            <a:endParaRPr lang="en-IN" dirty="0" smtClean="0"/>
          </a:p>
          <a:p>
            <a:pPr>
              <a:buFont typeface="Wingdings" pitchFamily="2" charset="2"/>
              <a:buChar char="Ø"/>
            </a:pPr>
            <a:r>
              <a:rPr lang="en-IN" dirty="0"/>
              <a:t>It is very difficult for children to trust other people, especially when their parents have been responsible for abuse.  An abused child may not be able to form strong relationships nor maintain a healthy relationship.</a:t>
            </a:r>
          </a:p>
        </p:txBody>
      </p:sp>
    </p:spTree>
    <p:extLst>
      <p:ext uri="{BB962C8B-B14F-4D97-AF65-F5344CB8AC3E}">
        <p14:creationId xmlns:p14="http://schemas.microsoft.com/office/powerpoint/2010/main" val="947454848"/>
      </p:ext>
    </p:extLst>
  </p:cSld>
  <p:clrMapOvr>
    <a:masterClrMapping/>
  </p:clrMapOvr>
  <mc:AlternateContent xmlns:mc="http://schemas.openxmlformats.org/markup-compatibility/2006">
    <mc:Choice xmlns:p14="http://schemas.microsoft.com/office/powerpoint/2010/main" Requires="p14">
      <p:transition spd="slow" p14:dur="2250">
        <p14:vortex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27584" y="476672"/>
            <a:ext cx="7315200" cy="156093"/>
          </a:xfrm>
        </p:spPr>
        <p:txBody>
          <a:bodyPr>
            <a:normAutofit fontScale="90000"/>
          </a:bodyPr>
          <a:lstStyle/>
          <a:p>
            <a:endParaRPr lang="en-IN" dirty="0"/>
          </a:p>
        </p:txBody>
      </p:sp>
      <p:sp>
        <p:nvSpPr>
          <p:cNvPr id="7" name="Content Placeholder 6"/>
          <p:cNvSpPr>
            <a:spLocks noGrp="1"/>
          </p:cNvSpPr>
          <p:nvPr>
            <p:ph idx="1"/>
          </p:nvPr>
        </p:nvSpPr>
        <p:spPr>
          <a:xfrm>
            <a:off x="899592" y="1124744"/>
            <a:ext cx="7315200" cy="4608512"/>
          </a:xfrm>
        </p:spPr>
        <p:txBody>
          <a:bodyPr/>
          <a:lstStyle/>
          <a:p>
            <a:pPr marL="342900" indent="-342900">
              <a:buFont typeface="Wingdings" pitchFamily="2" charset="2"/>
              <a:buChar char="Ø"/>
            </a:pPr>
            <a:r>
              <a:rPr lang="en-IN" dirty="0"/>
              <a:t>Abused children are unable to vent their feelings and emotions positively. This results in bottling up of emotions and may give way to different psychological problems. Abused children often resort to alcohol or drugs during adulthood to assuage the pain as they can suffer from anxiety and depression.</a:t>
            </a:r>
          </a:p>
          <a:p>
            <a:pPr marL="342900" indent="-342900">
              <a:buFont typeface="Wingdings" pitchFamily="2" charset="2"/>
              <a:buChar char="Ø"/>
            </a:pPr>
            <a:endParaRPr lang="en-IN" dirty="0"/>
          </a:p>
          <a:p>
            <a:pPr marL="342900" indent="-342900">
              <a:buFont typeface="Wingdings" pitchFamily="2" charset="2"/>
              <a:buChar char="Ø"/>
            </a:pPr>
            <a:r>
              <a:rPr lang="en-IN" dirty="0"/>
              <a:t>It is extremely difficult to overcome negative feelings if one is constantly being berated or even beaten up. Abused children harbour feelings of inferiority and being worthless and thus settle for lesser education and low-paying jobs when they grow up. Similarly, sexually-abused children cannot ignore the shamefulness of the act and the stigma attached to it.</a:t>
            </a:r>
          </a:p>
          <a:p>
            <a:endParaRPr lang="en-IN" dirty="0"/>
          </a:p>
        </p:txBody>
      </p:sp>
    </p:spTree>
    <p:extLst>
      <p:ext uri="{BB962C8B-B14F-4D97-AF65-F5344CB8AC3E}">
        <p14:creationId xmlns:p14="http://schemas.microsoft.com/office/powerpoint/2010/main" val="2505250540"/>
      </p:ext>
    </p:extLst>
  </p:cSld>
  <p:clrMapOvr>
    <a:masterClrMapping/>
  </p:clrMapOvr>
  <mc:AlternateContent xmlns:mc="http://schemas.openxmlformats.org/markup-compatibility/2006">
    <mc:Choice xmlns:p14="http://schemas.microsoft.com/office/powerpoint/2010/main" Requires="p14">
      <p:transition spd="slow" p14:dur="2250">
        <p14:vortex dir="r"/>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76673"/>
            <a:ext cx="7315200" cy="792088"/>
          </a:xfrm>
        </p:spPr>
        <p:txBody>
          <a:bodyPr>
            <a:normAutofit/>
          </a:bodyPr>
          <a:lstStyle/>
          <a:p>
            <a:r>
              <a:rPr lang="en-IN" sz="3200" dirty="0"/>
              <a:t>Helping abused </a:t>
            </a:r>
            <a:r>
              <a:rPr lang="en-IN" sz="3200" dirty="0" smtClean="0"/>
              <a:t>child :</a:t>
            </a:r>
            <a:endParaRPr lang="en-IN" sz="3200" dirty="0"/>
          </a:p>
        </p:txBody>
      </p:sp>
      <p:sp>
        <p:nvSpPr>
          <p:cNvPr id="3" name="Content Placeholder 2"/>
          <p:cNvSpPr>
            <a:spLocks noGrp="1"/>
          </p:cNvSpPr>
          <p:nvPr>
            <p:ph idx="1"/>
          </p:nvPr>
        </p:nvSpPr>
        <p:spPr>
          <a:xfrm>
            <a:off x="899592" y="1628800"/>
            <a:ext cx="7315200" cy="4464496"/>
          </a:xfrm>
        </p:spPr>
        <p:txBody>
          <a:bodyPr/>
          <a:lstStyle/>
          <a:p>
            <a:pPr>
              <a:buFont typeface="Wingdings" pitchFamily="2" charset="2"/>
              <a:buChar char="Ø"/>
            </a:pPr>
            <a:r>
              <a:rPr lang="en-IN" dirty="0"/>
              <a:t>On hearing or knowing about abuse of a child, make sure you respond with urgency and care</a:t>
            </a:r>
            <a:r>
              <a:rPr lang="en-IN" dirty="0" smtClean="0"/>
              <a:t>.</a:t>
            </a:r>
          </a:p>
          <a:p>
            <a:pPr>
              <a:buFont typeface="Wingdings" pitchFamily="2" charset="2"/>
              <a:buChar char="Ø"/>
            </a:pPr>
            <a:endParaRPr lang="en-IN" dirty="0" smtClean="0"/>
          </a:p>
          <a:p>
            <a:pPr>
              <a:buFont typeface="Wingdings" pitchFamily="2" charset="2"/>
              <a:buChar char="Ø"/>
            </a:pPr>
            <a:r>
              <a:rPr lang="en-IN" dirty="0" smtClean="0"/>
              <a:t>Believe </a:t>
            </a:r>
            <a:r>
              <a:rPr lang="en-IN" dirty="0"/>
              <a:t>what the child has told you and do not repeat it to others without reason</a:t>
            </a:r>
            <a:r>
              <a:rPr lang="en-IN" dirty="0" smtClean="0"/>
              <a:t>.</a:t>
            </a:r>
          </a:p>
          <a:p>
            <a:pPr>
              <a:buFont typeface="Wingdings" pitchFamily="2" charset="2"/>
              <a:buChar char="Ø"/>
            </a:pPr>
            <a:endParaRPr lang="en-IN" dirty="0" smtClean="0"/>
          </a:p>
          <a:p>
            <a:pPr>
              <a:buFont typeface="Wingdings" pitchFamily="2" charset="2"/>
              <a:buChar char="Ø"/>
            </a:pPr>
            <a:r>
              <a:rPr lang="en-IN" dirty="0" smtClean="0"/>
              <a:t>Never </a:t>
            </a:r>
            <a:r>
              <a:rPr lang="en-IN" dirty="0"/>
              <a:t>stop them from talking about it or make them feel guilty about </a:t>
            </a:r>
            <a:r>
              <a:rPr lang="en-IN" dirty="0" err="1"/>
              <a:t>it.Tell</a:t>
            </a:r>
            <a:r>
              <a:rPr lang="en-IN" dirty="0"/>
              <a:t> the child that he or she is now safe and you will take care of the </a:t>
            </a:r>
            <a:r>
              <a:rPr lang="en-IN" dirty="0" smtClean="0"/>
              <a:t>situation.</a:t>
            </a:r>
            <a:endParaRPr lang="en-IN" dirty="0"/>
          </a:p>
        </p:txBody>
      </p:sp>
    </p:spTree>
    <p:extLst>
      <p:ext uri="{BB962C8B-B14F-4D97-AF65-F5344CB8AC3E}">
        <p14:creationId xmlns:p14="http://schemas.microsoft.com/office/powerpoint/2010/main" val="3115256480"/>
      </p:ext>
    </p:extLst>
  </p:cSld>
  <p:clrMapOvr>
    <a:masterClrMapping/>
  </p:clrMapOvr>
  <mc:AlternateContent xmlns:mc="http://schemas.openxmlformats.org/markup-compatibility/2006">
    <mc:Choice xmlns:p14="http://schemas.microsoft.com/office/powerpoint/2010/main" Requires="p14">
      <p:transition spd="slow" p14:dur="2250">
        <p14:vortex dir="r"/>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332656"/>
            <a:ext cx="7315200" cy="864096"/>
          </a:xfrm>
        </p:spPr>
        <p:txBody>
          <a:bodyPr>
            <a:normAutofit/>
          </a:bodyPr>
          <a:lstStyle/>
          <a:p>
            <a:r>
              <a:rPr lang="en-IN" sz="3200" dirty="0"/>
              <a:t>Signs to watch out </a:t>
            </a:r>
            <a:r>
              <a:rPr lang="en-IN" sz="3200" dirty="0" smtClean="0"/>
              <a:t>for :</a:t>
            </a:r>
            <a:endParaRPr lang="en-IN" sz="3200" dirty="0"/>
          </a:p>
        </p:txBody>
      </p:sp>
      <p:sp>
        <p:nvSpPr>
          <p:cNvPr id="3" name="Content Placeholder 2"/>
          <p:cNvSpPr>
            <a:spLocks noGrp="1"/>
          </p:cNvSpPr>
          <p:nvPr>
            <p:ph idx="1"/>
          </p:nvPr>
        </p:nvSpPr>
        <p:spPr>
          <a:xfrm>
            <a:off x="899592" y="1484784"/>
            <a:ext cx="7315200" cy="4320480"/>
          </a:xfrm>
        </p:spPr>
        <p:txBody>
          <a:bodyPr>
            <a:normAutofit/>
          </a:bodyPr>
          <a:lstStyle/>
          <a:p>
            <a:pPr>
              <a:buFont typeface="Wingdings" pitchFamily="2" charset="2"/>
              <a:buChar char="Ø"/>
            </a:pPr>
            <a:endParaRPr lang="en-IN" dirty="0" smtClean="0"/>
          </a:p>
          <a:p>
            <a:pPr>
              <a:buFont typeface="Wingdings" pitchFamily="2" charset="2"/>
              <a:buChar char="Ø"/>
            </a:pPr>
            <a:r>
              <a:rPr lang="en-IN" dirty="0" smtClean="0"/>
              <a:t>Children </a:t>
            </a:r>
            <a:r>
              <a:rPr lang="en-IN" dirty="0"/>
              <a:t>are not always able to talk about the abuse they may be facing, either because they are too young to vocalise or recognise it, or because they don’t feel comfortable sharing it</a:t>
            </a:r>
            <a:r>
              <a:rPr lang="en-IN" dirty="0" smtClean="0"/>
              <a:t>.</a:t>
            </a:r>
          </a:p>
          <a:p>
            <a:pPr>
              <a:buFont typeface="Wingdings" pitchFamily="2" charset="2"/>
              <a:buChar char="Ø"/>
            </a:pPr>
            <a:endParaRPr lang="en-IN" dirty="0" smtClean="0"/>
          </a:p>
          <a:p>
            <a:pPr>
              <a:buFont typeface="Wingdings" pitchFamily="2" charset="2"/>
              <a:buChar char="Ø"/>
            </a:pPr>
            <a:r>
              <a:rPr lang="en-IN" dirty="0" smtClean="0"/>
              <a:t>A </a:t>
            </a:r>
            <a:r>
              <a:rPr lang="en-IN" dirty="0"/>
              <a:t>child who’s being physically abused will be reluctant to go to </a:t>
            </a:r>
            <a:r>
              <a:rPr lang="en-IN" dirty="0" err="1"/>
              <a:t>daycare</a:t>
            </a:r>
            <a:r>
              <a:rPr lang="en-IN" dirty="0"/>
              <a:t> or spend time with a particular babysitter. Check if her body is covered with bruises or injury marks which cannot be explained rationally</a:t>
            </a:r>
            <a:r>
              <a:rPr lang="en-IN" dirty="0" smtClean="0"/>
              <a:t>.</a:t>
            </a:r>
            <a:endParaRPr lang="en-IN" dirty="0"/>
          </a:p>
        </p:txBody>
      </p:sp>
    </p:spTree>
    <p:extLst>
      <p:ext uri="{BB962C8B-B14F-4D97-AF65-F5344CB8AC3E}">
        <p14:creationId xmlns:p14="http://schemas.microsoft.com/office/powerpoint/2010/main" val="1388362492"/>
      </p:ext>
    </p:extLst>
  </p:cSld>
  <p:clrMapOvr>
    <a:masterClrMapping/>
  </p:clrMapOvr>
  <mc:AlternateContent xmlns:mc="http://schemas.openxmlformats.org/markup-compatibility/2006">
    <mc:Choice xmlns:p14="http://schemas.microsoft.com/office/powerpoint/2010/main" Requires="p14">
      <p:transition spd="slow" p14:dur="2250">
        <p14:vortex dir="r"/>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2043"/>
            <a:ext cx="7315200" cy="714740"/>
          </a:xfrm>
        </p:spPr>
        <p:txBody>
          <a:bodyPr/>
          <a:lstStyle/>
          <a:p>
            <a:endParaRPr lang="en-IN"/>
          </a:p>
        </p:txBody>
      </p:sp>
      <p:sp>
        <p:nvSpPr>
          <p:cNvPr id="3" name="Content Placeholder 2"/>
          <p:cNvSpPr>
            <a:spLocks noGrp="1"/>
          </p:cNvSpPr>
          <p:nvPr>
            <p:ph idx="1"/>
          </p:nvPr>
        </p:nvSpPr>
        <p:spPr>
          <a:xfrm>
            <a:off x="899592" y="908720"/>
            <a:ext cx="7315200" cy="5328592"/>
          </a:xfrm>
        </p:spPr>
        <p:txBody>
          <a:bodyPr/>
          <a:lstStyle/>
          <a:p>
            <a:pPr>
              <a:buFont typeface="Wingdings" pitchFamily="2" charset="2"/>
              <a:buChar char="Ø"/>
            </a:pPr>
            <a:r>
              <a:rPr lang="en-IN" dirty="0"/>
              <a:t>An emotionally abused child may display various behavioural changes that are extreme. She could rebuff a parent’s show of affection or can become extremely attached and cling to them. When an excessively talkative child turns quiet or vice versa, it indicates that she is disturbed emotionally and needs emotional support from parents. A parent should watch out for unexplained stomach aches or headaches or loss of appetite.</a:t>
            </a:r>
          </a:p>
          <a:p>
            <a:endParaRPr lang="en-IN" dirty="0"/>
          </a:p>
        </p:txBody>
      </p:sp>
      <p:pic>
        <p:nvPicPr>
          <p:cNvPr id="1026" name="Picture 2" descr="C:\Users\Sankar Balaji\Desktop\sto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9883" y="3645024"/>
            <a:ext cx="2184848" cy="2664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402379"/>
      </p:ext>
    </p:extLst>
  </p:cSld>
  <p:clrMapOvr>
    <a:masterClrMapping/>
  </p:clrMapOvr>
  <mc:AlternateContent xmlns:mc="http://schemas.openxmlformats.org/markup-compatibility/2006">
    <mc:Choice xmlns:p14="http://schemas.microsoft.com/office/powerpoint/2010/main" Requires="p14">
      <p:transition spd="slow" p14:dur="225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in)">
                                      <p:cBhvr>
                                        <p:cTn id="7"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334</TotalTime>
  <Words>848</Words>
  <Application>Microsoft Office PowerPoint</Application>
  <PresentationFormat>On-screen Show (4:3)</PresentationFormat>
  <Paragraphs>61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Wingdings</vt:lpstr>
      <vt:lpstr>Perspective</vt:lpstr>
      <vt:lpstr>Team 7.</vt:lpstr>
      <vt:lpstr>Introduction :</vt:lpstr>
      <vt:lpstr>Types of Child Abuse :</vt:lpstr>
      <vt:lpstr>Causes of Child Abuse :</vt:lpstr>
      <vt:lpstr>Effects of Child Abuse :</vt:lpstr>
      <vt:lpstr>PowerPoint Presentation</vt:lpstr>
      <vt:lpstr>Helping abused child :</vt:lpstr>
      <vt:lpstr>Signs to watch out for :</vt:lpstr>
      <vt:lpstr>PowerPoint Presentation</vt:lpstr>
      <vt:lpstr>Statistics :</vt:lpstr>
      <vt:lpstr>Facts :</vt:lpstr>
      <vt:lpstr>Conclusion :</vt:lpstr>
      <vt:lpstr>Team Members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Sankar Balaji</dc:creator>
  <cp:lastModifiedBy>DHARAN BHARANI</cp:lastModifiedBy>
  <cp:revision>30</cp:revision>
  <dcterms:created xsi:type="dcterms:W3CDTF">2019-03-19T16:11:14Z</dcterms:created>
  <dcterms:modified xsi:type="dcterms:W3CDTF">2019-03-20T08:46:10Z</dcterms:modified>
</cp:coreProperties>
</file>