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262" r:id="rId4"/>
    <p:sldId id="257" r:id="rId5"/>
    <p:sldId id="261" r:id="rId6"/>
    <p:sldId id="259" r:id="rId7"/>
    <p:sldId id="266" r:id="rId8"/>
    <p:sldId id="260" r:id="rId9"/>
    <p:sldId id="263" r:id="rId10"/>
    <p:sldId id="267"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1" d="100"/>
          <a:sy n="61" d="100"/>
        </p:scale>
        <p:origin x="-139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3/20/2019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3/20/2019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Temperament" TargetMode="External"/><Relationship Id="rId3" Type="http://schemas.openxmlformats.org/officeDocument/2006/relationships/hyperlink" Target="https://en.wikipedia.org/wiki/Pleasure" TargetMode="External"/><Relationship Id="rId7" Type="http://schemas.openxmlformats.org/officeDocument/2006/relationships/hyperlink" Target="https://en.wikipedia.org/wiki/Mood_(psychology)" TargetMode="External"/><Relationship Id="rId12" Type="http://schemas.openxmlformats.org/officeDocument/2006/relationships/hyperlink" Target="https://en.wikipedia.org/wiki/Feeling"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en.wikipedia.org/wiki/Reciprocal_influence" TargetMode="External"/><Relationship Id="rId11" Type="http://schemas.openxmlformats.org/officeDocument/2006/relationships/hyperlink" Target="https://en.wikipedia.org/wiki/Motivation" TargetMode="External"/><Relationship Id="rId5" Type="http://schemas.openxmlformats.org/officeDocument/2006/relationships/hyperlink" Target="https://en.wikipedia.org/wiki/Consensus" TargetMode="External"/><Relationship Id="rId10" Type="http://schemas.openxmlformats.org/officeDocument/2006/relationships/hyperlink" Target="https://en.wikipedia.org/wiki/Disposition" TargetMode="External"/><Relationship Id="rId4" Type="http://schemas.openxmlformats.org/officeDocument/2006/relationships/hyperlink" Target="https://en.wikipedia.org/wiki/Suffering" TargetMode="External"/><Relationship Id="rId9" Type="http://schemas.openxmlformats.org/officeDocument/2006/relationships/hyperlink" Target="https://en.wikipedia.org/wiki/Personality_psychology"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Stimulus_(physiology)" TargetMode="External"/><Relationship Id="rId3" Type="http://schemas.openxmlformats.org/officeDocument/2006/relationships/hyperlink" Target="https://en.wikipedia.org/wiki/Piloerection" TargetMode="External"/><Relationship Id="rId7" Type="http://schemas.openxmlformats.org/officeDocument/2006/relationships/hyperlink" Target="https://en.wikipedia.org/wiki/Behavior"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en.wikipedia.org/wiki/Organisms" TargetMode="External"/><Relationship Id="rId5" Type="http://schemas.openxmlformats.org/officeDocument/2006/relationships/hyperlink" Target="https://en.wikipedia.org/wiki/Threat" TargetMode="External"/><Relationship Id="rId4" Type="http://schemas.openxmlformats.org/officeDocument/2006/relationships/hyperlink" Target="https://en.wikipedia.org/wiki/Dyspepsia" TargetMode="External"/><Relationship Id="rId9" Type="http://schemas.openxmlformats.org/officeDocument/2006/relationships/hyperlink" Target="https://en.wikipedia.org/wiki/Risk"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000" dirty="0" smtClean="0">
                <a:latin typeface="Algerian" pitchFamily="82" charset="0"/>
              </a:rPr>
              <a:t>DEALING WITH EMOTIONS</a:t>
            </a:r>
            <a:r>
              <a:rPr lang="en-GB" dirty="0" smtClean="0">
                <a:latin typeface="Algerian" pitchFamily="82" charset="0"/>
              </a:rPr>
              <a:t/>
            </a:r>
            <a:br>
              <a:rPr lang="en-GB" dirty="0" smtClean="0">
                <a:latin typeface="Algerian" pitchFamily="82" charset="0"/>
              </a:rPr>
            </a:br>
            <a:endParaRPr lang="en-GB" dirty="0">
              <a:latin typeface="Algerian" pitchFamily="82" charset="0"/>
            </a:endParaRPr>
          </a:p>
        </p:txBody>
      </p:sp>
      <p:sp>
        <p:nvSpPr>
          <p:cNvPr id="3" name="Subtitle 2"/>
          <p:cNvSpPr>
            <a:spLocks noGrp="1"/>
          </p:cNvSpPr>
          <p:nvPr>
            <p:ph type="subTitle" idx="1"/>
          </p:nvPr>
        </p:nvSpPr>
        <p:spPr/>
        <p:txBody>
          <a:bodyPr/>
          <a:lstStyle/>
          <a:p>
            <a:endParaRPr lang="en-US" dirty="0" smtClean="0">
              <a:latin typeface="Bodoni MT Black" pitchFamily="18" charset="0"/>
            </a:endParaRPr>
          </a:p>
          <a:p>
            <a:r>
              <a:rPr lang="en-US" dirty="0" smtClean="0">
                <a:latin typeface="Bodoni MT Black" pitchFamily="18" charset="0"/>
              </a:rPr>
              <a:t>				</a:t>
            </a:r>
            <a:r>
              <a:rPr lang="en-US" sz="3600" b="1" i="1" dirty="0" smtClean="0">
                <a:latin typeface="Chiller" pitchFamily="82" charset="0"/>
              </a:rPr>
              <a:t>TEAM NO:5</a:t>
            </a:r>
            <a:endParaRPr lang="en-GB" sz="3600" b="1" i="1" dirty="0">
              <a:latin typeface="Chiller" pitchFamily="82" charset="0"/>
            </a:endParaRPr>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IMG_20190319_105451__01.jpg"/>
          <p:cNvPicPr>
            <a:picLocks noGrp="1" noChangeAspect="1"/>
          </p:cNvPicPr>
          <p:nvPr>
            <p:ph idx="1"/>
          </p:nvPr>
        </p:nvPicPr>
        <p:blipFill>
          <a:blip r:embed="rId2" cstate="print"/>
          <a:stretch>
            <a:fillRect/>
          </a:stretch>
        </p:blipFill>
        <p:spPr>
          <a:xfrm>
            <a:off x="228600" y="304800"/>
            <a:ext cx="8708727" cy="5562600"/>
          </a:xfrm>
        </p:spPr>
      </p:pic>
    </p:spTree>
  </p:cSld>
  <p:clrMapOvr>
    <a:masterClrMapping/>
  </p:clrMapOvr>
  <p:transition>
    <p:newsfla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ndalus" pitchFamily="18" charset="-78"/>
                <a:cs typeface="Andalus" pitchFamily="18" charset="-78"/>
              </a:rPr>
              <a:t>TEAM MEMBERS NAME</a:t>
            </a:r>
            <a:endParaRPr lang="en-GB" dirty="0">
              <a:latin typeface="Andalus" pitchFamily="18" charset="-78"/>
              <a:cs typeface="Andalus" pitchFamily="18" charset="-78"/>
            </a:endParaRPr>
          </a:p>
        </p:txBody>
      </p:sp>
      <p:sp>
        <p:nvSpPr>
          <p:cNvPr id="3" name="Content Placeholder 2"/>
          <p:cNvSpPr>
            <a:spLocks noGrp="1"/>
          </p:cNvSpPr>
          <p:nvPr>
            <p:ph idx="1"/>
          </p:nvPr>
        </p:nvSpPr>
        <p:spPr/>
        <p:txBody>
          <a:bodyPr/>
          <a:lstStyle/>
          <a:p>
            <a:pPr>
              <a:buNone/>
            </a:pPr>
            <a:r>
              <a:rPr lang="en-US" dirty="0" smtClean="0">
                <a:latin typeface="Andalus" pitchFamily="18" charset="-78"/>
                <a:cs typeface="Andalus" pitchFamily="18" charset="-78"/>
              </a:rPr>
              <a:t>SRI SUSHMA.J.S</a:t>
            </a:r>
          </a:p>
          <a:p>
            <a:pPr>
              <a:buNone/>
            </a:pPr>
            <a:r>
              <a:rPr lang="en-US" dirty="0" smtClean="0">
                <a:latin typeface="Andalus" pitchFamily="18" charset="-78"/>
                <a:cs typeface="Andalus" pitchFamily="18" charset="-78"/>
              </a:rPr>
              <a:t>VIDYA.K(AL)</a:t>
            </a:r>
          </a:p>
          <a:p>
            <a:pPr>
              <a:buNone/>
            </a:pPr>
            <a:r>
              <a:rPr lang="en-US" dirty="0" smtClean="0">
                <a:latin typeface="Andalus" pitchFamily="18" charset="-78"/>
                <a:cs typeface="Andalus" pitchFamily="18" charset="-78"/>
              </a:rPr>
              <a:t>ABIRAMI.S</a:t>
            </a:r>
          </a:p>
          <a:p>
            <a:pPr>
              <a:buNone/>
            </a:pPr>
            <a:r>
              <a:rPr lang="en-US" dirty="0" smtClean="0">
                <a:latin typeface="Andalus" pitchFamily="18" charset="-78"/>
                <a:cs typeface="Andalus" pitchFamily="18" charset="-78"/>
              </a:rPr>
              <a:t>THOMAS NIRMAL S( L)</a:t>
            </a:r>
          </a:p>
          <a:p>
            <a:pPr>
              <a:buNone/>
            </a:pPr>
            <a:r>
              <a:rPr lang="en-US" dirty="0" smtClean="0">
                <a:latin typeface="Andalus" pitchFamily="18" charset="-78"/>
                <a:cs typeface="Andalus" pitchFamily="18" charset="-78"/>
              </a:rPr>
              <a:t>SRIRAM</a:t>
            </a:r>
          </a:p>
          <a:p>
            <a:pPr>
              <a:buNone/>
            </a:pPr>
            <a:r>
              <a:rPr lang="en-US" dirty="0" smtClean="0">
                <a:latin typeface="Andalus" pitchFamily="18" charset="-78"/>
                <a:cs typeface="Andalus" pitchFamily="18" charset="-78"/>
              </a:rPr>
              <a:t>AJITH KUMAR.M</a:t>
            </a:r>
          </a:p>
          <a:p>
            <a:pPr>
              <a:buNone/>
            </a:pPr>
            <a:r>
              <a:rPr lang="en-US" dirty="0" smtClean="0">
                <a:latin typeface="Andalus" pitchFamily="18" charset="-78"/>
                <a:cs typeface="Andalus" pitchFamily="18" charset="-78"/>
              </a:rPr>
              <a:t>ASWIN</a:t>
            </a:r>
          </a:p>
          <a:p>
            <a:pPr>
              <a:buNone/>
            </a:pP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lvl="2"/>
            <a:endParaRPr lang="en-US" dirty="0" smtClean="0"/>
          </a:p>
          <a:p>
            <a:pPr lvl="2"/>
            <a:endParaRPr lang="en-US" dirty="0" smtClean="0"/>
          </a:p>
          <a:p>
            <a:pPr lvl="6">
              <a:buNone/>
            </a:pPr>
            <a:r>
              <a:rPr lang="en-US" sz="6000" dirty="0" smtClean="0">
                <a:latin typeface="Algerian" pitchFamily="82" charset="0"/>
              </a:rPr>
              <a:t>THANK YOU</a:t>
            </a:r>
            <a:endParaRPr lang="en-GB" sz="6000" dirty="0">
              <a:latin typeface="Algerian"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latin typeface="Algerian" pitchFamily="82" charset="0"/>
              </a:rPr>
              <a:t>INTRODUCTION</a:t>
            </a:r>
            <a:endParaRPr lang="en-GB" dirty="0">
              <a:latin typeface="Algerian" pitchFamily="82"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5334000" y="1371601"/>
            <a:ext cx="2733675" cy="1905000"/>
          </a:xfrm>
          <a:prstGeom prst="rect">
            <a:avLst/>
          </a:prstGeom>
          <a:noFill/>
          <a:ln w="9525">
            <a:noFill/>
            <a:miter lim="800000"/>
            <a:headEnd/>
            <a:tailEnd/>
          </a:ln>
          <a:effectLst/>
        </p:spPr>
      </p:pic>
      <p:sp>
        <p:nvSpPr>
          <p:cNvPr id="4" name="Rectangle 3"/>
          <p:cNvSpPr/>
          <p:nvPr/>
        </p:nvSpPr>
        <p:spPr>
          <a:xfrm>
            <a:off x="1981200" y="1219201"/>
            <a:ext cx="2743200" cy="646331"/>
          </a:xfrm>
          <a:prstGeom prst="rect">
            <a:avLst/>
          </a:prstGeom>
        </p:spPr>
        <p:txBody>
          <a:bodyPr wrap="square">
            <a:spAutoFit/>
          </a:bodyPr>
          <a:lstStyle/>
          <a:p>
            <a:r>
              <a:rPr lang="en-GB" b="1" dirty="0" smtClean="0"/>
              <a:t>Emotion</a:t>
            </a:r>
            <a:r>
              <a:rPr lang="en-GB" dirty="0" smtClean="0"/>
              <a:t> is a mental state </a:t>
            </a:r>
          </a:p>
          <a:p>
            <a:endParaRPr lang="en-GB" dirty="0"/>
          </a:p>
        </p:txBody>
      </p:sp>
      <p:sp>
        <p:nvSpPr>
          <p:cNvPr id="5" name="Rectangle 4"/>
          <p:cNvSpPr/>
          <p:nvPr/>
        </p:nvSpPr>
        <p:spPr>
          <a:xfrm>
            <a:off x="533400" y="1600200"/>
            <a:ext cx="4572000" cy="2031325"/>
          </a:xfrm>
          <a:prstGeom prst="rect">
            <a:avLst/>
          </a:prstGeom>
        </p:spPr>
        <p:txBody>
          <a:bodyPr>
            <a:spAutoFit/>
          </a:bodyPr>
          <a:lstStyle/>
          <a:p>
            <a:r>
              <a:rPr lang="en-GB" dirty="0" smtClean="0"/>
              <a:t>variously associated with thoughts, feelings, behavioural responses, and a degree of </a:t>
            </a:r>
            <a:r>
              <a:rPr lang="en-GB" dirty="0" smtClean="0">
                <a:hlinkClick r:id="rId3" tooltip="Pleasure"/>
              </a:rPr>
              <a:t>pleasure</a:t>
            </a:r>
            <a:r>
              <a:rPr lang="en-GB" dirty="0" smtClean="0"/>
              <a:t> or </a:t>
            </a:r>
            <a:r>
              <a:rPr lang="en-GB" dirty="0" smtClean="0">
                <a:hlinkClick r:id="rId4" tooltip="Suffering"/>
              </a:rPr>
              <a:t>displeasure</a:t>
            </a:r>
            <a:r>
              <a:rPr lang="en-GB" dirty="0" smtClean="0"/>
              <a:t>. There is currently no scientific </a:t>
            </a:r>
            <a:r>
              <a:rPr lang="en-GB" dirty="0" smtClean="0">
                <a:hlinkClick r:id="rId5" tooltip="Consensus"/>
              </a:rPr>
              <a:t>consensus</a:t>
            </a:r>
            <a:r>
              <a:rPr lang="en-GB" dirty="0" smtClean="0"/>
              <a:t> on a definition. 		        Emotion is often of  </a:t>
            </a:r>
            <a:r>
              <a:rPr lang="en-GB" dirty="0" smtClean="0">
                <a:hlinkClick r:id="rId6" tooltip="Reciprocal influence"/>
              </a:rPr>
              <a:t>intertwined</a:t>
            </a:r>
            <a:r>
              <a:rPr lang="en-GB" dirty="0" smtClean="0"/>
              <a:t> with </a:t>
            </a:r>
            <a:r>
              <a:rPr lang="en-GB" dirty="0" smtClean="0">
                <a:hlinkClick r:id="rId7" tooltip="Mood (psychology)"/>
              </a:rPr>
              <a:t>mood</a:t>
            </a:r>
            <a:r>
              <a:rPr lang="en-GB" dirty="0" smtClean="0"/>
              <a:t>, </a:t>
            </a:r>
            <a:r>
              <a:rPr lang="en-GB" dirty="0" smtClean="0">
                <a:hlinkClick r:id="rId8" tooltip="Temperament"/>
              </a:rPr>
              <a:t>temperament</a:t>
            </a:r>
            <a:r>
              <a:rPr lang="en-GB" dirty="0" smtClean="0"/>
              <a:t>, </a:t>
            </a:r>
            <a:r>
              <a:rPr lang="en-GB" dirty="0" smtClean="0">
                <a:hlinkClick r:id="rId9" tooltip="Personality psychology"/>
              </a:rPr>
              <a:t>personality</a:t>
            </a:r>
            <a:r>
              <a:rPr lang="en-GB" dirty="0" smtClean="0"/>
              <a:t>, </a:t>
            </a:r>
            <a:r>
              <a:rPr lang="en-GB" dirty="0" smtClean="0">
                <a:hlinkClick r:id="rId10" tooltip="Disposition"/>
              </a:rPr>
              <a:t>disposition</a:t>
            </a:r>
            <a:r>
              <a:rPr lang="en-GB" dirty="0" smtClean="0"/>
              <a:t>, and </a:t>
            </a:r>
            <a:r>
              <a:rPr lang="en-GB" dirty="0" smtClean="0">
                <a:hlinkClick r:id="rId11" tooltip="Motivation"/>
              </a:rPr>
              <a:t>motivation</a:t>
            </a:r>
            <a:r>
              <a:rPr lang="en-GB" dirty="0" smtClean="0"/>
              <a:t>.</a:t>
            </a:r>
            <a:endParaRPr lang="en-GB" dirty="0"/>
          </a:p>
        </p:txBody>
      </p:sp>
      <p:sp>
        <p:nvSpPr>
          <p:cNvPr id="6" name="Rectangle 5"/>
          <p:cNvSpPr/>
          <p:nvPr/>
        </p:nvSpPr>
        <p:spPr>
          <a:xfrm>
            <a:off x="609600" y="3733800"/>
            <a:ext cx="7391400" cy="1754326"/>
          </a:xfrm>
          <a:prstGeom prst="rect">
            <a:avLst/>
          </a:prstGeom>
        </p:spPr>
        <p:txBody>
          <a:bodyPr wrap="square">
            <a:spAutoFit/>
          </a:bodyPr>
          <a:lstStyle/>
          <a:p>
            <a:r>
              <a:rPr lang="en-GB" dirty="0" smtClean="0"/>
              <a:t>"Emotions can be defined as a positive or negative experience that is associated with a particular pattern of physiological activity." Emotions produce different physiological, </a:t>
            </a:r>
            <a:r>
              <a:rPr lang="en-GB" dirty="0" err="1" smtClean="0"/>
              <a:t>behavioral</a:t>
            </a:r>
            <a:r>
              <a:rPr lang="en-GB" dirty="0" smtClean="0"/>
              <a:t> and cognitive changes. The original role of emotions was to motivate adaptive </a:t>
            </a:r>
            <a:r>
              <a:rPr lang="en-GB" dirty="0" err="1" smtClean="0"/>
              <a:t>behaviors</a:t>
            </a:r>
            <a:r>
              <a:rPr lang="en-GB" dirty="0" smtClean="0"/>
              <a:t> that in the past would have contributed to the passing on of genes through survival, reproduction, and kin selection</a:t>
            </a:r>
            <a:endParaRPr lang="en-GB" dirty="0"/>
          </a:p>
        </p:txBody>
      </p:sp>
      <p:sp>
        <p:nvSpPr>
          <p:cNvPr id="7" name="Rectangle 6"/>
          <p:cNvSpPr/>
          <p:nvPr/>
        </p:nvSpPr>
        <p:spPr>
          <a:xfrm>
            <a:off x="838200" y="5562600"/>
            <a:ext cx="6629400" cy="646331"/>
          </a:xfrm>
          <a:prstGeom prst="rect">
            <a:avLst/>
          </a:prstGeom>
        </p:spPr>
        <p:txBody>
          <a:bodyPr wrap="square">
            <a:spAutoFit/>
          </a:bodyPr>
          <a:lstStyle/>
          <a:p>
            <a:r>
              <a:rPr lang="en-GB" dirty="0" smtClean="0"/>
              <a:t> "</a:t>
            </a:r>
            <a:r>
              <a:rPr lang="en-GB" i="1" dirty="0" smtClean="0"/>
              <a:t>A strong </a:t>
            </a:r>
            <a:r>
              <a:rPr lang="en-GB" i="1" dirty="0" smtClean="0">
                <a:hlinkClick r:id="rId12" tooltip="Feeling"/>
              </a:rPr>
              <a:t>feeling</a:t>
            </a:r>
            <a:r>
              <a:rPr lang="en-GB" i="1" dirty="0" smtClean="0"/>
              <a:t> deriving from one's circumstances, mood, or relationships with others.</a:t>
            </a:r>
            <a:r>
              <a:rPr lang="en-GB" dirty="0" smtClean="0"/>
              <a:t>"</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latin typeface="Algerian" pitchFamily="82" charset="0"/>
              </a:rPr>
              <a:t>FORGIVING &amp; FORGETTING</a:t>
            </a:r>
            <a:endParaRPr lang="en-GB" dirty="0">
              <a:latin typeface="Algerian" pitchFamily="82" charset="0"/>
            </a:endParaRPr>
          </a:p>
        </p:txBody>
      </p:sp>
      <p:sp>
        <p:nvSpPr>
          <p:cNvPr id="3" name="Content Placeholder 2"/>
          <p:cNvSpPr>
            <a:spLocks noGrp="1"/>
          </p:cNvSpPr>
          <p:nvPr>
            <p:ph idx="1"/>
          </p:nvPr>
        </p:nvSpPr>
        <p:spPr>
          <a:xfrm>
            <a:off x="457200" y="1143000"/>
            <a:ext cx="8229600" cy="4906963"/>
          </a:xfrm>
        </p:spPr>
        <p:txBody>
          <a:bodyPr>
            <a:normAutofit/>
          </a:bodyPr>
          <a:lstStyle/>
          <a:p>
            <a:r>
              <a:rPr lang="en-US" sz="2000" dirty="0" smtClean="0"/>
              <a:t>Forgiveness is an conscious deliberate decision of release feelings of resentment towards the person regardless of whether they actually deserve your forgiveness.</a:t>
            </a:r>
          </a:p>
          <a:p>
            <a:r>
              <a:rPr lang="en-US" sz="2000" dirty="0" smtClean="0"/>
              <a:t>Forgetting is the apparent loss of information already encoded and started in an individual’s long-term memory.</a:t>
            </a:r>
          </a:p>
          <a:p>
            <a:pPr>
              <a:buNone/>
            </a:pPr>
            <a:r>
              <a:rPr lang="en-US" sz="2000" dirty="0" smtClean="0"/>
              <a:t>WHY TO FORGIVE…</a:t>
            </a:r>
          </a:p>
          <a:p>
            <a:r>
              <a:rPr lang="en-US" sz="2000" dirty="0" smtClean="0"/>
              <a:t>Forgiveness is not something </a:t>
            </a:r>
          </a:p>
          <a:p>
            <a:pPr>
              <a:buNone/>
            </a:pPr>
            <a:r>
              <a:rPr lang="en-US" sz="2000" dirty="0" smtClean="0"/>
              <a:t>   that we do for </a:t>
            </a:r>
            <a:r>
              <a:rPr lang="en-US" sz="2000" dirty="0" err="1" smtClean="0"/>
              <a:t>other’s.It</a:t>
            </a:r>
            <a:r>
              <a:rPr lang="en-US" sz="2000" dirty="0" smtClean="0"/>
              <a:t> is something</a:t>
            </a:r>
          </a:p>
          <a:p>
            <a:pPr>
              <a:buNone/>
            </a:pPr>
            <a:r>
              <a:rPr lang="en-US" sz="2000" dirty="0" smtClean="0"/>
              <a:t>    that we do for ourselves.</a:t>
            </a:r>
          </a:p>
          <a:p>
            <a:r>
              <a:rPr lang="en-US" sz="2000" dirty="0" smtClean="0"/>
              <a:t>Through forgiving we literally take away the power of the opponent.</a:t>
            </a:r>
          </a:p>
          <a:p>
            <a:pPr>
              <a:buNone/>
            </a:pPr>
            <a:r>
              <a:rPr lang="en-US" sz="2000" dirty="0" smtClean="0"/>
              <a:t>WHY TO FORGET… </a:t>
            </a:r>
          </a:p>
          <a:p>
            <a:pPr>
              <a:buNone/>
            </a:pPr>
            <a:r>
              <a:rPr lang="en-US" sz="2000" dirty="0" smtClean="0"/>
              <a:t>  .   By forgetting things we tend to remember only the good rather then the bad and understand it in a better way.</a:t>
            </a:r>
          </a:p>
          <a:p>
            <a:pPr>
              <a:buNone/>
            </a:pPr>
            <a:endParaRPr lang="en-GB" sz="2000" dirty="0"/>
          </a:p>
        </p:txBody>
      </p:sp>
      <p:pic>
        <p:nvPicPr>
          <p:cNvPr id="5122" name="Picture 2"/>
          <p:cNvPicPr>
            <a:picLocks noChangeAspect="1" noChangeArrowheads="1"/>
          </p:cNvPicPr>
          <p:nvPr/>
        </p:nvPicPr>
        <p:blipFill>
          <a:blip r:embed="rId2"/>
          <a:srcRect/>
          <a:stretch>
            <a:fillRect/>
          </a:stretch>
        </p:blipFill>
        <p:spPr bwMode="auto">
          <a:xfrm>
            <a:off x="5943600" y="2438400"/>
            <a:ext cx="2438400" cy="1676400"/>
          </a:xfrm>
          <a:prstGeom prst="rect">
            <a:avLst/>
          </a:prstGeom>
          <a:noFill/>
          <a:ln w="9525">
            <a:noFill/>
            <a:miter lim="800000"/>
            <a:headEnd/>
            <a:tailEnd/>
          </a:ln>
          <a:effectLst/>
        </p:spPr>
      </p:pic>
    </p:spTree>
  </p:cSld>
  <p:clrMapOvr>
    <a:masterClrMapping/>
  </p:clrMapOvr>
  <p:transition>
    <p:strip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572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latin typeface="Algerian" pitchFamily="82" charset="0"/>
              </a:rPr>
              <a:t/>
            </a:r>
            <a:br>
              <a:rPr lang="en-US" dirty="0" smtClean="0">
                <a:latin typeface="Algerian" pitchFamily="82" charset="0"/>
              </a:rPr>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latin typeface="Algerian" pitchFamily="82" charset="0"/>
              </a:rPr>
              <a:t/>
            </a:r>
            <a:br>
              <a:rPr lang="en-US" dirty="0" smtClean="0">
                <a:latin typeface="Algerian" pitchFamily="82" charset="0"/>
              </a:rPr>
            </a:br>
            <a:endParaRPr lang="en-GB" dirty="0"/>
          </a:p>
        </p:txBody>
      </p:sp>
      <p:pic>
        <p:nvPicPr>
          <p:cNvPr id="1026" name="Picture 2"/>
          <p:cNvPicPr>
            <a:picLocks noGrp="1" noChangeAspect="1" noChangeArrowheads="1"/>
          </p:cNvPicPr>
          <p:nvPr>
            <p:ph idx="1"/>
          </p:nvPr>
        </p:nvPicPr>
        <p:blipFill>
          <a:blip r:embed="rId2"/>
          <a:stretch>
            <a:fillRect/>
          </a:stretch>
        </p:blipFill>
        <p:spPr bwMode="auto">
          <a:xfrm>
            <a:off x="6172200" y="4343400"/>
            <a:ext cx="1876425" cy="1676400"/>
          </a:xfrm>
          <a:prstGeom prst="rect">
            <a:avLst/>
          </a:prstGeom>
          <a:noFill/>
          <a:ln w="9525">
            <a:noFill/>
            <a:miter lim="800000"/>
            <a:headEnd/>
            <a:tailEnd/>
          </a:ln>
          <a:effectLst/>
        </p:spPr>
      </p:pic>
      <p:sp>
        <p:nvSpPr>
          <p:cNvPr id="5" name="Rectangle 4"/>
          <p:cNvSpPr/>
          <p:nvPr/>
        </p:nvSpPr>
        <p:spPr>
          <a:xfrm>
            <a:off x="1219200" y="3962400"/>
            <a:ext cx="4800600" cy="2031325"/>
          </a:xfrm>
          <a:prstGeom prst="rect">
            <a:avLst/>
          </a:prstGeom>
        </p:spPr>
        <p:txBody>
          <a:bodyPr wrap="square">
            <a:spAutoFit/>
          </a:bodyPr>
          <a:lstStyle/>
          <a:p>
            <a:r>
              <a:rPr lang="en-GB" dirty="0" smtClean="0"/>
              <a:t>Many physiological changes in the body are associated with fear are heart rate , sweating, increasing muscle tension including the muscles attached to each hair follicle to contract and causing "goose bumps", (</a:t>
            </a:r>
            <a:r>
              <a:rPr lang="en-GB" dirty="0" err="1" smtClean="0">
                <a:hlinkClick r:id="rId3" tooltip="Piloerection"/>
              </a:rPr>
              <a:t>piloerection</a:t>
            </a:r>
            <a:r>
              <a:rPr lang="en-GB" dirty="0" smtClean="0"/>
              <a:t> ),alertness leading to sleep disturbance and "butterflies in the stomach" (</a:t>
            </a:r>
            <a:r>
              <a:rPr lang="en-GB" dirty="0" smtClean="0">
                <a:hlinkClick r:id="rId4" tooltip="Dyspepsia"/>
              </a:rPr>
              <a:t>dyspepsia</a:t>
            </a:r>
            <a:r>
              <a:rPr lang="en-GB" dirty="0" smtClean="0"/>
              <a:t>).</a:t>
            </a:r>
            <a:endParaRPr lang="en-GB" dirty="0"/>
          </a:p>
        </p:txBody>
      </p:sp>
      <p:sp>
        <p:nvSpPr>
          <p:cNvPr id="6" name="Rectangle 5"/>
          <p:cNvSpPr/>
          <p:nvPr/>
        </p:nvSpPr>
        <p:spPr>
          <a:xfrm>
            <a:off x="1219200" y="3733800"/>
            <a:ext cx="1600200" cy="369332"/>
          </a:xfrm>
          <a:prstGeom prst="rect">
            <a:avLst/>
          </a:prstGeom>
        </p:spPr>
        <p:txBody>
          <a:bodyPr wrap="square">
            <a:spAutoFit/>
          </a:bodyPr>
          <a:lstStyle/>
          <a:p>
            <a:r>
              <a:rPr lang="en-US" b="1" dirty="0" smtClean="0"/>
              <a:t>SYMPTOMS</a:t>
            </a:r>
            <a:endParaRPr lang="en-GB" b="1" dirty="0"/>
          </a:p>
        </p:txBody>
      </p:sp>
      <p:sp>
        <p:nvSpPr>
          <p:cNvPr id="8" name="Rectangle 7"/>
          <p:cNvSpPr/>
          <p:nvPr/>
        </p:nvSpPr>
        <p:spPr>
          <a:xfrm>
            <a:off x="1219200" y="1600200"/>
            <a:ext cx="6705600" cy="2031325"/>
          </a:xfrm>
          <a:prstGeom prst="rect">
            <a:avLst/>
          </a:prstGeom>
        </p:spPr>
        <p:txBody>
          <a:bodyPr wrap="square">
            <a:spAutoFit/>
          </a:bodyPr>
          <a:lstStyle/>
          <a:p>
            <a:r>
              <a:rPr lang="en-GB" b="1" dirty="0" smtClean="0"/>
              <a:t>Fear</a:t>
            </a:r>
            <a:r>
              <a:rPr lang="en-GB" dirty="0" smtClean="0"/>
              <a:t> is a feeling induced by perceived danger or </a:t>
            </a:r>
            <a:r>
              <a:rPr lang="en-GB" dirty="0" smtClean="0">
                <a:hlinkClick r:id="rId5" tooltip="Threat"/>
              </a:rPr>
              <a:t>threat</a:t>
            </a:r>
            <a:r>
              <a:rPr lang="en-GB" dirty="0" smtClean="0"/>
              <a:t> that occurs in certain types of </a:t>
            </a:r>
            <a:r>
              <a:rPr lang="en-GB" dirty="0" smtClean="0">
                <a:hlinkClick r:id="rId6" tooltip="Organisms"/>
              </a:rPr>
              <a:t>organisms</a:t>
            </a:r>
            <a:r>
              <a:rPr lang="en-GB" dirty="0" smtClean="0"/>
              <a:t>, which causes a change in metabolic and organ functions and ultimately a change in </a:t>
            </a:r>
            <a:r>
              <a:rPr lang="en-GB" dirty="0" err="1" smtClean="0">
                <a:hlinkClick r:id="rId7" tooltip="Behavior"/>
              </a:rPr>
              <a:t>behavior</a:t>
            </a:r>
            <a:r>
              <a:rPr lang="en-GB" dirty="0" smtClean="0"/>
              <a:t>, such as fleeing, hiding, or freezing from perceived traumatic events. Fear in human beings may occur in response to a certain </a:t>
            </a:r>
            <a:r>
              <a:rPr lang="en-GB" dirty="0" smtClean="0">
                <a:hlinkClick r:id="rId8" tooltip="Stimulus (physiology)"/>
              </a:rPr>
              <a:t>stimulus</a:t>
            </a:r>
            <a:r>
              <a:rPr lang="en-GB" dirty="0" smtClean="0"/>
              <a:t> occurring in the present, or in anticipation or expectation of a future threat perceived as a </a:t>
            </a:r>
            <a:r>
              <a:rPr lang="en-GB" dirty="0" smtClean="0">
                <a:hlinkClick r:id="rId9" tooltip="Risk"/>
              </a:rPr>
              <a:t>risk</a:t>
            </a:r>
            <a:r>
              <a:rPr lang="en-GB" dirty="0" smtClean="0"/>
              <a:t> to body or life. </a:t>
            </a:r>
            <a:endParaRPr lang="en-GB" dirty="0"/>
          </a:p>
        </p:txBody>
      </p:sp>
      <p:sp>
        <p:nvSpPr>
          <p:cNvPr id="10" name="Rectangle 9"/>
          <p:cNvSpPr/>
          <p:nvPr/>
        </p:nvSpPr>
        <p:spPr>
          <a:xfrm>
            <a:off x="838200" y="838200"/>
            <a:ext cx="5105400" cy="646331"/>
          </a:xfrm>
          <a:prstGeom prst="rect">
            <a:avLst/>
          </a:prstGeom>
        </p:spPr>
        <p:txBody>
          <a:bodyPr wrap="square">
            <a:spAutoFit/>
          </a:bodyPr>
          <a:lstStyle/>
          <a:p>
            <a:r>
              <a:rPr lang="en-US" sz="3600" dirty="0" smtClean="0">
                <a:latin typeface="Algerian" pitchFamily="82" charset="0"/>
              </a:rPr>
              <a:t>FEAR</a:t>
            </a:r>
            <a:endParaRPr lang="en-GB" sz="3600" dirty="0"/>
          </a:p>
        </p:txBody>
      </p:sp>
    </p:spTree>
  </p:cSld>
  <p:clrMapOvr>
    <a:masterClrMapping/>
  </p:clrMapOvr>
  <p:transition>
    <p:comb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latin typeface="Algerian" pitchFamily="82" charset="0"/>
              </a:rPr>
              <a:t>ANGER</a:t>
            </a:r>
            <a:endParaRPr lang="en-GB" dirty="0">
              <a:latin typeface="Algerian" pitchFamily="82" charset="0"/>
            </a:endParaRPr>
          </a:p>
        </p:txBody>
      </p:sp>
      <p:sp>
        <p:nvSpPr>
          <p:cNvPr id="3" name="Content Placeholder 2"/>
          <p:cNvSpPr>
            <a:spLocks noGrp="1"/>
          </p:cNvSpPr>
          <p:nvPr>
            <p:ph idx="1"/>
          </p:nvPr>
        </p:nvSpPr>
        <p:spPr>
          <a:xfrm>
            <a:off x="457200" y="990601"/>
            <a:ext cx="8229600" cy="5334000"/>
          </a:xfrm>
        </p:spPr>
        <p:txBody>
          <a:bodyPr>
            <a:noAutofit/>
          </a:bodyPr>
          <a:lstStyle/>
          <a:p>
            <a:pPr>
              <a:buNone/>
            </a:pPr>
            <a:r>
              <a:rPr lang="en-US" sz="1800" dirty="0" smtClean="0">
                <a:latin typeface="Times New Roman" pitchFamily="18" charset="0"/>
                <a:cs typeface="Times New Roman" pitchFamily="18" charset="0"/>
              </a:rPr>
              <a:t>                      Anger is a basic human emotion that is experienced by all the people</a:t>
            </a:r>
          </a:p>
          <a:p>
            <a:pPr>
              <a:buNone/>
            </a:pPr>
            <a:r>
              <a:rPr lang="en-US" sz="1800" dirty="0" smtClean="0">
                <a:latin typeface="Times New Roman" pitchFamily="18" charset="0"/>
                <a:cs typeface="Times New Roman" pitchFamily="18" charset="0"/>
              </a:rPr>
              <a:t>   Typically triggered by emotional hurt ,anger is usually experienced as an unpleasant feeling that occurs when we think we have been </a:t>
            </a:r>
            <a:r>
              <a:rPr lang="en-US" sz="1800" dirty="0" err="1" smtClean="0">
                <a:latin typeface="Times New Roman" pitchFamily="18" charset="0"/>
                <a:cs typeface="Times New Roman" pitchFamily="18" charset="0"/>
              </a:rPr>
              <a:t>injuried,mistreated,when</a:t>
            </a:r>
            <a:r>
              <a:rPr lang="en-US" sz="1800" dirty="0" smtClean="0">
                <a:latin typeface="Times New Roman" pitchFamily="18" charset="0"/>
                <a:cs typeface="Times New Roman" pitchFamily="18" charset="0"/>
              </a:rPr>
              <a:t> we are faced with obstacles that keep us from attaining personal goals.</a:t>
            </a:r>
          </a:p>
          <a:p>
            <a:pPr>
              <a:buNone/>
            </a:pPr>
            <a:r>
              <a:rPr lang="en-US" sz="1800" dirty="0" smtClean="0">
                <a:latin typeface="Times New Roman" pitchFamily="18" charset="0"/>
                <a:cs typeface="Times New Roman" pitchFamily="18" charset="0"/>
              </a:rPr>
              <a:t>     When you are angry your body releases stress hormones.</a:t>
            </a:r>
          </a:p>
          <a:p>
            <a:pPr>
              <a:buNone/>
            </a:pPr>
            <a:r>
              <a:rPr lang="en-US" sz="1800" dirty="0" smtClean="0">
                <a:latin typeface="Times New Roman" pitchFamily="18" charset="0"/>
                <a:cs typeface="Times New Roman" pitchFamily="18" charset="0"/>
              </a:rPr>
              <a:t>      The heart rate ,blood pressure and body temperature get increases.</a:t>
            </a:r>
          </a:p>
          <a:p>
            <a:pPr>
              <a:buNone/>
            </a:pPr>
            <a:r>
              <a:rPr lang="en-US" sz="1800" dirty="0" smtClean="0">
                <a:latin typeface="Times New Roman" pitchFamily="18" charset="0"/>
                <a:cs typeface="Times New Roman" pitchFamily="18" charset="0"/>
              </a:rPr>
              <a:t>To overcome:</a:t>
            </a:r>
          </a:p>
          <a:p>
            <a:r>
              <a:rPr lang="en-US" sz="1800" b="1" dirty="0" smtClean="0">
                <a:latin typeface="Times New Roman" pitchFamily="18" charset="0"/>
                <a:cs typeface="Times New Roman" pitchFamily="18" charset="0"/>
              </a:rPr>
              <a:t>Once you're calm, express your anger</a:t>
            </a:r>
          </a:p>
          <a:p>
            <a:pPr>
              <a:buNone/>
            </a:pPr>
            <a:r>
              <a:rPr lang="en-US" sz="1800" dirty="0" smtClean="0">
                <a:latin typeface="Times New Roman" pitchFamily="18" charset="0"/>
                <a:cs typeface="Times New Roman" pitchFamily="18" charset="0"/>
              </a:rPr>
              <a:t>             As soon as you're thinking clearly, express your                                                                                                frustration in an assertive but </a:t>
            </a:r>
            <a:r>
              <a:rPr lang="en-US" sz="1800" dirty="0" err="1" smtClean="0">
                <a:latin typeface="Times New Roman" pitchFamily="18" charset="0"/>
                <a:cs typeface="Times New Roman" pitchFamily="18" charset="0"/>
              </a:rPr>
              <a:t>nonconfrontational</a:t>
            </a:r>
            <a:r>
              <a:rPr lang="en-US" sz="1800" dirty="0" smtClean="0">
                <a:latin typeface="Times New Roman" pitchFamily="18" charset="0"/>
                <a:cs typeface="Times New Roman" pitchFamily="18" charset="0"/>
              </a:rPr>
              <a:t>                                                                                                 way. State your concerns and needs clearly and                                                                                                      directly, without hurting others or trying to control them.</a:t>
            </a:r>
          </a:p>
          <a:p>
            <a:r>
              <a:rPr lang="en-US" sz="1800" b="1" dirty="0" smtClean="0">
                <a:latin typeface="Times New Roman" pitchFamily="18" charset="0"/>
                <a:cs typeface="Times New Roman" pitchFamily="18" charset="0"/>
              </a:rPr>
              <a:t>Stick with 'I' statements</a:t>
            </a:r>
          </a:p>
          <a:p>
            <a:pPr>
              <a:buNone/>
            </a:pPr>
            <a:r>
              <a:rPr lang="en-US" sz="1800" dirty="0" smtClean="0">
                <a:latin typeface="Times New Roman" pitchFamily="18" charset="0"/>
                <a:cs typeface="Times New Roman" pitchFamily="18" charset="0"/>
              </a:rPr>
              <a:t>                 To avoid criticizing or placing blame — which                                             </a:t>
            </a:r>
          </a:p>
          <a:p>
            <a:pPr>
              <a:buNone/>
            </a:pPr>
            <a:r>
              <a:rPr lang="en-US" sz="1800" dirty="0" smtClean="0">
                <a:latin typeface="Times New Roman" pitchFamily="18" charset="0"/>
                <a:cs typeface="Times New Roman" pitchFamily="18" charset="0"/>
              </a:rPr>
              <a:t>might only increase tension — use "I" statements to describe                                                                                              the problem. Be respectful and specific.</a:t>
            </a:r>
          </a:p>
          <a:p>
            <a:pPr>
              <a:buNone/>
            </a:pPr>
            <a:endParaRPr lang="en-US" sz="1800" dirty="0" smtClean="0"/>
          </a:p>
          <a:p>
            <a:pPr>
              <a:buNone/>
            </a:pPr>
            <a:endParaRPr lang="en-US" sz="1800" dirty="0" smtClean="0"/>
          </a:p>
          <a:p>
            <a:pPr>
              <a:buNone/>
            </a:pPr>
            <a:r>
              <a:rPr lang="en-US" sz="1800" dirty="0" smtClean="0"/>
              <a:t>                                                                     </a:t>
            </a:r>
          </a:p>
          <a:p>
            <a:pPr>
              <a:buNone/>
            </a:pPr>
            <a:r>
              <a:rPr lang="en-US" sz="1800" dirty="0" smtClean="0"/>
              <a:t>                                                                       </a:t>
            </a:r>
          </a:p>
          <a:p>
            <a:pPr>
              <a:buNone/>
            </a:pP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a:t>
            </a:r>
            <a:endParaRPr lang="en-GB" sz="1800" dirty="0"/>
          </a:p>
        </p:txBody>
      </p:sp>
      <p:pic>
        <p:nvPicPr>
          <p:cNvPr id="4" name="Picture 5" descr="C:\Users\GALAXY\Desktop\download.jpg"/>
          <p:cNvPicPr>
            <a:picLocks noChangeAspect="1" noChangeArrowheads="1"/>
          </p:cNvPicPr>
          <p:nvPr/>
        </p:nvPicPr>
        <p:blipFill>
          <a:blip r:embed="rId2" cstate="print"/>
          <a:srcRect/>
          <a:stretch>
            <a:fillRect/>
          </a:stretch>
        </p:blipFill>
        <p:spPr bwMode="auto">
          <a:xfrm>
            <a:off x="6248400" y="3200400"/>
            <a:ext cx="2400300" cy="2971800"/>
          </a:xfrm>
          <a:prstGeom prst="rect">
            <a:avLst/>
          </a:prstGeom>
          <a:noFill/>
        </p:spPr>
      </p:pic>
    </p:spTree>
  </p:cSld>
  <p:clrMapOvr>
    <a:masterClrMapping/>
  </p:clrMapOvr>
  <p:transition>
    <p:plu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latin typeface="Algerian" pitchFamily="82" charset="0"/>
              </a:rPr>
              <a:t>SADNESS</a:t>
            </a:r>
            <a:endParaRPr lang="en-GB" dirty="0">
              <a:latin typeface="Algerian" pitchFamily="82" charset="0"/>
            </a:endParaRPr>
          </a:p>
        </p:txBody>
      </p:sp>
      <p:sp>
        <p:nvSpPr>
          <p:cNvPr id="3" name="Content Placeholder 2"/>
          <p:cNvSpPr>
            <a:spLocks noGrp="1"/>
          </p:cNvSpPr>
          <p:nvPr>
            <p:ph idx="1"/>
          </p:nvPr>
        </p:nvSpPr>
        <p:spPr>
          <a:xfrm>
            <a:off x="457200" y="1219200"/>
            <a:ext cx="8229600" cy="4906963"/>
          </a:xfrm>
        </p:spPr>
        <p:txBody>
          <a:bodyPr>
            <a:normAutofit lnSpcReduction="10000"/>
          </a:bodyPr>
          <a:lstStyle/>
          <a:p>
            <a:pPr>
              <a:buNone/>
            </a:pPr>
            <a:r>
              <a:rPr lang="en-US" sz="2000" b="1" dirty="0" smtClean="0"/>
              <a:t>SADNESS</a:t>
            </a:r>
          </a:p>
          <a:p>
            <a:pPr>
              <a:buNone/>
            </a:pPr>
            <a:endParaRPr lang="en-US" sz="2000" b="1" dirty="0" smtClean="0"/>
          </a:p>
          <a:p>
            <a:r>
              <a:rPr lang="en-US" sz="2000" dirty="0" smtClean="0"/>
              <a:t>Sadness is a type of emotion often defined as</a:t>
            </a:r>
          </a:p>
          <a:p>
            <a:pPr>
              <a:buNone/>
            </a:pPr>
            <a:r>
              <a:rPr lang="en-US" sz="2000" dirty="0" smtClean="0"/>
              <a:t>     a transient emotional state characterized by feelings</a:t>
            </a:r>
          </a:p>
          <a:p>
            <a:pPr>
              <a:buNone/>
            </a:pPr>
            <a:r>
              <a:rPr lang="en-US" sz="2000" dirty="0" smtClean="0"/>
              <a:t>    of disappointment, grief, hopelessness, disinterest, and dampened mood.</a:t>
            </a:r>
          </a:p>
          <a:p>
            <a:r>
              <a:rPr lang="en-US" sz="2000" dirty="0" smtClean="0"/>
              <a:t>Sadness is something that all people experience from time to time. In some cases, people can experience prolonged and severe periods of sadness that can turn into depression.</a:t>
            </a:r>
            <a:endParaRPr lang="en-GB" sz="2000" dirty="0" smtClean="0"/>
          </a:p>
          <a:p>
            <a:pPr>
              <a:buNone/>
            </a:pPr>
            <a:r>
              <a:rPr lang="en-US" sz="2000" dirty="0" smtClean="0"/>
              <a:t>IT SHOULD BE EXPRESSED THROUGH….. </a:t>
            </a:r>
          </a:p>
          <a:p>
            <a:r>
              <a:rPr lang="en-US" sz="2000" dirty="0" smtClean="0"/>
              <a:t>Dampened mood</a:t>
            </a:r>
            <a:r>
              <a:rPr lang="en-GB" sz="2000" dirty="0" smtClean="0"/>
              <a:t>,</a:t>
            </a:r>
            <a:r>
              <a:rPr lang="en-US" sz="2000" dirty="0" smtClean="0"/>
              <a:t>Quietness</a:t>
            </a:r>
            <a:r>
              <a:rPr lang="en-GB" sz="2000" dirty="0" smtClean="0"/>
              <a:t>,</a:t>
            </a:r>
            <a:r>
              <a:rPr lang="en-US" sz="2000" dirty="0" smtClean="0"/>
              <a:t>Lethargy</a:t>
            </a:r>
            <a:r>
              <a:rPr lang="en-GB" sz="2000" dirty="0" smtClean="0"/>
              <a:t>,</a:t>
            </a:r>
            <a:r>
              <a:rPr lang="en-US" sz="2000" dirty="0" smtClean="0"/>
              <a:t>Withdrawal from others</a:t>
            </a:r>
            <a:r>
              <a:rPr lang="en-GB" sz="2000" dirty="0" smtClean="0"/>
              <a:t>,</a:t>
            </a:r>
            <a:r>
              <a:rPr lang="en-US" sz="2000" dirty="0" smtClean="0"/>
              <a:t>Crying.</a:t>
            </a:r>
            <a:endParaRPr lang="en-GB" sz="2000" dirty="0" smtClean="0"/>
          </a:p>
          <a:p>
            <a:pPr>
              <a:buNone/>
            </a:pPr>
            <a:r>
              <a:rPr lang="en-US" sz="2000" dirty="0" smtClean="0"/>
              <a:t>IT LEADS TO…..  lead people to engage in coping mechanisms such as avoiding other people, self-medicating, and ruminating on negative thoughts. Such behaviors can actually exacerbate feelings of sadness and prolong the duration of the emotion.</a:t>
            </a:r>
            <a:endParaRPr lang="en-GB" sz="2000" dirty="0"/>
          </a:p>
        </p:txBody>
      </p:sp>
      <p:pic>
        <p:nvPicPr>
          <p:cNvPr id="3075" name="Picture 3"/>
          <p:cNvPicPr>
            <a:picLocks noChangeAspect="1" noChangeArrowheads="1"/>
          </p:cNvPicPr>
          <p:nvPr/>
        </p:nvPicPr>
        <p:blipFill>
          <a:blip r:embed="rId2"/>
          <a:srcRect/>
          <a:stretch>
            <a:fillRect/>
          </a:stretch>
        </p:blipFill>
        <p:spPr bwMode="auto">
          <a:xfrm>
            <a:off x="6248400" y="914400"/>
            <a:ext cx="2457450" cy="1600200"/>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Managing </a:t>
            </a:r>
            <a:r>
              <a:rPr lang="en-US" dirty="0" err="1" smtClean="0"/>
              <a:t>Denfence</a:t>
            </a:r>
            <a:r>
              <a:rPr lang="en-US" dirty="0" smtClean="0"/>
              <a:t> Mechanism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Repression: Involuntary pushing of unpleasant feelings out of conscious thought.</a:t>
            </a:r>
          </a:p>
          <a:p>
            <a:r>
              <a:rPr lang="en-US" dirty="0" err="1" smtClean="0"/>
              <a:t>Supression</a:t>
            </a:r>
            <a:r>
              <a:rPr lang="en-US" dirty="0" smtClean="0"/>
              <a:t>: </a:t>
            </a:r>
            <a:r>
              <a:rPr lang="en-US" dirty="0" err="1" smtClean="0"/>
              <a:t>Conscious,Intentional</a:t>
            </a:r>
            <a:r>
              <a:rPr lang="en-US" dirty="0" smtClean="0"/>
              <a:t> pushing of unpleasantness from one’s mind.</a:t>
            </a:r>
            <a:endParaRPr lang="en-US" dirty="0"/>
          </a:p>
          <a:p>
            <a:r>
              <a:rPr lang="en-US" b="1" i="1" u="sng" dirty="0" smtClean="0"/>
              <a:t>Dealing with Intense Emotions:</a:t>
            </a:r>
          </a:p>
          <a:p>
            <a:pPr lvl="1"/>
            <a:r>
              <a:rPr lang="en-US" dirty="0" smtClean="0"/>
              <a:t>Take </a:t>
            </a:r>
            <a:r>
              <a:rPr lang="en-US" dirty="0" err="1" smtClean="0"/>
              <a:t>slow,deep</a:t>
            </a:r>
            <a:r>
              <a:rPr lang="en-US" dirty="0" smtClean="0"/>
              <a:t> breaths and relax when you feel your emotions.</a:t>
            </a:r>
          </a:p>
          <a:p>
            <a:pPr lvl="1"/>
            <a:r>
              <a:rPr lang="en-US" dirty="0" smtClean="0"/>
              <a:t>Control your feelings by analyzing the situations that cause them.</a:t>
            </a:r>
          </a:p>
          <a:p>
            <a:pPr lvl="1"/>
            <a:r>
              <a:rPr lang="en-US" dirty="0" smtClean="0"/>
              <a:t>Control your feelings by analyzing the situations  to compose yourself.</a:t>
            </a:r>
          </a:p>
          <a:p>
            <a:pPr lvl="1"/>
            <a:r>
              <a:rPr lang="en-US" dirty="0" smtClean="0"/>
              <a:t>Write a private journal or play music.</a:t>
            </a:r>
          </a:p>
          <a:p>
            <a:pPr lvl="1"/>
            <a:endParaRPr lang="en-US" dirty="0" smtClean="0"/>
          </a:p>
        </p:txBody>
      </p:sp>
    </p:spTree>
  </p:cSld>
  <p:clrMapOvr>
    <a:masterClrMapping/>
  </p:clrMapOvr>
  <p:transition>
    <p:spli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latin typeface="Algerian" pitchFamily="82" charset="0"/>
              </a:rPr>
              <a:t>HAPPINESS</a:t>
            </a:r>
            <a:endParaRPr lang="en-GB" dirty="0">
              <a:latin typeface="Algerian" pitchFamily="82" charset="0"/>
            </a:endParaRPr>
          </a:p>
        </p:txBody>
      </p:sp>
      <p:sp>
        <p:nvSpPr>
          <p:cNvPr id="3" name="Content Placeholder 2"/>
          <p:cNvSpPr>
            <a:spLocks noGrp="1"/>
          </p:cNvSpPr>
          <p:nvPr>
            <p:ph idx="1"/>
          </p:nvPr>
        </p:nvSpPr>
        <p:spPr>
          <a:xfrm>
            <a:off x="457200" y="990600"/>
            <a:ext cx="8229600" cy="5562600"/>
          </a:xfrm>
        </p:spPr>
        <p:txBody>
          <a:bodyPr>
            <a:normAutofit/>
          </a:bodyPr>
          <a:lstStyle/>
          <a:p>
            <a:pPr>
              <a:buNone/>
            </a:pPr>
            <a:r>
              <a:rPr lang="en-US" sz="2000" b="1" dirty="0" smtClean="0"/>
              <a:t>HAPPINESS</a:t>
            </a:r>
            <a:endParaRPr lang="en-US" sz="2000" dirty="0" smtClean="0"/>
          </a:p>
          <a:p>
            <a:r>
              <a:rPr lang="en-US" sz="2000" dirty="0" smtClean="0"/>
              <a:t>Happiness is often defined as a pleasant emotional state that is characterized by feelings of contentment, joy, gratification, satisfaction, and well-being. Research on happiness has increased significantly since the 1960s within a number of disciplines, including the branch of psychology known as positive psychology.</a:t>
            </a:r>
          </a:p>
          <a:p>
            <a:pPr>
              <a:buNone/>
            </a:pPr>
            <a:r>
              <a:rPr lang="en-US" sz="2000" dirty="0" smtClean="0"/>
              <a:t>IT CAN BE EXPRESSED THROUGH…</a:t>
            </a:r>
          </a:p>
          <a:p>
            <a:pPr>
              <a:buNone/>
            </a:pPr>
            <a:r>
              <a:rPr lang="en-US" sz="2000" dirty="0" smtClean="0"/>
              <a:t>   * Facial expressions such as smiling</a:t>
            </a:r>
            <a:r>
              <a:rPr lang="en-GB" sz="2000" dirty="0" smtClean="0"/>
              <a:t>,</a:t>
            </a:r>
          </a:p>
          <a:p>
            <a:pPr>
              <a:buNone/>
            </a:pPr>
            <a:r>
              <a:rPr lang="en-GB" sz="2000" dirty="0" smtClean="0"/>
              <a:t>   * </a:t>
            </a:r>
            <a:r>
              <a:rPr lang="en-US" sz="2000" dirty="0" smtClean="0"/>
              <a:t>Body language such as a relaxed stance</a:t>
            </a:r>
            <a:endParaRPr lang="en-GB" sz="2000" dirty="0" smtClean="0"/>
          </a:p>
          <a:p>
            <a:pPr>
              <a:buNone/>
            </a:pPr>
            <a:r>
              <a:rPr lang="en-GB" sz="2000" dirty="0" smtClean="0"/>
              <a:t>   * </a:t>
            </a:r>
            <a:r>
              <a:rPr lang="en-US" sz="2000" dirty="0" smtClean="0"/>
              <a:t>An upbeat, pleasant tone of voice.</a:t>
            </a:r>
          </a:p>
          <a:p>
            <a:pPr>
              <a:buNone/>
            </a:pPr>
            <a:r>
              <a:rPr lang="en-US" sz="2000" dirty="0" smtClean="0"/>
              <a:t>UNHAPPINESS LEADS TO….</a:t>
            </a:r>
            <a:endParaRPr lang="en-GB" sz="2000" dirty="0" smtClean="0"/>
          </a:p>
          <a:p>
            <a:pPr>
              <a:buNone/>
            </a:pPr>
            <a:r>
              <a:rPr lang="en-US" sz="2000" dirty="0" smtClean="0"/>
              <a:t>      Unhappiness has been linked to a variety of poor health outcomes. Stress, anxiety, depression, and loneliness, for example, have been linked to things such as lowered immunity, increased inflammation, and decreased life expectancy.</a:t>
            </a:r>
            <a:endParaRPr lang="en-GB" sz="2000" dirty="0" smtClean="0"/>
          </a:p>
          <a:p>
            <a:pPr>
              <a:buNone/>
            </a:pPr>
            <a:endParaRPr lang="en-GB" sz="2000" dirty="0"/>
          </a:p>
        </p:txBody>
      </p:sp>
      <p:pic>
        <p:nvPicPr>
          <p:cNvPr id="4098" name="Picture 2"/>
          <p:cNvPicPr>
            <a:picLocks noChangeAspect="1" noChangeArrowheads="1"/>
          </p:cNvPicPr>
          <p:nvPr/>
        </p:nvPicPr>
        <p:blipFill>
          <a:blip r:embed="rId2"/>
          <a:srcRect/>
          <a:stretch>
            <a:fillRect/>
          </a:stretch>
        </p:blipFill>
        <p:spPr bwMode="auto">
          <a:xfrm>
            <a:off x="5257800" y="2895600"/>
            <a:ext cx="3057525" cy="1828800"/>
          </a:xfrm>
          <a:prstGeom prst="rect">
            <a:avLst/>
          </a:prstGeom>
          <a:noFill/>
          <a:ln w="9525">
            <a:noFill/>
            <a:miter lim="800000"/>
            <a:headEnd/>
            <a:tailEnd/>
          </a:ln>
          <a:effectLst/>
        </p:spPr>
      </p:pic>
    </p:spTree>
  </p:cSld>
  <p:clrMapOvr>
    <a:masterClrMapping/>
  </p:clrMapOvr>
  <p:transition>
    <p:cover dir="l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SURPRISE</a:t>
            </a:r>
            <a:endParaRPr lang="en-GB" dirty="0">
              <a:latin typeface="Algerian" pitchFamily="82" charset="0"/>
            </a:endParaRPr>
          </a:p>
        </p:txBody>
      </p:sp>
      <p:sp>
        <p:nvSpPr>
          <p:cNvPr id="3" name="Content Placeholder 2"/>
          <p:cNvSpPr>
            <a:spLocks noGrp="1"/>
          </p:cNvSpPr>
          <p:nvPr>
            <p:ph idx="1"/>
          </p:nvPr>
        </p:nvSpPr>
        <p:spPr>
          <a:xfrm>
            <a:off x="457200" y="1219200"/>
            <a:ext cx="8229600" cy="5181600"/>
          </a:xfrm>
        </p:spPr>
        <p:txBody>
          <a:bodyPr>
            <a:normAutofit fontScale="92500" lnSpcReduction="20000"/>
          </a:bodyPr>
          <a:lstStyle/>
          <a:p>
            <a:pPr>
              <a:buNone/>
            </a:pPr>
            <a:endParaRPr lang="en-US" sz="2000" b="1" dirty="0" smtClean="0"/>
          </a:p>
          <a:p>
            <a:endParaRPr lang="en-US" sz="2000" dirty="0" smtClean="0"/>
          </a:p>
          <a:p>
            <a:r>
              <a:rPr lang="en-US" sz="2000" dirty="0" smtClean="0"/>
              <a:t>Surprise is a type of emotion that can trigger the fight or flight response. This type of emotion can be positive, negative, or neutral. An unpleasant surprise, for example, might involve someone jumping out from behind a tree and scaring you as you walk to your car at night. An example of a pleasant surprise would be arriving home to find that your closest friends have gathered to celebrate your birthday.</a:t>
            </a:r>
          </a:p>
          <a:p>
            <a:pPr>
              <a:buNone/>
            </a:pPr>
            <a:r>
              <a:rPr lang="en-US" sz="2000" dirty="0" smtClean="0"/>
              <a:t>IT IS CHARACTERISED BY…</a:t>
            </a:r>
          </a:p>
          <a:p>
            <a:pPr>
              <a:buNone/>
            </a:pPr>
            <a:r>
              <a:rPr lang="en-US" sz="2000" dirty="0" smtClean="0"/>
              <a:t>      * </a:t>
            </a:r>
            <a:r>
              <a:rPr lang="en-US" sz="1600" dirty="0" smtClean="0"/>
              <a:t>Facial expressions such as raising the brows,</a:t>
            </a:r>
          </a:p>
          <a:p>
            <a:pPr>
              <a:buNone/>
            </a:pPr>
            <a:r>
              <a:rPr lang="en-US" sz="1600" dirty="0" smtClean="0"/>
              <a:t> widening the eyes, and opening the mouth</a:t>
            </a:r>
            <a:r>
              <a:rPr lang="en-GB" sz="1600" dirty="0" smtClean="0"/>
              <a:t> </a:t>
            </a:r>
          </a:p>
          <a:p>
            <a:pPr>
              <a:buNone/>
            </a:pPr>
            <a:r>
              <a:rPr lang="en-US" sz="2000" dirty="0" smtClean="0"/>
              <a:t>       *Physical responses such as jumping back</a:t>
            </a:r>
            <a:r>
              <a:rPr lang="en-GB" sz="2000" dirty="0" smtClean="0"/>
              <a:t>,</a:t>
            </a:r>
          </a:p>
          <a:p>
            <a:pPr>
              <a:buNone/>
            </a:pPr>
            <a:r>
              <a:rPr lang="en-US" sz="2000" dirty="0" smtClean="0"/>
              <a:t>       *Verbal reactions such as yelling, screaming, </a:t>
            </a:r>
          </a:p>
          <a:p>
            <a:pPr>
              <a:buNone/>
            </a:pPr>
            <a:r>
              <a:rPr lang="en-US" sz="2000" dirty="0" smtClean="0"/>
              <a:t>     or gasping</a:t>
            </a:r>
          </a:p>
          <a:p>
            <a:pPr>
              <a:buNone/>
            </a:pPr>
            <a:r>
              <a:rPr lang="en-US" sz="2000" dirty="0" smtClean="0"/>
              <a:t>EFFECTS OF SURPRISE…</a:t>
            </a:r>
          </a:p>
          <a:p>
            <a:r>
              <a:rPr lang="en-US" sz="2000" dirty="0" smtClean="0"/>
              <a:t>Surprise can have important effects on human behavior Research has also found that people tend to be more swayed by surprising arguments and learn more from surprising information.</a:t>
            </a:r>
            <a:endParaRPr lang="en-GB" sz="2000" dirty="0" smtClean="0"/>
          </a:p>
          <a:p>
            <a:endParaRPr lang="en-US" sz="2000" dirty="0" smtClean="0"/>
          </a:p>
          <a:p>
            <a:endParaRPr lang="en-GB" sz="2000" dirty="0" smtClean="0"/>
          </a:p>
          <a:p>
            <a:endParaRPr lang="en-GB" sz="2000" dirty="0"/>
          </a:p>
        </p:txBody>
      </p:sp>
      <p:pic>
        <p:nvPicPr>
          <p:cNvPr id="6146" name="Picture 2"/>
          <p:cNvPicPr>
            <a:picLocks noChangeAspect="1" noChangeArrowheads="1"/>
          </p:cNvPicPr>
          <p:nvPr/>
        </p:nvPicPr>
        <p:blipFill>
          <a:blip r:embed="rId2"/>
          <a:srcRect/>
          <a:stretch>
            <a:fillRect/>
          </a:stretch>
        </p:blipFill>
        <p:spPr bwMode="auto">
          <a:xfrm>
            <a:off x="5638800" y="3048000"/>
            <a:ext cx="3048000" cy="2209800"/>
          </a:xfrm>
          <a:prstGeom prst="rect">
            <a:avLst/>
          </a:prstGeom>
          <a:noFill/>
          <a:ln w="9525">
            <a:noFill/>
            <a:miter lim="800000"/>
            <a:headEnd/>
            <a:tailEnd/>
          </a:ln>
          <a:effectLst/>
        </p:spPr>
      </p:pic>
    </p:spTree>
  </p:cSld>
  <p:clrMapOvr>
    <a:masterClrMapping/>
  </p:clrMapOvr>
  <p:transition>
    <p:cover dir="l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468</TotalTime>
  <Words>893</Words>
  <Application>Microsoft Office PowerPoint</Application>
  <PresentationFormat>On-screen Show (4:3)</PresentationFormat>
  <Paragraphs>92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DEALING WITH EMOTIONS </vt:lpstr>
      <vt:lpstr>INTRODUCTION</vt:lpstr>
      <vt:lpstr>FORGIVING &amp; FORGETTING</vt:lpstr>
      <vt:lpstr>                          </vt:lpstr>
      <vt:lpstr>ANGER</vt:lpstr>
      <vt:lpstr>SADNESS</vt:lpstr>
      <vt:lpstr>Managing Denfence Mechanism</vt:lpstr>
      <vt:lpstr>HAPPINESS</vt:lpstr>
      <vt:lpstr>SURPRISE</vt:lpstr>
      <vt:lpstr>Slide 10</vt:lpstr>
      <vt:lpstr>TEAM MEMBERS NAME</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god</dc:creator>
  <cp:lastModifiedBy>nirmal</cp:lastModifiedBy>
  <cp:revision>75</cp:revision>
  <dcterms:created xsi:type="dcterms:W3CDTF">2006-08-16T00:00:00Z</dcterms:created>
  <dcterms:modified xsi:type="dcterms:W3CDTF">2019-03-20T09:15:52Z</dcterms:modified>
</cp:coreProperties>
</file>