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
  </p:notesMasterIdLst>
  <p:sldIdLst>
    <p:sldId id="256" r:id="rId2"/>
    <p:sldId id="257" r:id="rId3"/>
    <p:sldId id="265" r:id="rId4"/>
    <p:sldId id="259" r:id="rId5"/>
    <p:sldId id="261"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8941F-AAD2-414F-9EFE-3383D560B7D9}" type="datetimeFigureOut">
              <a:rPr lang="en-IN" smtClean="0"/>
              <a:t>05-02-2024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BD580-6788-4ECF-842D-D05297896DA0}" type="slidenum">
              <a:rPr lang="en-IN" smtClean="0"/>
              <a:t>‹#›</a:t>
            </a:fld>
            <a:endParaRPr lang="en-IN"/>
          </a:p>
        </p:txBody>
      </p:sp>
    </p:spTree>
    <p:extLst>
      <p:ext uri="{BB962C8B-B14F-4D97-AF65-F5344CB8AC3E}">
        <p14:creationId xmlns:p14="http://schemas.microsoft.com/office/powerpoint/2010/main" val="372483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ABD580-6788-4ECF-842D-D05297896DA0}" type="slidenum">
              <a:rPr lang="en-IN" smtClean="0"/>
              <a:t>4</a:t>
            </a:fld>
            <a:endParaRPr lang="en-IN"/>
          </a:p>
        </p:txBody>
      </p:sp>
    </p:spTree>
    <p:extLst>
      <p:ext uri="{BB962C8B-B14F-4D97-AF65-F5344CB8AC3E}">
        <p14:creationId xmlns:p14="http://schemas.microsoft.com/office/powerpoint/2010/main" val="1614404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2507E-1F37-8A4F-0F13-7704BD3B48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5D1E83-2807-47FD-A12F-0E8159C6EA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4A36CC-826A-F6E5-06DA-7665F455C34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219D472-ED30-2294-C7C4-A5B7EBBA8886}"/>
              </a:ext>
            </a:extLst>
          </p:cNvPr>
          <p:cNvSpPr>
            <a:spLocks noGrp="1"/>
          </p:cNvSpPr>
          <p:nvPr>
            <p:ph type="sldNum" sz="quarter" idx="5"/>
          </p:nvPr>
        </p:nvSpPr>
        <p:spPr/>
        <p:txBody>
          <a:bodyPr/>
          <a:lstStyle/>
          <a:p>
            <a:fld id="{B5ABD580-6788-4ECF-842D-D05297896DA0}" type="slidenum">
              <a:rPr lang="en-IN" smtClean="0"/>
              <a:t>5</a:t>
            </a:fld>
            <a:endParaRPr lang="en-IN"/>
          </a:p>
        </p:txBody>
      </p:sp>
    </p:spTree>
    <p:extLst>
      <p:ext uri="{BB962C8B-B14F-4D97-AF65-F5344CB8AC3E}">
        <p14:creationId xmlns:p14="http://schemas.microsoft.com/office/powerpoint/2010/main" val="2448813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36A390-BE23-456C-B132-DDFEEA7C54EF}" type="datetimeFigureOut">
              <a:rPr lang="en-IN" smtClean="0"/>
              <a:t>05-02-2024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384857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36A390-BE23-456C-B132-DDFEEA7C54EF}"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230576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6A390-BE23-456C-B132-DDFEEA7C54EF}"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2808405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6A390-BE23-456C-B132-DDFEEA7C54EF}"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247633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6A390-BE23-456C-B132-DDFEEA7C54EF}"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343433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6A390-BE23-456C-B132-DDFEEA7C54EF}"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1073706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6A390-BE23-456C-B132-DDFEEA7C54EF}"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2613538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6A390-BE23-456C-B132-DDFEEA7C54EF}"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231321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6A390-BE23-456C-B132-DDFEEA7C54EF}"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82564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6A390-BE23-456C-B132-DDFEEA7C54EF}"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64599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6A390-BE23-456C-B132-DDFEEA7C54EF}"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318099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36A390-BE23-456C-B132-DDFEEA7C54EF}"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26056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36A390-BE23-456C-B132-DDFEEA7C54EF}" type="datetimeFigureOut">
              <a:rPr lang="en-IN" smtClean="0"/>
              <a:t>05-02-2024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255926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36A390-BE23-456C-B132-DDFEEA7C54EF}" type="datetimeFigureOut">
              <a:rPr lang="en-IN" smtClean="0"/>
              <a:t>05-02-2024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240805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6A390-BE23-456C-B132-DDFEEA7C54EF}" type="datetimeFigureOut">
              <a:rPr lang="en-IN" smtClean="0"/>
              <a:t>05-02-2024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303617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36A390-BE23-456C-B132-DDFEEA7C54EF}"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414290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36A390-BE23-456C-B132-DDFEEA7C54EF}"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A93C0-D9BD-442C-BDB6-94DAF996E7C9}" type="slidenum">
              <a:rPr lang="en-IN" smtClean="0"/>
              <a:t>‹#›</a:t>
            </a:fld>
            <a:endParaRPr lang="en-IN"/>
          </a:p>
        </p:txBody>
      </p:sp>
    </p:spTree>
    <p:extLst>
      <p:ext uri="{BB962C8B-B14F-4D97-AF65-F5344CB8AC3E}">
        <p14:creationId xmlns:p14="http://schemas.microsoft.com/office/powerpoint/2010/main" val="296496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36A390-BE23-456C-B132-DDFEEA7C54EF}" type="datetimeFigureOut">
              <a:rPr lang="en-IN" smtClean="0"/>
              <a:t>05-02-2024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3A93C0-D9BD-442C-BDB6-94DAF996E7C9}" type="slidenum">
              <a:rPr lang="en-IN" smtClean="0"/>
              <a:t>‹#›</a:t>
            </a:fld>
            <a:endParaRPr lang="en-IN"/>
          </a:p>
        </p:txBody>
      </p:sp>
    </p:spTree>
    <p:extLst>
      <p:ext uri="{BB962C8B-B14F-4D97-AF65-F5344CB8AC3E}">
        <p14:creationId xmlns:p14="http://schemas.microsoft.com/office/powerpoint/2010/main" val="959335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ABEB1B-899B-6438-F40D-D225DC4DA1A6}"/>
              </a:ext>
            </a:extLst>
          </p:cNvPr>
          <p:cNvSpPr txBox="1"/>
          <p:nvPr/>
        </p:nvSpPr>
        <p:spPr>
          <a:xfrm>
            <a:off x="1858297" y="481781"/>
            <a:ext cx="9704439" cy="1384995"/>
          </a:xfrm>
          <a:prstGeom prst="rect">
            <a:avLst/>
          </a:prstGeom>
          <a:noFill/>
        </p:spPr>
        <p:txBody>
          <a:bodyPr wrap="square" rtlCol="0">
            <a:spAutoFit/>
          </a:bodyPr>
          <a:lstStyle/>
          <a:p>
            <a:pPr algn="ctr"/>
            <a:r>
              <a:rPr lang="en-IN" sz="2800" b="1" dirty="0"/>
              <a:t>PROJECT  TITLE</a:t>
            </a:r>
          </a:p>
          <a:p>
            <a:pPr algn="ctr"/>
            <a:r>
              <a:rPr lang="en-IN" sz="2800" dirty="0"/>
              <a:t> “</a:t>
            </a:r>
            <a:r>
              <a:rPr lang="en-US" sz="2800" dirty="0"/>
              <a:t>Vehicle Accident Detection and Reporting System </a:t>
            </a:r>
          </a:p>
          <a:p>
            <a:pPr algn="ctr"/>
            <a:r>
              <a:rPr lang="en-US" sz="2800" dirty="0"/>
              <a:t>Using Sensor (IOT)”</a:t>
            </a:r>
            <a:endParaRPr lang="en-IN" sz="2800" dirty="0"/>
          </a:p>
        </p:txBody>
      </p:sp>
      <p:sp>
        <p:nvSpPr>
          <p:cNvPr id="5" name="TextBox 4">
            <a:extLst>
              <a:ext uri="{FF2B5EF4-FFF2-40B4-BE49-F238E27FC236}">
                <a16:creationId xmlns:a16="http://schemas.microsoft.com/office/drawing/2014/main" id="{53512EC3-0E90-BDC2-A1B8-8A706C893E6D}"/>
              </a:ext>
            </a:extLst>
          </p:cNvPr>
          <p:cNvSpPr txBox="1"/>
          <p:nvPr/>
        </p:nvSpPr>
        <p:spPr>
          <a:xfrm>
            <a:off x="3175819" y="2629092"/>
            <a:ext cx="7305368" cy="1661993"/>
          </a:xfrm>
          <a:prstGeom prst="rect">
            <a:avLst/>
          </a:prstGeom>
          <a:noFill/>
        </p:spPr>
        <p:txBody>
          <a:bodyPr wrap="square" rtlCol="0">
            <a:spAutoFit/>
          </a:bodyPr>
          <a:lstStyle/>
          <a:p>
            <a:pPr algn="ctr"/>
            <a:r>
              <a:rPr lang="en-IN" sz="2800" b="1" dirty="0"/>
              <a:t>BASE PAPER TITLE</a:t>
            </a:r>
          </a:p>
          <a:p>
            <a:pPr algn="ctr"/>
            <a:r>
              <a:rPr lang="en-IN" sz="2800" dirty="0"/>
              <a:t>“</a:t>
            </a:r>
            <a:r>
              <a:rPr lang="en-US" sz="2800" dirty="0"/>
              <a:t>An IoT-Based Vehicle Accident Detection and Classification System Using Sensor Fusion” </a:t>
            </a:r>
            <a:endParaRPr lang="en-IN" sz="2800" dirty="0"/>
          </a:p>
          <a:p>
            <a:endParaRPr lang="en-IN" dirty="0"/>
          </a:p>
        </p:txBody>
      </p:sp>
      <p:sp>
        <p:nvSpPr>
          <p:cNvPr id="8" name="TextBox 7">
            <a:extLst>
              <a:ext uri="{FF2B5EF4-FFF2-40B4-BE49-F238E27FC236}">
                <a16:creationId xmlns:a16="http://schemas.microsoft.com/office/drawing/2014/main" id="{40DC1CC9-34E5-9917-E5D7-560DE4FA0D5C}"/>
              </a:ext>
            </a:extLst>
          </p:cNvPr>
          <p:cNvSpPr txBox="1"/>
          <p:nvPr/>
        </p:nvSpPr>
        <p:spPr>
          <a:xfrm>
            <a:off x="1364614" y="4607125"/>
            <a:ext cx="4124374" cy="1323439"/>
          </a:xfrm>
          <a:prstGeom prst="rect">
            <a:avLst/>
          </a:prstGeom>
          <a:noFill/>
        </p:spPr>
        <p:txBody>
          <a:bodyPr wrap="square" rtlCol="0">
            <a:spAutoFit/>
          </a:bodyPr>
          <a:lstStyle/>
          <a:p>
            <a:r>
              <a:rPr lang="en-IN" sz="1600" b="1" dirty="0">
                <a:latin typeface="+mj-lt"/>
              </a:rPr>
              <a:t>Presented By </a:t>
            </a:r>
          </a:p>
          <a:p>
            <a:r>
              <a:rPr lang="en-IN" sz="1600" dirty="0">
                <a:ea typeface="Calibri Light" panose="020F0302020204030204" pitchFamily="34" charset="0"/>
                <a:cs typeface="Calibri Light" panose="020F0302020204030204" pitchFamily="34" charset="0"/>
              </a:rPr>
              <a:t>Mohammad  </a:t>
            </a:r>
            <a:r>
              <a:rPr lang="en-IN" sz="1600" dirty="0" err="1">
                <a:ea typeface="Calibri Light" panose="020F0302020204030204" pitchFamily="34" charset="0"/>
                <a:cs typeface="Calibri Light" panose="020F0302020204030204" pitchFamily="34" charset="0"/>
              </a:rPr>
              <a:t>Yazar</a:t>
            </a:r>
            <a:r>
              <a:rPr lang="en-IN" sz="1600" dirty="0">
                <a:ea typeface="Calibri Light" panose="020F0302020204030204" pitchFamily="34" charset="0"/>
                <a:cs typeface="Calibri Light" panose="020F0302020204030204" pitchFamily="34" charset="0"/>
              </a:rPr>
              <a:t>  </a:t>
            </a:r>
            <a:r>
              <a:rPr lang="en-IN" sz="1600" dirty="0">
                <a:latin typeface="Calibri Light" panose="020F0302020204030204" pitchFamily="34" charset="0"/>
                <a:ea typeface="Calibri Light" panose="020F0302020204030204" pitchFamily="34" charset="0"/>
                <a:cs typeface="Calibri Light" panose="020F0302020204030204" pitchFamily="34" charset="0"/>
              </a:rPr>
              <a:t>- 211520104093 </a:t>
            </a:r>
          </a:p>
          <a:p>
            <a:r>
              <a:rPr lang="en-IN" sz="1600" dirty="0">
                <a:ea typeface="Calibri Light" panose="020F0302020204030204" pitchFamily="34" charset="0"/>
                <a:cs typeface="Calibri Light" panose="020F0302020204030204" pitchFamily="34" charset="0"/>
              </a:rPr>
              <a:t>Sam Joshua .P </a:t>
            </a:r>
            <a:r>
              <a:rPr lang="en-IN" sz="1600" dirty="0">
                <a:latin typeface="Calibri Light" panose="020F0302020204030204" pitchFamily="34" charset="0"/>
                <a:ea typeface="Calibri Light" panose="020F0302020204030204" pitchFamily="34" charset="0"/>
                <a:cs typeface="Calibri Light" panose="020F0302020204030204" pitchFamily="34" charset="0"/>
              </a:rPr>
              <a:t>- 211520104130 </a:t>
            </a:r>
          </a:p>
          <a:p>
            <a:r>
              <a:rPr lang="en-IN" sz="1600" dirty="0">
                <a:ea typeface="Calibri Light" panose="020F0302020204030204" pitchFamily="34" charset="0"/>
                <a:cs typeface="Calibri Light" panose="020F0302020204030204" pitchFamily="34" charset="0"/>
              </a:rPr>
              <a:t>Sanjay Kartheekeyan .N</a:t>
            </a:r>
            <a:r>
              <a:rPr lang="en-IN" sz="1600" dirty="0">
                <a:latin typeface="Calibri Light" panose="020F0302020204030204" pitchFamily="34" charset="0"/>
                <a:ea typeface="Calibri Light" panose="020F0302020204030204" pitchFamily="34" charset="0"/>
                <a:cs typeface="Calibri Light" panose="020F0302020204030204" pitchFamily="34" charset="0"/>
              </a:rPr>
              <a:t> -211520104134</a:t>
            </a:r>
          </a:p>
          <a:p>
            <a:r>
              <a:rPr lang="en-IN" sz="1600" dirty="0">
                <a:ea typeface="Calibri Light" panose="020F0302020204030204" pitchFamily="34" charset="0"/>
                <a:cs typeface="Calibri Light" panose="020F0302020204030204" pitchFamily="34" charset="0"/>
              </a:rPr>
              <a:t>Sanjay Kumar .D</a:t>
            </a:r>
            <a:r>
              <a:rPr lang="en-IN" sz="1600" dirty="0">
                <a:latin typeface="Calibri Light" panose="020F0302020204030204" pitchFamily="34" charset="0"/>
                <a:ea typeface="Calibri Light" panose="020F0302020204030204" pitchFamily="34" charset="0"/>
                <a:cs typeface="Calibri Light" panose="020F0302020204030204" pitchFamily="34" charset="0"/>
              </a:rPr>
              <a:t> - 211520104135</a:t>
            </a:r>
          </a:p>
        </p:txBody>
      </p:sp>
      <p:sp>
        <p:nvSpPr>
          <p:cNvPr id="9" name="TextBox 8">
            <a:extLst>
              <a:ext uri="{FF2B5EF4-FFF2-40B4-BE49-F238E27FC236}">
                <a16:creationId xmlns:a16="http://schemas.microsoft.com/office/drawing/2014/main" id="{A7CFF531-DA32-BEFB-F1B4-CFB94C081A2B}"/>
              </a:ext>
            </a:extLst>
          </p:cNvPr>
          <p:cNvSpPr txBox="1"/>
          <p:nvPr/>
        </p:nvSpPr>
        <p:spPr>
          <a:xfrm>
            <a:off x="5348748" y="4607125"/>
            <a:ext cx="2959510" cy="369332"/>
          </a:xfrm>
          <a:prstGeom prst="rect">
            <a:avLst/>
          </a:prstGeom>
          <a:noFill/>
        </p:spPr>
        <p:txBody>
          <a:bodyPr wrap="square" rtlCol="0">
            <a:spAutoFit/>
          </a:bodyPr>
          <a:lstStyle/>
          <a:p>
            <a:pPr algn="ctr"/>
            <a:r>
              <a:rPr lang="en-US" dirty="0"/>
              <a:t>Batch No : B</a:t>
            </a:r>
            <a:r>
              <a:rPr lang="en-US" dirty="0">
                <a:latin typeface="Aptos Narrow" panose="020B0004020202020204" pitchFamily="34" charset="0"/>
              </a:rPr>
              <a:t>9</a:t>
            </a:r>
          </a:p>
        </p:txBody>
      </p:sp>
      <p:sp>
        <p:nvSpPr>
          <p:cNvPr id="10" name="TextBox 9">
            <a:extLst>
              <a:ext uri="{FF2B5EF4-FFF2-40B4-BE49-F238E27FC236}">
                <a16:creationId xmlns:a16="http://schemas.microsoft.com/office/drawing/2014/main" id="{225ECC28-284B-7AE3-F24E-97DE6060355D}"/>
              </a:ext>
            </a:extLst>
          </p:cNvPr>
          <p:cNvSpPr txBox="1"/>
          <p:nvPr/>
        </p:nvSpPr>
        <p:spPr>
          <a:xfrm>
            <a:off x="8721214" y="4622514"/>
            <a:ext cx="3421625" cy="830997"/>
          </a:xfrm>
          <a:prstGeom prst="rect">
            <a:avLst/>
          </a:prstGeom>
          <a:noFill/>
        </p:spPr>
        <p:txBody>
          <a:bodyPr wrap="square" rtlCol="0">
            <a:spAutoFit/>
          </a:bodyPr>
          <a:lstStyle/>
          <a:p>
            <a:r>
              <a:rPr lang="en-US" sz="1600" b="1" dirty="0">
                <a:latin typeface="+mj-lt"/>
              </a:rPr>
              <a:t>GUIDED BY </a:t>
            </a:r>
            <a:r>
              <a:rPr lang="en-US" sz="1600" dirty="0">
                <a:latin typeface="+mj-lt"/>
              </a:rPr>
              <a:t>:</a:t>
            </a:r>
          </a:p>
          <a:p>
            <a:r>
              <a:rPr lang="en-US" sz="1600" dirty="0"/>
              <a:t>MR. K. </a:t>
            </a:r>
            <a:r>
              <a:rPr lang="en-US" sz="1600" dirty="0" err="1"/>
              <a:t>Sathyamoorthy</a:t>
            </a:r>
            <a:r>
              <a:rPr lang="en-US" sz="1600" dirty="0"/>
              <a:t> </a:t>
            </a:r>
            <a:r>
              <a:rPr lang="en-US" sz="1600" dirty="0" err="1"/>
              <a:t>M.Tech</a:t>
            </a:r>
            <a:r>
              <a:rPr lang="en-US" sz="1600" dirty="0"/>
              <a:t>.,(</a:t>
            </a:r>
            <a:r>
              <a:rPr lang="en-US" sz="1600" dirty="0" err="1"/>
              <a:t>Ph.D</a:t>
            </a:r>
            <a:r>
              <a:rPr lang="en-US" sz="1600" dirty="0"/>
              <a:t>)</a:t>
            </a:r>
          </a:p>
          <a:p>
            <a:r>
              <a:rPr lang="en-US" sz="1600" dirty="0"/>
              <a:t>Assistant Professor Dept of CSE</a:t>
            </a:r>
            <a:endParaRPr lang="en-IN" sz="1600" dirty="0"/>
          </a:p>
        </p:txBody>
      </p:sp>
    </p:spTree>
    <p:extLst>
      <p:ext uri="{BB962C8B-B14F-4D97-AF65-F5344CB8AC3E}">
        <p14:creationId xmlns:p14="http://schemas.microsoft.com/office/powerpoint/2010/main" val="427185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31A2B-91E6-F0D2-989E-2DDB589C9363}"/>
              </a:ext>
            </a:extLst>
          </p:cNvPr>
          <p:cNvSpPr txBox="1"/>
          <p:nvPr/>
        </p:nvSpPr>
        <p:spPr>
          <a:xfrm>
            <a:off x="1858297" y="233912"/>
            <a:ext cx="4463845" cy="461665"/>
          </a:xfrm>
          <a:prstGeom prst="rect">
            <a:avLst/>
          </a:prstGeom>
          <a:noFill/>
        </p:spPr>
        <p:txBody>
          <a:bodyPr wrap="square" rtlCol="0">
            <a:spAutoFit/>
          </a:bodyPr>
          <a:lstStyle/>
          <a:p>
            <a:r>
              <a:rPr lang="en-IN" sz="2400" b="1" dirty="0">
                <a:latin typeface="+mj-lt"/>
              </a:rPr>
              <a:t>OBJECTIVE</a:t>
            </a:r>
          </a:p>
        </p:txBody>
      </p:sp>
      <p:sp>
        <p:nvSpPr>
          <p:cNvPr id="3" name="TextBox 2">
            <a:extLst>
              <a:ext uri="{FF2B5EF4-FFF2-40B4-BE49-F238E27FC236}">
                <a16:creationId xmlns:a16="http://schemas.microsoft.com/office/drawing/2014/main" id="{6C31C1EC-93C4-5417-BBFB-C5BBCE1F65E1}"/>
              </a:ext>
            </a:extLst>
          </p:cNvPr>
          <p:cNvSpPr txBox="1"/>
          <p:nvPr/>
        </p:nvSpPr>
        <p:spPr>
          <a:xfrm>
            <a:off x="1858297" y="1022555"/>
            <a:ext cx="9468464" cy="5293757"/>
          </a:xfrm>
          <a:prstGeom prst="rect">
            <a:avLst/>
          </a:prstGeom>
          <a:noFill/>
        </p:spPr>
        <p:txBody>
          <a:bodyPr wrap="square" rtlCol="0">
            <a:spAutoFit/>
          </a:bodyPr>
          <a:lstStyle/>
          <a:p>
            <a:r>
              <a:rPr lang="en-US" sz="2000" b="1" dirty="0"/>
              <a:t>Prompt Assistance</a:t>
            </a:r>
            <a:r>
              <a:rPr lang="en-US" sz="2000" dirty="0"/>
              <a:t>:  The primary objective of the  application is to provide prompt assistance to drivers in case of  accident. By instantly notifying the relevant emergency services, the system aims to reduce response times and ensure timely help for the driver.</a:t>
            </a:r>
          </a:p>
          <a:p>
            <a:endParaRPr lang="en-US" sz="2000" dirty="0"/>
          </a:p>
          <a:p>
            <a:r>
              <a:rPr lang="en-US" sz="2000" b="1" dirty="0"/>
              <a:t>Automated Message with Location:  </a:t>
            </a:r>
            <a:r>
              <a:rPr lang="en-US" sz="2000" dirty="0"/>
              <a:t>When a car experiences a accident, the application automatically generates and sends a message containing the car's precise location to the designated emergency services and contacts. This objective ensures that emergency responders are promptly informed about the incident and can quickly reach the scene to provide necessary medical aid or other assistance.</a:t>
            </a:r>
          </a:p>
          <a:p>
            <a:endParaRPr lang="en-US" sz="2000" dirty="0"/>
          </a:p>
          <a:p>
            <a:r>
              <a:rPr lang="en-US" sz="2000" dirty="0"/>
              <a:t> </a:t>
            </a:r>
            <a:r>
              <a:rPr lang="en-US" sz="2000" b="1" dirty="0"/>
              <a:t>Efficient Emergency Response:  </a:t>
            </a:r>
            <a:r>
              <a:rPr lang="en-US" sz="2000" dirty="0"/>
              <a:t>By integrating location tracking and automated messaging, the application aims to enhance the efficiency of emergency response. With accurate information about the car ' s location, emergency services can swiftly coordinate their efforts and mobilize resources to the exact site of the incident, minimizing delays and potentially saving lives.</a:t>
            </a:r>
          </a:p>
          <a:p>
            <a:endParaRPr lang="en-US" sz="2000" dirty="0"/>
          </a:p>
          <a:p>
            <a:r>
              <a:rPr lang="en-US" dirty="0"/>
              <a:t>  </a:t>
            </a:r>
            <a:endParaRPr lang="en-IN" dirty="0"/>
          </a:p>
        </p:txBody>
      </p:sp>
    </p:spTree>
    <p:extLst>
      <p:ext uri="{BB962C8B-B14F-4D97-AF65-F5344CB8AC3E}">
        <p14:creationId xmlns:p14="http://schemas.microsoft.com/office/powerpoint/2010/main" val="113358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B42F0-9011-BD7F-A953-3ECDADD18B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6E4DCCE-8A54-5AD4-BC55-DCD5335ACB62}"/>
              </a:ext>
            </a:extLst>
          </p:cNvPr>
          <p:cNvSpPr txBox="1"/>
          <p:nvPr/>
        </p:nvSpPr>
        <p:spPr>
          <a:xfrm>
            <a:off x="1858297" y="233912"/>
            <a:ext cx="4463845" cy="461665"/>
          </a:xfrm>
          <a:prstGeom prst="rect">
            <a:avLst/>
          </a:prstGeom>
          <a:noFill/>
        </p:spPr>
        <p:txBody>
          <a:bodyPr wrap="square" rtlCol="0">
            <a:spAutoFit/>
          </a:bodyPr>
          <a:lstStyle/>
          <a:p>
            <a:r>
              <a:rPr lang="en-US" sz="2400" b="1" dirty="0">
                <a:latin typeface="+mj-lt"/>
              </a:rPr>
              <a:t>A</a:t>
            </a:r>
            <a:r>
              <a:rPr lang="en-IN" sz="2400" b="1" dirty="0">
                <a:latin typeface="+mj-lt"/>
              </a:rPr>
              <a:t>BSTRACT</a:t>
            </a:r>
          </a:p>
        </p:txBody>
      </p:sp>
      <p:sp>
        <p:nvSpPr>
          <p:cNvPr id="3" name="TextBox 2">
            <a:extLst>
              <a:ext uri="{FF2B5EF4-FFF2-40B4-BE49-F238E27FC236}">
                <a16:creationId xmlns:a16="http://schemas.microsoft.com/office/drawing/2014/main" id="{A5F6813F-A622-786F-B7CF-FEAC2E078119}"/>
              </a:ext>
            </a:extLst>
          </p:cNvPr>
          <p:cNvSpPr txBox="1"/>
          <p:nvPr/>
        </p:nvSpPr>
        <p:spPr>
          <a:xfrm>
            <a:off x="1858297" y="788093"/>
            <a:ext cx="9468464" cy="6217087"/>
          </a:xfrm>
          <a:prstGeom prst="rect">
            <a:avLst/>
          </a:prstGeom>
          <a:noFill/>
        </p:spPr>
        <p:txBody>
          <a:bodyPr wrap="square" rtlCol="0">
            <a:spAutoFit/>
          </a:bodyPr>
          <a:lstStyle/>
          <a:p>
            <a:pPr algn="just"/>
            <a:r>
              <a:rPr lang="en-US" sz="2000" dirty="0"/>
              <a:t>Vehicle Accident Detection and Reporting is a critical area of research and development aimed at enhancing road safety. By integrating various sensors like accelerometers, gyroscopes, and GPS, along with computer vision technologies, the system can effectively detect sudden changes in vehicle motion and analyze data to identify signs of accidents.</a:t>
            </a:r>
          </a:p>
          <a:p>
            <a:pPr algn="just"/>
            <a:endParaRPr lang="en-US" sz="2000" dirty="0"/>
          </a:p>
          <a:p>
            <a:pPr algn="just"/>
            <a:r>
              <a:rPr lang="en-US" sz="2000" dirty="0"/>
              <a:t> Algorithms are designed to differentiate between normal driving events and accident scenarios, ensuring accurate detection while minimizing false alarms. Real-time communication systems are implemented to swiftly alert emergency services and designated contacts, reducing response times and potentially saving lives. Continuous improvement is achieved through the integration of machine learning models, adapting to diverse driving conditions. Ultimately, the objective is to create a robust system that enhances road safety by swiftly detecting and reporting vehicle accidents.</a:t>
            </a:r>
          </a:p>
          <a:p>
            <a:pPr algn="just"/>
            <a:endParaRPr lang="en-US" sz="2000" dirty="0"/>
          </a:p>
          <a:p>
            <a:pPr algn="just"/>
            <a:r>
              <a:rPr lang="en-US" sz="2000" dirty="0"/>
              <a:t>This paper aims to provide a comprehensive overview of the proposed system, including its architecture, components, and operational workflow. Furthermore, it discusses the significance of sensor fusion in enhancing the accuracy and reliability of accident detection and classification.</a:t>
            </a:r>
          </a:p>
          <a:p>
            <a:endParaRPr lang="en-US" sz="2000" dirty="0"/>
          </a:p>
          <a:p>
            <a:r>
              <a:rPr lang="en-US" dirty="0"/>
              <a:t>  </a:t>
            </a:r>
            <a:endParaRPr lang="en-IN" dirty="0"/>
          </a:p>
        </p:txBody>
      </p:sp>
    </p:spTree>
    <p:extLst>
      <p:ext uri="{BB962C8B-B14F-4D97-AF65-F5344CB8AC3E}">
        <p14:creationId xmlns:p14="http://schemas.microsoft.com/office/powerpoint/2010/main" val="196255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EDB2B4A-03DF-D067-9209-502E797AE68D}"/>
              </a:ext>
            </a:extLst>
          </p:cNvPr>
          <p:cNvCxnSpPr/>
          <p:nvPr/>
        </p:nvCxnSpPr>
        <p:spPr>
          <a:xfrm>
            <a:off x="6784258" y="393289"/>
            <a:ext cx="68826" cy="5663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7518BFC-9428-61D2-9AC5-C8ADD2542880}"/>
              </a:ext>
            </a:extLst>
          </p:cNvPr>
          <p:cNvSpPr txBox="1"/>
          <p:nvPr/>
        </p:nvSpPr>
        <p:spPr>
          <a:xfrm>
            <a:off x="1868129" y="393290"/>
            <a:ext cx="4395019" cy="400110"/>
          </a:xfrm>
          <a:prstGeom prst="rect">
            <a:avLst/>
          </a:prstGeom>
          <a:noFill/>
        </p:spPr>
        <p:txBody>
          <a:bodyPr wrap="square" rtlCol="0">
            <a:spAutoFit/>
          </a:bodyPr>
          <a:lstStyle/>
          <a:p>
            <a:pPr algn="ctr"/>
            <a:r>
              <a:rPr lang="en-IN" sz="2000" b="1" dirty="0">
                <a:latin typeface="+mj-lt"/>
              </a:rPr>
              <a:t>EXISTING SYSTEM</a:t>
            </a:r>
          </a:p>
        </p:txBody>
      </p:sp>
      <p:sp>
        <p:nvSpPr>
          <p:cNvPr id="7" name="TextBox 6">
            <a:extLst>
              <a:ext uri="{FF2B5EF4-FFF2-40B4-BE49-F238E27FC236}">
                <a16:creationId xmlns:a16="http://schemas.microsoft.com/office/drawing/2014/main" id="{166365D1-D804-56F8-40BC-80A137D96903}"/>
              </a:ext>
            </a:extLst>
          </p:cNvPr>
          <p:cNvSpPr txBox="1"/>
          <p:nvPr/>
        </p:nvSpPr>
        <p:spPr>
          <a:xfrm>
            <a:off x="7295535" y="393289"/>
            <a:ext cx="4345859" cy="400110"/>
          </a:xfrm>
          <a:prstGeom prst="rect">
            <a:avLst/>
          </a:prstGeom>
          <a:noFill/>
        </p:spPr>
        <p:txBody>
          <a:bodyPr wrap="square" rtlCol="0">
            <a:spAutoFit/>
          </a:bodyPr>
          <a:lstStyle/>
          <a:p>
            <a:pPr algn="ctr"/>
            <a:r>
              <a:rPr lang="en-IN" sz="2000" b="1" dirty="0"/>
              <a:t>PROPOSED SYSTEM</a:t>
            </a:r>
          </a:p>
        </p:txBody>
      </p:sp>
      <p:sp>
        <p:nvSpPr>
          <p:cNvPr id="8" name="TextBox 7">
            <a:extLst>
              <a:ext uri="{FF2B5EF4-FFF2-40B4-BE49-F238E27FC236}">
                <a16:creationId xmlns:a16="http://schemas.microsoft.com/office/drawing/2014/main" id="{287F3A94-99CB-17A7-94C5-97EFB06EB144}"/>
              </a:ext>
            </a:extLst>
          </p:cNvPr>
          <p:cNvSpPr txBox="1"/>
          <p:nvPr/>
        </p:nvSpPr>
        <p:spPr>
          <a:xfrm>
            <a:off x="7098890" y="1076634"/>
            <a:ext cx="4876800" cy="388119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mj-lt"/>
              </a:rPr>
              <a:t>Prompt Assistance : </a:t>
            </a:r>
          </a:p>
          <a:p>
            <a:pPr>
              <a:lnSpc>
                <a:spcPct val="150000"/>
              </a:lnSpc>
            </a:pPr>
            <a:r>
              <a:rPr lang="en-US" dirty="0"/>
              <a:t>sends a request message to designated contacts, informing them of the accident and its location. </a:t>
            </a:r>
          </a:p>
          <a:p>
            <a:pPr>
              <a:lnSpc>
                <a:spcPct val="150000"/>
              </a:lnSpc>
            </a:pPr>
            <a:endParaRPr lang="en-US" dirty="0"/>
          </a:p>
          <a:p>
            <a:pPr>
              <a:lnSpc>
                <a:spcPct val="150000"/>
              </a:lnSpc>
            </a:pPr>
            <a:endParaRPr lang="en-US" dirty="0"/>
          </a:p>
          <a:p>
            <a:pPr marL="342900" indent="-342900">
              <a:lnSpc>
                <a:spcPct val="150000"/>
              </a:lnSpc>
              <a:buFont typeface="Arial" panose="020B0604020202020204" pitchFamily="34" charset="0"/>
              <a:buChar char="•"/>
            </a:pPr>
            <a:r>
              <a:rPr lang="en-US" sz="2000" b="1" dirty="0">
                <a:latin typeface="+mj-lt"/>
              </a:rPr>
              <a:t>Sensor-Centric Approach:</a:t>
            </a:r>
          </a:p>
          <a:p>
            <a:pPr>
              <a:lnSpc>
                <a:spcPct val="150000"/>
              </a:lnSpc>
            </a:pPr>
            <a:r>
              <a:rPr lang="en-US" dirty="0"/>
              <a:t> sensors autonomously gather and process data, minimizing dependency on smartphone technology.</a:t>
            </a:r>
            <a:endParaRPr lang="en-IN" dirty="0"/>
          </a:p>
        </p:txBody>
      </p:sp>
      <p:sp>
        <p:nvSpPr>
          <p:cNvPr id="2" name="TextBox 1">
            <a:extLst>
              <a:ext uri="{FF2B5EF4-FFF2-40B4-BE49-F238E27FC236}">
                <a16:creationId xmlns:a16="http://schemas.microsoft.com/office/drawing/2014/main" id="{00285327-A8FA-67F7-42C2-9B417AD859F3}"/>
              </a:ext>
            </a:extLst>
          </p:cNvPr>
          <p:cNvSpPr txBox="1"/>
          <p:nvPr/>
        </p:nvSpPr>
        <p:spPr>
          <a:xfrm>
            <a:off x="1623490" y="1059349"/>
            <a:ext cx="4876800" cy="47121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mj-lt"/>
              </a:rPr>
              <a:t>Automated Assistance Requests: </a:t>
            </a:r>
          </a:p>
          <a:p>
            <a:pPr>
              <a:lnSpc>
                <a:spcPct val="150000"/>
              </a:lnSpc>
            </a:pPr>
            <a:r>
              <a:rPr lang="en-US" dirty="0"/>
              <a:t>Drivers can quickly seek help through automated assistance requests. Streamlined process reduces response times. </a:t>
            </a:r>
          </a:p>
          <a:p>
            <a:pPr>
              <a:lnSpc>
                <a:spcPct val="150000"/>
              </a:lnSpc>
            </a:pPr>
            <a:endParaRPr lang="en-US" dirty="0"/>
          </a:p>
          <a:p>
            <a:pPr>
              <a:lnSpc>
                <a:spcPct val="150000"/>
              </a:lnSpc>
            </a:pPr>
            <a:endParaRPr lang="en-US" dirty="0"/>
          </a:p>
          <a:p>
            <a:pPr marL="342900" indent="-342900">
              <a:lnSpc>
                <a:spcPct val="150000"/>
              </a:lnSpc>
              <a:buFont typeface="Arial" panose="020B0604020202020204" pitchFamily="34" charset="0"/>
              <a:buChar char="•"/>
            </a:pPr>
            <a:r>
              <a:rPr lang="en-US" sz="2000" b="1" dirty="0">
                <a:latin typeface="+mj-lt"/>
              </a:rPr>
              <a:t>Real-Time Location Tracking:</a:t>
            </a:r>
          </a:p>
          <a:p>
            <a:pPr>
              <a:lnSpc>
                <a:spcPct val="150000"/>
              </a:lnSpc>
            </a:pPr>
            <a:r>
              <a:rPr lang="en-US" dirty="0"/>
              <a:t> Utilizes real-time GPS technology to track the driver ' s precise location. Enables emergency responders to accurately identify the location and provide timely assistance.</a:t>
            </a:r>
            <a:endParaRPr lang="en-IN" dirty="0"/>
          </a:p>
        </p:txBody>
      </p:sp>
    </p:spTree>
    <p:extLst>
      <p:ext uri="{BB962C8B-B14F-4D97-AF65-F5344CB8AC3E}">
        <p14:creationId xmlns:p14="http://schemas.microsoft.com/office/powerpoint/2010/main" val="216450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B6E0C-2887-413E-1843-D9CDBDA091F8}"/>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F662CF0-433C-F6B5-C25C-541CC84C2046}"/>
              </a:ext>
            </a:extLst>
          </p:cNvPr>
          <p:cNvCxnSpPr/>
          <p:nvPr/>
        </p:nvCxnSpPr>
        <p:spPr>
          <a:xfrm>
            <a:off x="6784258" y="393289"/>
            <a:ext cx="68826" cy="5663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C42752-A222-613C-9D22-0A3AC662EEAB}"/>
              </a:ext>
            </a:extLst>
          </p:cNvPr>
          <p:cNvSpPr txBox="1"/>
          <p:nvPr/>
        </p:nvSpPr>
        <p:spPr>
          <a:xfrm>
            <a:off x="1612489" y="393289"/>
            <a:ext cx="4395019" cy="400110"/>
          </a:xfrm>
          <a:prstGeom prst="rect">
            <a:avLst/>
          </a:prstGeom>
          <a:noFill/>
        </p:spPr>
        <p:txBody>
          <a:bodyPr wrap="square" rtlCol="0">
            <a:spAutoFit/>
          </a:bodyPr>
          <a:lstStyle/>
          <a:p>
            <a:pPr algn="ctr"/>
            <a:r>
              <a:rPr lang="en-US" sz="2000" b="1" dirty="0">
                <a:latin typeface="+mj-lt"/>
              </a:rPr>
              <a:t>H</a:t>
            </a:r>
            <a:r>
              <a:rPr lang="en-IN" sz="2000" b="1" dirty="0">
                <a:latin typeface="+mj-lt"/>
              </a:rPr>
              <a:t>ARDWARE REQUIREMENTS</a:t>
            </a:r>
          </a:p>
        </p:txBody>
      </p:sp>
      <p:sp>
        <p:nvSpPr>
          <p:cNvPr id="6" name="TextBox 5">
            <a:extLst>
              <a:ext uri="{FF2B5EF4-FFF2-40B4-BE49-F238E27FC236}">
                <a16:creationId xmlns:a16="http://schemas.microsoft.com/office/drawing/2014/main" id="{3B651940-FDAF-F25B-7DE1-C58D6F7FA633}"/>
              </a:ext>
            </a:extLst>
          </p:cNvPr>
          <p:cNvSpPr txBox="1"/>
          <p:nvPr/>
        </p:nvSpPr>
        <p:spPr>
          <a:xfrm>
            <a:off x="1406769" y="835758"/>
            <a:ext cx="5377489" cy="4830553"/>
          </a:xfrm>
          <a:prstGeom prst="rect">
            <a:avLst/>
          </a:prstGeom>
          <a:noFill/>
        </p:spPr>
        <p:txBody>
          <a:bodyPr wrap="square" rtlCol="0">
            <a:spAutoFit/>
          </a:bodyPr>
          <a:lstStyle/>
          <a:p>
            <a:r>
              <a:rPr lang="en-US" sz="2000" b="1" dirty="0">
                <a:latin typeface="+mj-lt"/>
              </a:rPr>
              <a:t> </a:t>
            </a:r>
            <a:r>
              <a:rPr lang="en-US" sz="2000" b="1" i="0" dirty="0">
                <a:effectLst/>
                <a:latin typeface="Söhne"/>
              </a:rPr>
              <a:t>Sensors:</a:t>
            </a:r>
          </a:p>
          <a:p>
            <a:pPr>
              <a:buFont typeface="Arial" panose="020B0604020202020204" pitchFamily="34" charset="0"/>
              <a:buChar char="•"/>
            </a:pPr>
            <a:r>
              <a:rPr lang="en-US" i="0" dirty="0">
                <a:effectLst/>
                <a:latin typeface="Söhne"/>
              </a:rPr>
              <a:t>Accelerometer: Measure acceleration and detect    		                      sudden changes.</a:t>
            </a:r>
          </a:p>
          <a:p>
            <a:pPr>
              <a:buFont typeface="Arial" panose="020B0604020202020204" pitchFamily="34" charset="0"/>
              <a:buChar char="•"/>
            </a:pPr>
            <a:endParaRPr lang="en-US" i="0" dirty="0">
              <a:effectLst/>
              <a:latin typeface="Söhne"/>
            </a:endParaRPr>
          </a:p>
          <a:p>
            <a:pPr>
              <a:buFont typeface="Arial" panose="020B0604020202020204" pitchFamily="34" charset="0"/>
              <a:buChar char="•"/>
            </a:pPr>
            <a:r>
              <a:rPr lang="en-US" i="0" dirty="0">
                <a:effectLst/>
                <a:latin typeface="Söhne"/>
              </a:rPr>
              <a:t>Gyroscope: Measure orientation and angular velocity.</a:t>
            </a:r>
          </a:p>
          <a:p>
            <a:pPr>
              <a:buFont typeface="Arial" panose="020B0604020202020204" pitchFamily="34" charset="0"/>
              <a:buChar char="•"/>
            </a:pPr>
            <a:endParaRPr lang="en-US" i="0" dirty="0">
              <a:effectLst/>
              <a:latin typeface="Söhne"/>
            </a:endParaRPr>
          </a:p>
          <a:p>
            <a:pPr>
              <a:buFont typeface="Arial" panose="020B0604020202020204" pitchFamily="34" charset="0"/>
              <a:buChar char="•"/>
            </a:pPr>
            <a:r>
              <a:rPr lang="en-US" i="0" dirty="0">
                <a:effectLst/>
                <a:latin typeface="Söhne"/>
              </a:rPr>
              <a:t>GPS Module: Provide location information.</a:t>
            </a:r>
          </a:p>
          <a:p>
            <a:pPr>
              <a:buFont typeface="Arial" panose="020B0604020202020204" pitchFamily="34" charset="0"/>
              <a:buChar char="•"/>
            </a:pPr>
            <a:endParaRPr lang="en-US" i="0" dirty="0">
              <a:effectLst/>
              <a:latin typeface="Söhne"/>
            </a:endParaRPr>
          </a:p>
          <a:p>
            <a:pPr>
              <a:buFont typeface="Arial" panose="020B0604020202020204" pitchFamily="34" charset="0"/>
              <a:buChar char="•"/>
            </a:pPr>
            <a:r>
              <a:rPr lang="en-US" i="0" dirty="0">
                <a:effectLst/>
                <a:latin typeface="Söhne"/>
              </a:rPr>
              <a:t>Collision Sensors: Detect impact force.</a:t>
            </a:r>
          </a:p>
          <a:p>
            <a:pPr>
              <a:buFont typeface="Arial" panose="020B0604020202020204" pitchFamily="34" charset="0"/>
              <a:buChar char="•"/>
            </a:pPr>
            <a:endParaRPr lang="en-US" dirty="0">
              <a:latin typeface="Söhne"/>
            </a:endParaRPr>
          </a:p>
          <a:p>
            <a:pPr>
              <a:buFont typeface="Arial" panose="020B0604020202020204" pitchFamily="34" charset="0"/>
              <a:buChar char="•"/>
            </a:pPr>
            <a:endParaRPr lang="en-US" i="0" dirty="0">
              <a:effectLst/>
              <a:latin typeface="Söhne"/>
            </a:endParaRPr>
          </a:p>
          <a:p>
            <a:pPr>
              <a:lnSpc>
                <a:spcPct val="150000"/>
              </a:lnSpc>
            </a:pPr>
            <a:r>
              <a:rPr lang="en-IN" sz="2000" b="1" i="0" dirty="0">
                <a:effectLst/>
                <a:latin typeface="Söhne"/>
              </a:rPr>
              <a:t>Microcontroller – </a:t>
            </a:r>
            <a:r>
              <a:rPr lang="en-IN" b="0" i="0" dirty="0">
                <a:effectLst/>
                <a:latin typeface="Söhne"/>
              </a:rPr>
              <a:t>Arduino.</a:t>
            </a:r>
          </a:p>
          <a:p>
            <a:pPr>
              <a:lnSpc>
                <a:spcPct val="150000"/>
              </a:lnSpc>
            </a:pPr>
            <a:r>
              <a:rPr lang="en-IN" b="1" i="0" dirty="0">
                <a:effectLst/>
                <a:latin typeface="Söhne"/>
              </a:rPr>
              <a:t>Communication Module – </a:t>
            </a:r>
            <a:r>
              <a:rPr lang="en-IN" b="0" i="0" dirty="0">
                <a:effectLst/>
                <a:latin typeface="Söhne"/>
              </a:rPr>
              <a:t>GSM (</a:t>
            </a:r>
            <a:r>
              <a:rPr lang="en-IN" sz="1600" b="0" i="0" dirty="0">
                <a:effectLst/>
                <a:latin typeface="Söhne"/>
              </a:rPr>
              <a:t>Global System for Mobile                   								Communications).</a:t>
            </a:r>
          </a:p>
          <a:p>
            <a:pPr>
              <a:lnSpc>
                <a:spcPct val="150000"/>
              </a:lnSpc>
            </a:pPr>
            <a:r>
              <a:rPr lang="en-IN" sz="2000" b="1" i="0" dirty="0">
                <a:effectLst/>
                <a:latin typeface="Söhne"/>
              </a:rPr>
              <a:t>Power Supply </a:t>
            </a:r>
            <a:r>
              <a:rPr lang="en-IN" sz="1600" b="1" i="0" dirty="0">
                <a:effectLst/>
                <a:latin typeface="Söhne"/>
              </a:rPr>
              <a:t>– </a:t>
            </a:r>
            <a:r>
              <a:rPr lang="en-IN" sz="1600" dirty="0">
                <a:latin typeface="Söhne"/>
              </a:rPr>
              <a:t>B</a:t>
            </a:r>
            <a:r>
              <a:rPr lang="en-IN" b="0" i="0" dirty="0">
                <a:effectLst/>
                <a:latin typeface="Söhne"/>
              </a:rPr>
              <a:t>atteries.</a:t>
            </a:r>
            <a:endParaRPr lang="en-IN" b="1" i="0" dirty="0">
              <a:effectLst/>
              <a:latin typeface="Söhne"/>
            </a:endParaRPr>
          </a:p>
        </p:txBody>
      </p:sp>
      <p:sp>
        <p:nvSpPr>
          <p:cNvPr id="7" name="TextBox 6">
            <a:extLst>
              <a:ext uri="{FF2B5EF4-FFF2-40B4-BE49-F238E27FC236}">
                <a16:creationId xmlns:a16="http://schemas.microsoft.com/office/drawing/2014/main" id="{8E82E866-349B-CE31-06F0-7A4436DC36EE}"/>
              </a:ext>
            </a:extLst>
          </p:cNvPr>
          <p:cNvSpPr txBox="1"/>
          <p:nvPr/>
        </p:nvSpPr>
        <p:spPr>
          <a:xfrm>
            <a:off x="7285703" y="393289"/>
            <a:ext cx="4345859" cy="400110"/>
          </a:xfrm>
          <a:prstGeom prst="rect">
            <a:avLst/>
          </a:prstGeom>
          <a:noFill/>
        </p:spPr>
        <p:txBody>
          <a:bodyPr wrap="square" rtlCol="0">
            <a:spAutoFit/>
          </a:bodyPr>
          <a:lstStyle/>
          <a:p>
            <a:pPr algn="ctr"/>
            <a:r>
              <a:rPr lang="en-IN" sz="2000" b="1" dirty="0"/>
              <a:t>SOFTWARE REQUIREMENTS</a:t>
            </a:r>
          </a:p>
        </p:txBody>
      </p:sp>
      <p:sp>
        <p:nvSpPr>
          <p:cNvPr id="2" name="TextBox 1">
            <a:extLst>
              <a:ext uri="{FF2B5EF4-FFF2-40B4-BE49-F238E27FC236}">
                <a16:creationId xmlns:a16="http://schemas.microsoft.com/office/drawing/2014/main" id="{9AA3CCCC-3300-5A16-C75D-0370558749BF}"/>
              </a:ext>
            </a:extLst>
          </p:cNvPr>
          <p:cNvSpPr txBox="1"/>
          <p:nvPr/>
        </p:nvSpPr>
        <p:spPr>
          <a:xfrm>
            <a:off x="7121579" y="264993"/>
            <a:ext cx="4906297" cy="6328014"/>
          </a:xfrm>
          <a:prstGeom prst="rect">
            <a:avLst/>
          </a:prstGeom>
          <a:noFill/>
        </p:spPr>
        <p:txBody>
          <a:bodyPr wrap="square" rtlCol="0">
            <a:spAutoFit/>
          </a:bodyPr>
          <a:lstStyle/>
          <a:p>
            <a:pPr>
              <a:lnSpc>
                <a:spcPct val="150000"/>
              </a:lnSpc>
            </a:pPr>
            <a:r>
              <a:rPr lang="en-US" sz="2000" b="1" dirty="0">
                <a:latin typeface="+mj-lt"/>
              </a:rPr>
              <a:t> </a:t>
            </a:r>
          </a:p>
          <a:p>
            <a:pPr>
              <a:lnSpc>
                <a:spcPct val="150000"/>
              </a:lnSpc>
            </a:pPr>
            <a:r>
              <a:rPr lang="en-IN" b="1" i="0" dirty="0">
                <a:effectLst/>
                <a:latin typeface="Söhne"/>
              </a:rPr>
              <a:t>Microcontroller Programming :</a:t>
            </a:r>
          </a:p>
          <a:p>
            <a:pPr>
              <a:lnSpc>
                <a:spcPct val="150000"/>
              </a:lnSpc>
            </a:pPr>
            <a:r>
              <a:rPr lang="en-IN" b="0" i="0" dirty="0">
                <a:effectLst/>
                <a:latin typeface="Söhne"/>
              </a:rPr>
              <a:t>Algorithms</a:t>
            </a:r>
            <a:r>
              <a:rPr lang="en-IN" b="1" dirty="0">
                <a:latin typeface="Söhne"/>
              </a:rPr>
              <a:t>-</a:t>
            </a:r>
            <a:r>
              <a:rPr lang="en-IN" b="0" i="0" dirty="0">
                <a:effectLst/>
                <a:latin typeface="Söhne"/>
              </a:rPr>
              <a:t>read data from sensors.</a:t>
            </a:r>
          </a:p>
          <a:p>
            <a:pPr>
              <a:lnSpc>
                <a:spcPct val="150000"/>
              </a:lnSpc>
            </a:pPr>
            <a:endParaRPr lang="en-IN" b="0" i="0" dirty="0">
              <a:effectLst/>
              <a:latin typeface="Söhne"/>
            </a:endParaRPr>
          </a:p>
          <a:p>
            <a:pPr>
              <a:lnSpc>
                <a:spcPct val="150000"/>
              </a:lnSpc>
            </a:pPr>
            <a:r>
              <a:rPr lang="en-IN" b="1" i="0" dirty="0">
                <a:effectLst/>
                <a:latin typeface="Söhne"/>
              </a:rPr>
              <a:t>Machine Learning - </a:t>
            </a:r>
            <a:r>
              <a:rPr lang="en-US" b="0" i="0" dirty="0">
                <a:effectLst/>
                <a:latin typeface="Söhne"/>
              </a:rPr>
              <a:t>Train the model on a dataset that includes various types of accidents.</a:t>
            </a:r>
          </a:p>
          <a:p>
            <a:pPr>
              <a:lnSpc>
                <a:spcPct val="150000"/>
              </a:lnSpc>
            </a:pPr>
            <a:endParaRPr lang="en-US" b="0" i="0" dirty="0">
              <a:effectLst/>
              <a:latin typeface="Söhne"/>
            </a:endParaRPr>
          </a:p>
          <a:p>
            <a:pPr>
              <a:lnSpc>
                <a:spcPct val="150000"/>
              </a:lnSpc>
            </a:pPr>
            <a:r>
              <a:rPr lang="en-IN" b="1" i="0" dirty="0">
                <a:effectLst/>
                <a:latin typeface="Söhne"/>
              </a:rPr>
              <a:t>Backend Software</a:t>
            </a:r>
            <a:r>
              <a:rPr lang="en-US" dirty="0">
                <a:latin typeface="Söhne"/>
              </a:rPr>
              <a:t> - </a:t>
            </a:r>
            <a:r>
              <a:rPr lang="en-US" b="0" i="0" dirty="0">
                <a:effectLst/>
                <a:latin typeface="Söhne"/>
              </a:rPr>
              <a:t>for processing incoming data, storing it in the database, and triggering alerts.</a:t>
            </a:r>
          </a:p>
          <a:p>
            <a:pPr>
              <a:lnSpc>
                <a:spcPct val="150000"/>
              </a:lnSpc>
            </a:pPr>
            <a:endParaRPr lang="en-US" b="0" i="0" dirty="0">
              <a:effectLst/>
              <a:latin typeface="Söhne"/>
            </a:endParaRPr>
          </a:p>
          <a:p>
            <a:pPr>
              <a:lnSpc>
                <a:spcPct val="150000"/>
              </a:lnSpc>
            </a:pPr>
            <a:r>
              <a:rPr lang="en-IN" b="1" i="0" dirty="0">
                <a:effectLst/>
                <a:latin typeface="Söhne"/>
              </a:rPr>
              <a:t>Notification System</a:t>
            </a:r>
            <a:r>
              <a:rPr lang="en-US" dirty="0">
                <a:latin typeface="Söhne"/>
              </a:rPr>
              <a:t> - </a:t>
            </a:r>
            <a:r>
              <a:rPr lang="en-US" b="0" i="0" dirty="0">
                <a:effectLst/>
                <a:latin typeface="Söhne"/>
              </a:rPr>
              <a:t>to send alerts to emergency services.</a:t>
            </a:r>
          </a:p>
          <a:p>
            <a:pPr>
              <a:lnSpc>
                <a:spcPct val="150000"/>
              </a:lnSpc>
            </a:pPr>
            <a:endParaRPr lang="en-US" b="0" i="0" dirty="0">
              <a:effectLst/>
              <a:latin typeface="Söhne"/>
            </a:endParaRPr>
          </a:p>
          <a:p>
            <a:pPr>
              <a:lnSpc>
                <a:spcPct val="150000"/>
              </a:lnSpc>
            </a:pPr>
            <a:r>
              <a:rPr lang="en-IN" b="1" i="0" dirty="0">
                <a:effectLst/>
                <a:latin typeface="Söhne"/>
              </a:rPr>
              <a:t>Mobile/Web Application - </a:t>
            </a:r>
            <a:r>
              <a:rPr lang="en-US" b="0" i="0" dirty="0">
                <a:effectLst/>
                <a:latin typeface="Söhne"/>
              </a:rPr>
              <a:t>user interface for end-users to monitor and receive alerts.</a:t>
            </a:r>
            <a:endParaRPr lang="en-US" dirty="0"/>
          </a:p>
        </p:txBody>
      </p:sp>
    </p:spTree>
    <p:extLst>
      <p:ext uri="{BB962C8B-B14F-4D97-AF65-F5344CB8AC3E}">
        <p14:creationId xmlns:p14="http://schemas.microsoft.com/office/powerpoint/2010/main" val="71219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AF293-20AD-8CB2-3E11-80FF5EBD0E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178BAC0-A637-2387-986D-12E13FDB3012}"/>
              </a:ext>
            </a:extLst>
          </p:cNvPr>
          <p:cNvSpPr txBox="1"/>
          <p:nvPr/>
        </p:nvSpPr>
        <p:spPr>
          <a:xfrm>
            <a:off x="1740310" y="255639"/>
            <a:ext cx="9665109" cy="5122941"/>
          </a:xfrm>
          <a:prstGeom prst="rect">
            <a:avLst/>
          </a:prstGeom>
          <a:noFill/>
        </p:spPr>
        <p:txBody>
          <a:bodyPr wrap="square" rtlCol="0">
            <a:spAutoFit/>
          </a:bodyPr>
          <a:lstStyle/>
          <a:p>
            <a:pPr>
              <a:lnSpc>
                <a:spcPct val="150000"/>
              </a:lnSpc>
            </a:pPr>
            <a:endParaRPr lang="en-US" sz="2000" b="1" dirty="0"/>
          </a:p>
          <a:p>
            <a:pPr>
              <a:lnSpc>
                <a:spcPct val="150000"/>
              </a:lnSpc>
            </a:pPr>
            <a:endParaRPr lang="en-US" sz="2000" b="1" dirty="0"/>
          </a:p>
          <a:p>
            <a:pPr>
              <a:lnSpc>
                <a:spcPct val="150000"/>
              </a:lnSpc>
            </a:pPr>
            <a:r>
              <a:rPr lang="en-US" sz="2000" b="1" dirty="0"/>
              <a:t>Improved Accuracy: </a:t>
            </a:r>
            <a:r>
              <a:rPr lang="en-US" sz="2000" dirty="0"/>
              <a:t>Sensor fusion combining accelerometer, gyroscope, and GPS data enhances the accuracy of accident detection by considering multiple data sources.</a:t>
            </a:r>
          </a:p>
          <a:p>
            <a:pPr>
              <a:lnSpc>
                <a:spcPct val="150000"/>
              </a:lnSpc>
            </a:pPr>
            <a:endParaRPr lang="en-US" sz="2000" dirty="0"/>
          </a:p>
          <a:p>
            <a:pPr>
              <a:lnSpc>
                <a:spcPct val="150000"/>
              </a:lnSpc>
            </a:pPr>
            <a:r>
              <a:rPr lang="en-US" sz="2000" b="1" dirty="0"/>
              <a:t>Real-time Response: </a:t>
            </a:r>
            <a:r>
              <a:rPr lang="en-US" sz="2000" dirty="0"/>
              <a:t>The system provides real-time detection and classification of accidents, enabling prompt response from emergency services.</a:t>
            </a:r>
          </a:p>
          <a:p>
            <a:pPr>
              <a:lnSpc>
                <a:spcPct val="150000"/>
              </a:lnSpc>
            </a:pPr>
            <a:endParaRPr lang="en-US" sz="2000" dirty="0"/>
          </a:p>
          <a:p>
            <a:pPr>
              <a:lnSpc>
                <a:spcPct val="150000"/>
              </a:lnSpc>
            </a:pPr>
            <a:r>
              <a:rPr lang="en-US" sz="2000" b="1" dirty="0"/>
              <a:t>Reduced False Alarms: </a:t>
            </a:r>
            <a:r>
              <a:rPr lang="en-US" sz="2000" dirty="0"/>
              <a:t>By utilizing multiple sensors and sophisticated algorithms, the system can differentiate between normal driving events and actual accidents, minimizing false alarms.</a:t>
            </a:r>
            <a:endParaRPr lang="en-IN" sz="2000" dirty="0"/>
          </a:p>
        </p:txBody>
      </p:sp>
      <p:sp>
        <p:nvSpPr>
          <p:cNvPr id="4" name="TextBox 3">
            <a:extLst>
              <a:ext uri="{FF2B5EF4-FFF2-40B4-BE49-F238E27FC236}">
                <a16:creationId xmlns:a16="http://schemas.microsoft.com/office/drawing/2014/main" id="{4F58EEDA-2829-BDF3-BFF6-2060F911FDE6}"/>
              </a:ext>
            </a:extLst>
          </p:cNvPr>
          <p:cNvSpPr txBox="1"/>
          <p:nvPr/>
        </p:nvSpPr>
        <p:spPr>
          <a:xfrm>
            <a:off x="1740310" y="616611"/>
            <a:ext cx="6094428" cy="369332"/>
          </a:xfrm>
          <a:prstGeom prst="rect">
            <a:avLst/>
          </a:prstGeom>
          <a:noFill/>
        </p:spPr>
        <p:txBody>
          <a:bodyPr wrap="square">
            <a:spAutoFit/>
          </a:bodyPr>
          <a:lstStyle/>
          <a:p>
            <a:r>
              <a:rPr lang="en-IN" sz="1800" b="1" dirty="0">
                <a:latin typeface="+mj-lt"/>
              </a:rPr>
              <a:t>ADVANTAGES</a:t>
            </a:r>
          </a:p>
        </p:txBody>
      </p:sp>
    </p:spTree>
    <p:extLst>
      <p:ext uri="{BB962C8B-B14F-4D97-AF65-F5344CB8AC3E}">
        <p14:creationId xmlns:p14="http://schemas.microsoft.com/office/powerpoint/2010/main" val="255678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8CB55-370E-627C-6A1F-635A7A04C29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FDB8CEE-9A6C-2E3A-B240-96EC39161952}"/>
              </a:ext>
            </a:extLst>
          </p:cNvPr>
          <p:cNvSpPr txBox="1"/>
          <p:nvPr/>
        </p:nvSpPr>
        <p:spPr>
          <a:xfrm>
            <a:off x="1740310" y="255639"/>
            <a:ext cx="9665109" cy="5584606"/>
          </a:xfrm>
          <a:prstGeom prst="rect">
            <a:avLst/>
          </a:prstGeom>
          <a:noFill/>
        </p:spPr>
        <p:txBody>
          <a:bodyPr wrap="square" rtlCol="0">
            <a:spAutoFit/>
          </a:bodyPr>
          <a:lstStyle/>
          <a:p>
            <a:pPr>
              <a:lnSpc>
                <a:spcPct val="150000"/>
              </a:lnSpc>
            </a:pPr>
            <a:endParaRPr lang="en-US" sz="2000" b="1" dirty="0"/>
          </a:p>
          <a:p>
            <a:pPr>
              <a:lnSpc>
                <a:spcPct val="150000"/>
              </a:lnSpc>
            </a:pPr>
            <a:endParaRPr lang="en-US" sz="2000" b="1" dirty="0"/>
          </a:p>
          <a:p>
            <a:pPr>
              <a:lnSpc>
                <a:spcPct val="150000"/>
              </a:lnSpc>
            </a:pPr>
            <a:r>
              <a:rPr lang="en-US" sz="2000" b="1" dirty="0"/>
              <a:t>Dependency on Sensor Reliability: </a:t>
            </a:r>
            <a:r>
              <a:rPr lang="en-US" sz="2000" dirty="0"/>
              <a:t>The effectiveness of the system relies heavily on the accuracy and reliability of the sensors used for data fusion. Any sensor malfunction or inconsistency could affect the system's performance.</a:t>
            </a:r>
          </a:p>
          <a:p>
            <a:pPr>
              <a:lnSpc>
                <a:spcPct val="150000"/>
              </a:lnSpc>
            </a:pPr>
            <a:endParaRPr lang="en-US" sz="2000" dirty="0"/>
          </a:p>
          <a:p>
            <a:pPr>
              <a:lnSpc>
                <a:spcPct val="150000"/>
              </a:lnSpc>
            </a:pPr>
            <a:r>
              <a:rPr lang="en-US" sz="2000" b="1" dirty="0"/>
              <a:t>Limited Effectiveness in Certain Scenarios: </a:t>
            </a:r>
            <a:r>
              <a:rPr lang="en-US" sz="2000" dirty="0"/>
              <a:t>The system may have limitations in accurately detecting and classifying accidents in extreme conditions such as off-road driving or highly congested urban areas</a:t>
            </a:r>
          </a:p>
          <a:p>
            <a:pPr>
              <a:lnSpc>
                <a:spcPct val="150000"/>
              </a:lnSpc>
            </a:pPr>
            <a:endParaRPr lang="en-US" sz="2000" dirty="0"/>
          </a:p>
          <a:p>
            <a:pPr>
              <a:lnSpc>
                <a:spcPct val="150000"/>
              </a:lnSpc>
            </a:pPr>
            <a:r>
              <a:rPr lang="en-US" sz="2000" b="1" dirty="0"/>
              <a:t>Power Consumption: </a:t>
            </a:r>
            <a:r>
              <a:rPr lang="en-US" sz="2000" dirty="0"/>
              <a:t>Continuous operation of multiple sensors and processing units may lead to increased power consumption, potentially affecting the vehicle's battery life.</a:t>
            </a:r>
            <a:endParaRPr lang="en-IN" sz="2000" dirty="0"/>
          </a:p>
        </p:txBody>
      </p:sp>
      <p:sp>
        <p:nvSpPr>
          <p:cNvPr id="4" name="TextBox 3">
            <a:extLst>
              <a:ext uri="{FF2B5EF4-FFF2-40B4-BE49-F238E27FC236}">
                <a16:creationId xmlns:a16="http://schemas.microsoft.com/office/drawing/2014/main" id="{C6904E55-70DA-0DC0-739A-15BA1EFE56E4}"/>
              </a:ext>
            </a:extLst>
          </p:cNvPr>
          <p:cNvSpPr txBox="1"/>
          <p:nvPr/>
        </p:nvSpPr>
        <p:spPr>
          <a:xfrm>
            <a:off x="1740310" y="616611"/>
            <a:ext cx="6094428" cy="369332"/>
          </a:xfrm>
          <a:prstGeom prst="rect">
            <a:avLst/>
          </a:prstGeom>
          <a:noFill/>
        </p:spPr>
        <p:txBody>
          <a:bodyPr wrap="square">
            <a:spAutoFit/>
          </a:bodyPr>
          <a:lstStyle/>
          <a:p>
            <a:r>
              <a:rPr lang="en-US" b="1" dirty="0">
                <a:latin typeface="+mj-lt"/>
              </a:rPr>
              <a:t>D</a:t>
            </a:r>
            <a:r>
              <a:rPr lang="en-IN" b="1" dirty="0">
                <a:latin typeface="+mj-lt"/>
              </a:rPr>
              <a:t>ISADVANTAGE</a:t>
            </a:r>
            <a:endParaRPr lang="en-IN" sz="1800" b="1" dirty="0">
              <a:latin typeface="+mj-lt"/>
            </a:endParaRPr>
          </a:p>
        </p:txBody>
      </p:sp>
    </p:spTree>
    <p:extLst>
      <p:ext uri="{BB962C8B-B14F-4D97-AF65-F5344CB8AC3E}">
        <p14:creationId xmlns:p14="http://schemas.microsoft.com/office/powerpoint/2010/main" val="3672668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274</TotalTime>
  <Words>830</Words>
  <Application>Microsoft Office PowerPoint</Application>
  <PresentationFormat>Widescreen</PresentationFormat>
  <Paragraphs>88</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 Narrow</vt:lpstr>
      <vt:lpstr>Arial</vt:lpstr>
      <vt:lpstr>Calibri</vt:lpstr>
      <vt:lpstr>Calibri Light</vt:lpstr>
      <vt:lpstr>Corbel</vt:lpstr>
      <vt:lpstr>Söhne</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kartheekeyan</dc:creator>
  <cp:lastModifiedBy>Sam Joshua</cp:lastModifiedBy>
  <cp:revision>6</cp:revision>
  <dcterms:created xsi:type="dcterms:W3CDTF">2024-02-04T14:50:07Z</dcterms:created>
  <dcterms:modified xsi:type="dcterms:W3CDTF">2024-02-05T17:37:08Z</dcterms:modified>
</cp:coreProperties>
</file>