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4">
  <p:sldMasterIdLst>
    <p:sldMasterId id="2147483660" r:id="rId10"/>
  </p:sldMasterIdLst>
  <p:notesMasterIdLst>
    <p:notesMasterId r:id="rId29"/>
  </p:notesMasterIdLst>
  <p:handoutMasterIdLst>
    <p:handoutMasterId r:id="rId30"/>
  </p:handoutMasterIdLst>
  <p:sldIdLst>
    <p:sldId id="271" r:id="rId11"/>
    <p:sldId id="2147327239" r:id="rId12"/>
    <p:sldId id="2147327802" r:id="rId13"/>
    <p:sldId id="2147327803" r:id="rId14"/>
    <p:sldId id="2147327816" r:id="rId15"/>
    <p:sldId id="2147327804" r:id="rId16"/>
    <p:sldId id="2147327807" r:id="rId17"/>
    <p:sldId id="2147327808" r:id="rId18"/>
    <p:sldId id="2147327809" r:id="rId19"/>
    <p:sldId id="2147327810" r:id="rId20"/>
    <p:sldId id="2147327811" r:id="rId21"/>
    <p:sldId id="2147327805" r:id="rId22"/>
    <p:sldId id="2147327813" r:id="rId23"/>
    <p:sldId id="2147327814" r:id="rId24"/>
    <p:sldId id="2147327806" r:id="rId25"/>
    <p:sldId id="2147327815" r:id="rId26"/>
    <p:sldId id="2147327812" r:id="rId27"/>
    <p:sldId id="2147327801" r:id="rId28"/>
  </p:sldIdLst>
  <p:sldSz cx="12192000" cy="6858000"/>
  <p:notesSz cx="6858000" cy="9144000"/>
  <p:embeddedFontLst>
    <p:embeddedFont>
      <p:font typeface="Cambria" panose="02040503050406030204" pitchFamily="18" charset="0"/>
      <p:regular r:id="rId31"/>
      <p:bold r:id="rId32"/>
      <p:italic r:id="rId33"/>
      <p:boldItalic r:id="rId34"/>
    </p:embeddedFont>
    <p:embeddedFont>
      <p:font typeface="Ericsson Hilda" panose="00000500000000000000" pitchFamily="2" charset="0"/>
      <p:regular r:id="rId35"/>
      <p:bold r:id="rId36"/>
    </p:embeddedFont>
    <p:embeddedFont>
      <p:font typeface="Ericsson Hilda Light" panose="00000400000000000000" pitchFamily="2" charset="0"/>
      <p:regular r:id="rId37"/>
    </p:embeddedFont>
    <p:embeddedFont>
      <p:font typeface="Ericsson Technical Icons" panose="000005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a:defRPr lang="en-US"/>
    </a:defPPr>
  </p:defaultTextStyle>
  <p:extLst>
    <p:ext uri="{521415D9-36F7-43E2-AB2F-B90AF26B5E84}">
      <p14:sectionLst xmlns:p14="http://schemas.microsoft.com/office/powerpoint/2010/main">
        <p14:section name="Default Section" id="{208EEB2A-3265-4845-9A3C-8E02729B3F5B}">
          <p14:sldIdLst>
            <p14:sldId id="271"/>
            <p14:sldId id="2147327239"/>
            <p14:sldId id="2147327802"/>
            <p14:sldId id="2147327803"/>
            <p14:sldId id="2147327816"/>
            <p14:sldId id="2147327804"/>
            <p14:sldId id="2147327807"/>
            <p14:sldId id="2147327808"/>
            <p14:sldId id="2147327809"/>
            <p14:sldId id="2147327810"/>
            <p14:sldId id="2147327811"/>
            <p14:sldId id="2147327805"/>
            <p14:sldId id="2147327813"/>
            <p14:sldId id="2147327814"/>
            <p14:sldId id="2147327806"/>
            <p14:sldId id="2147327815"/>
            <p14:sldId id="2147327812"/>
          </p14:sldIdLst>
        </p14:section>
        <p14:section name="Sequences" id="{ADA362E1-1F8D-4F1B-9013-61CA71C67128}">
          <p14:sldIdLst>
            <p14:sldId id="21473278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Eriksson K" initials="AEK" lastIdx="15" clrIdx="0">
    <p:extLst>
      <p:ext uri="{19B8F6BF-5375-455C-9EA6-DF929625EA0E}">
        <p15:presenceInfo xmlns:p15="http://schemas.microsoft.com/office/powerpoint/2012/main" userId="S::anders.k.eriksson@ericsson.com::f6dc551c-bb69-4c92-8ed4-a7b9aa46b0e5" providerId="AD"/>
      </p:ext>
    </p:extLst>
  </p:cmAuthor>
  <p:cmAuthor id="2" name="Christer Gustafsson" initials="CG" lastIdx="10" clrIdx="1">
    <p:extLst>
      <p:ext uri="{19B8F6BF-5375-455C-9EA6-DF929625EA0E}">
        <p15:presenceInfo xmlns:p15="http://schemas.microsoft.com/office/powerpoint/2012/main" userId="S::christer.gustafsson@ericsson.com::a7699099-4099-4dff-afd8-9604b39eee48" providerId="AD"/>
      </p:ext>
    </p:extLst>
  </p:cmAuthor>
  <p:cmAuthor id="3" name="Karin Hedén" initials="KH" lastIdx="15" clrIdx="2">
    <p:extLst>
      <p:ext uri="{19B8F6BF-5375-455C-9EA6-DF929625EA0E}">
        <p15:presenceInfo xmlns:p15="http://schemas.microsoft.com/office/powerpoint/2012/main" userId="S::karin.heden@ericsson.com::1bd8d3bd-8103-425f-9852-8e2261e10747" providerId="AD"/>
      </p:ext>
    </p:extLst>
  </p:cmAuthor>
  <p:cmAuthor id="4" name="Alberto Gonzalez Escudero" initials="AGE" lastIdx="1" clrIdx="3">
    <p:extLst>
      <p:ext uri="{19B8F6BF-5375-455C-9EA6-DF929625EA0E}">
        <p15:presenceInfo xmlns:p15="http://schemas.microsoft.com/office/powerpoint/2012/main" userId="S::alberto.gonzalez.escudero@ericsson.com::0b9b5bd0-200f-46db-89ca-4bb2f040ae7c" providerId="AD"/>
      </p:ext>
    </p:extLst>
  </p:cmAuthor>
  <p:cmAuthor id="5" name="Björn Boström A" initials="BBA" lastIdx="5" clrIdx="4">
    <p:extLst>
      <p:ext uri="{19B8F6BF-5375-455C-9EA6-DF929625EA0E}">
        <p15:presenceInfo xmlns:p15="http://schemas.microsoft.com/office/powerpoint/2012/main" userId="S::bjorn.a.bostrom@ericsson.com::55cbefb1-5d0a-4f0d-bf51-34d7247d4322" providerId="AD"/>
      </p:ext>
    </p:extLst>
  </p:cmAuthor>
  <p:cmAuthor id="6" name="John Nilsson" initials="JN" lastIdx="2" clrIdx="5">
    <p:extLst>
      <p:ext uri="{19B8F6BF-5375-455C-9EA6-DF929625EA0E}">
        <p15:presenceInfo xmlns:p15="http://schemas.microsoft.com/office/powerpoint/2012/main" userId="S::john.nilsson@ericsson.com::e2202eb6-a3a5-4efe-b74c-94490b506b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BBB"/>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1BBD64-E9BC-4A38-B859-AB0B7D388199}" v="41" dt="2021-11-01T15:33:32.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customXml" Target="../customXml/item8.xml"/><Relationship Id="rId51"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32CD62-75CE-4966-B616-039BC4DC56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67F8055-C4C7-4CA9-84AA-472A0C2955A1}">
      <dgm:prSet/>
      <dgm:spPr/>
      <dgm:t>
        <a:bodyPr/>
        <a:lstStyle/>
        <a:p>
          <a:r>
            <a:rPr lang="en-US" b="1"/>
            <a:t>M</a:t>
          </a:r>
          <a:r>
            <a:rPr lang="en-US" b="1" i="0"/>
            <a:t>ethod of debugging </a:t>
          </a:r>
          <a:endParaRPr lang="en-US"/>
        </a:p>
      </dgm:t>
    </dgm:pt>
    <dgm:pt modelId="{155A24D4-93BD-453A-A5E5-D5FFF1A4CE8C}" type="parTrans" cxnId="{AC11D85F-7796-48D7-8EDD-B64C0185FA42}">
      <dgm:prSet/>
      <dgm:spPr/>
      <dgm:t>
        <a:bodyPr/>
        <a:lstStyle/>
        <a:p>
          <a:endParaRPr lang="en-US"/>
        </a:p>
      </dgm:t>
    </dgm:pt>
    <dgm:pt modelId="{5DFF5738-C089-4EAC-A54C-71560529E558}" type="sibTrans" cxnId="{AC11D85F-7796-48D7-8EDD-B64C0185FA42}">
      <dgm:prSet/>
      <dgm:spPr/>
      <dgm:t>
        <a:bodyPr/>
        <a:lstStyle/>
        <a:p>
          <a:endParaRPr lang="en-US"/>
        </a:p>
      </dgm:t>
    </dgm:pt>
    <dgm:pt modelId="{C19F8D92-6BEF-4224-AC7B-860403B490FE}">
      <dgm:prSet/>
      <dgm:spPr/>
      <dgm:t>
        <a:bodyPr/>
        <a:lstStyle/>
        <a:p>
          <a:r>
            <a:rPr lang="en-US" dirty="0"/>
            <a:t>Analyze the code</a:t>
          </a:r>
        </a:p>
      </dgm:t>
    </dgm:pt>
    <dgm:pt modelId="{63EE35E9-6B63-410C-AB4C-65D246109437}" type="parTrans" cxnId="{CEE8E847-A4FB-4405-8314-322094DFF39F}">
      <dgm:prSet/>
      <dgm:spPr/>
      <dgm:t>
        <a:bodyPr/>
        <a:lstStyle/>
        <a:p>
          <a:endParaRPr lang="en-US"/>
        </a:p>
      </dgm:t>
    </dgm:pt>
    <dgm:pt modelId="{90AA80C1-ED05-469D-A294-B05A1A3AF1B1}" type="sibTrans" cxnId="{CEE8E847-A4FB-4405-8314-322094DFF39F}">
      <dgm:prSet/>
      <dgm:spPr/>
      <dgm:t>
        <a:bodyPr/>
        <a:lstStyle/>
        <a:p>
          <a:endParaRPr lang="en-US"/>
        </a:p>
      </dgm:t>
    </dgm:pt>
    <dgm:pt modelId="{41899A4F-B3FE-452B-B720-EA6809BDC496}">
      <dgm:prSet/>
      <dgm:spPr/>
      <dgm:t>
        <a:bodyPr/>
        <a:lstStyle/>
        <a:p>
          <a:r>
            <a:rPr lang="en-US"/>
            <a:t>No Compilation</a:t>
          </a:r>
        </a:p>
      </dgm:t>
    </dgm:pt>
    <dgm:pt modelId="{1CBCD2B5-ED8D-45B2-A995-058160E2C018}" type="parTrans" cxnId="{BDB7E99B-732D-468A-AA86-D47A1CCB7E06}">
      <dgm:prSet/>
      <dgm:spPr/>
      <dgm:t>
        <a:bodyPr/>
        <a:lstStyle/>
        <a:p>
          <a:endParaRPr lang="en-US"/>
        </a:p>
      </dgm:t>
    </dgm:pt>
    <dgm:pt modelId="{1F48F246-D7D0-4A24-AFCA-471BA3DDFFC5}" type="sibTrans" cxnId="{BDB7E99B-732D-468A-AA86-D47A1CCB7E06}">
      <dgm:prSet/>
      <dgm:spPr/>
      <dgm:t>
        <a:bodyPr/>
        <a:lstStyle/>
        <a:p>
          <a:endParaRPr lang="en-US"/>
        </a:p>
      </dgm:t>
    </dgm:pt>
    <dgm:pt modelId="{50C4B8C4-6F8C-4D24-8DA3-404444E5A4C4}">
      <dgm:prSet/>
      <dgm:spPr/>
      <dgm:t>
        <a:bodyPr/>
        <a:lstStyle/>
        <a:p>
          <a:r>
            <a:rPr lang="en-US"/>
            <a:t>Much faster then Uts/tests</a:t>
          </a:r>
        </a:p>
      </dgm:t>
    </dgm:pt>
    <dgm:pt modelId="{23F7FE04-2D6C-4E1C-A6A8-A59300F0263A}" type="parTrans" cxnId="{90E5F8DF-C803-4DCA-A5F0-BD8B5534E366}">
      <dgm:prSet/>
      <dgm:spPr/>
      <dgm:t>
        <a:bodyPr/>
        <a:lstStyle/>
        <a:p>
          <a:endParaRPr lang="en-US"/>
        </a:p>
      </dgm:t>
    </dgm:pt>
    <dgm:pt modelId="{F08AC3BB-1E6D-4966-B654-825B6E971F99}" type="sibTrans" cxnId="{90E5F8DF-C803-4DCA-A5F0-BD8B5534E366}">
      <dgm:prSet/>
      <dgm:spPr/>
      <dgm:t>
        <a:bodyPr/>
        <a:lstStyle/>
        <a:p>
          <a:endParaRPr lang="en-US"/>
        </a:p>
      </dgm:t>
    </dgm:pt>
    <dgm:pt modelId="{79173F5F-290E-424E-A7B0-D4E872EDED8A}">
      <dgm:prSet/>
      <dgm:spPr/>
      <dgm:t>
        <a:bodyPr/>
        <a:lstStyle/>
        <a:p>
          <a:r>
            <a:rPr lang="en-US"/>
            <a:t>Follow the set of rules or coding standards.</a:t>
          </a:r>
        </a:p>
      </dgm:t>
    </dgm:pt>
    <dgm:pt modelId="{021C6C67-9CEE-4409-854F-23E9676DE7E1}" type="parTrans" cxnId="{9F5A40E1-AA40-4820-9086-B48B903BF697}">
      <dgm:prSet/>
      <dgm:spPr/>
      <dgm:t>
        <a:bodyPr/>
        <a:lstStyle/>
        <a:p>
          <a:endParaRPr lang="en-US"/>
        </a:p>
      </dgm:t>
    </dgm:pt>
    <dgm:pt modelId="{BCBD5BFE-24F8-499F-9653-D2F89693DEA9}" type="sibTrans" cxnId="{9F5A40E1-AA40-4820-9086-B48B903BF697}">
      <dgm:prSet/>
      <dgm:spPr/>
      <dgm:t>
        <a:bodyPr/>
        <a:lstStyle/>
        <a:p>
          <a:endParaRPr lang="en-US"/>
        </a:p>
      </dgm:t>
    </dgm:pt>
    <dgm:pt modelId="{98904504-A6A7-40A1-B235-13078DE4EA9E}" type="pres">
      <dgm:prSet presAssocID="{3A32CD62-75CE-4966-B616-039BC4DC56A6}" presName="linear" presStyleCnt="0">
        <dgm:presLayoutVars>
          <dgm:animLvl val="lvl"/>
          <dgm:resizeHandles val="exact"/>
        </dgm:presLayoutVars>
      </dgm:prSet>
      <dgm:spPr/>
    </dgm:pt>
    <dgm:pt modelId="{351530DB-8DDA-458D-A300-1937D4FD07F7}" type="pres">
      <dgm:prSet presAssocID="{767F8055-C4C7-4CA9-84AA-472A0C2955A1}" presName="parentText" presStyleLbl="node1" presStyleIdx="0" presStyleCnt="5">
        <dgm:presLayoutVars>
          <dgm:chMax val="0"/>
          <dgm:bulletEnabled val="1"/>
        </dgm:presLayoutVars>
      </dgm:prSet>
      <dgm:spPr/>
    </dgm:pt>
    <dgm:pt modelId="{7D10F66F-E7AA-4734-BB50-5F81287C07B0}" type="pres">
      <dgm:prSet presAssocID="{5DFF5738-C089-4EAC-A54C-71560529E558}" presName="spacer" presStyleCnt="0"/>
      <dgm:spPr/>
    </dgm:pt>
    <dgm:pt modelId="{8C249CAF-D6D3-4104-8674-74CDB7288C4B}" type="pres">
      <dgm:prSet presAssocID="{C19F8D92-6BEF-4224-AC7B-860403B490FE}" presName="parentText" presStyleLbl="node1" presStyleIdx="1" presStyleCnt="5" custLinFactNeighborX="-14577" custLinFactNeighborY="-33067">
        <dgm:presLayoutVars>
          <dgm:chMax val="0"/>
          <dgm:bulletEnabled val="1"/>
        </dgm:presLayoutVars>
      </dgm:prSet>
      <dgm:spPr/>
    </dgm:pt>
    <dgm:pt modelId="{267E4B1C-5F15-41E3-A796-72B0802AC0E9}" type="pres">
      <dgm:prSet presAssocID="{90AA80C1-ED05-469D-A294-B05A1A3AF1B1}" presName="spacer" presStyleCnt="0"/>
      <dgm:spPr/>
    </dgm:pt>
    <dgm:pt modelId="{1C0F0487-62E6-4648-9197-3FC1AC2B054A}" type="pres">
      <dgm:prSet presAssocID="{41899A4F-B3FE-452B-B720-EA6809BDC496}" presName="parentText" presStyleLbl="node1" presStyleIdx="2" presStyleCnt="5">
        <dgm:presLayoutVars>
          <dgm:chMax val="0"/>
          <dgm:bulletEnabled val="1"/>
        </dgm:presLayoutVars>
      </dgm:prSet>
      <dgm:spPr/>
    </dgm:pt>
    <dgm:pt modelId="{762F6EB5-D243-4539-8C06-9E2368B1E721}" type="pres">
      <dgm:prSet presAssocID="{1F48F246-D7D0-4A24-AFCA-471BA3DDFFC5}" presName="spacer" presStyleCnt="0"/>
      <dgm:spPr/>
    </dgm:pt>
    <dgm:pt modelId="{7E77E01D-939C-428C-85A2-4968E262E502}" type="pres">
      <dgm:prSet presAssocID="{50C4B8C4-6F8C-4D24-8DA3-404444E5A4C4}" presName="parentText" presStyleLbl="node1" presStyleIdx="3" presStyleCnt="5">
        <dgm:presLayoutVars>
          <dgm:chMax val="0"/>
          <dgm:bulletEnabled val="1"/>
        </dgm:presLayoutVars>
      </dgm:prSet>
      <dgm:spPr/>
    </dgm:pt>
    <dgm:pt modelId="{2C92EBA3-CAC9-4214-BBEB-2ADE0EFCEE0D}" type="pres">
      <dgm:prSet presAssocID="{F08AC3BB-1E6D-4966-B654-825B6E971F99}" presName="spacer" presStyleCnt="0"/>
      <dgm:spPr/>
    </dgm:pt>
    <dgm:pt modelId="{39728DFB-A83F-4BA8-91D1-9B223EDFFD2A}" type="pres">
      <dgm:prSet presAssocID="{79173F5F-290E-424E-A7B0-D4E872EDED8A}" presName="parentText" presStyleLbl="node1" presStyleIdx="4" presStyleCnt="5">
        <dgm:presLayoutVars>
          <dgm:chMax val="0"/>
          <dgm:bulletEnabled val="1"/>
        </dgm:presLayoutVars>
      </dgm:prSet>
      <dgm:spPr/>
    </dgm:pt>
  </dgm:ptLst>
  <dgm:cxnLst>
    <dgm:cxn modelId="{E4F6FC07-003E-40EB-8A48-E107EC75C814}" type="presOf" srcId="{C19F8D92-6BEF-4224-AC7B-860403B490FE}" destId="{8C249CAF-D6D3-4104-8674-74CDB7288C4B}" srcOrd="0" destOrd="0" presId="urn:microsoft.com/office/officeart/2005/8/layout/vList2"/>
    <dgm:cxn modelId="{973C5236-2DAD-4463-B060-DFF30D6CC82C}" type="presOf" srcId="{79173F5F-290E-424E-A7B0-D4E872EDED8A}" destId="{39728DFB-A83F-4BA8-91D1-9B223EDFFD2A}" srcOrd="0" destOrd="0" presId="urn:microsoft.com/office/officeart/2005/8/layout/vList2"/>
    <dgm:cxn modelId="{AC11D85F-7796-48D7-8EDD-B64C0185FA42}" srcId="{3A32CD62-75CE-4966-B616-039BC4DC56A6}" destId="{767F8055-C4C7-4CA9-84AA-472A0C2955A1}" srcOrd="0" destOrd="0" parTransId="{155A24D4-93BD-453A-A5E5-D5FFF1A4CE8C}" sibTransId="{5DFF5738-C089-4EAC-A54C-71560529E558}"/>
    <dgm:cxn modelId="{CEE8E847-A4FB-4405-8314-322094DFF39F}" srcId="{3A32CD62-75CE-4966-B616-039BC4DC56A6}" destId="{C19F8D92-6BEF-4224-AC7B-860403B490FE}" srcOrd="1" destOrd="0" parTransId="{63EE35E9-6B63-410C-AB4C-65D246109437}" sibTransId="{90AA80C1-ED05-469D-A294-B05A1A3AF1B1}"/>
    <dgm:cxn modelId="{F90C5C6C-9F1D-42EA-BB22-683AE3AF30D4}" type="presOf" srcId="{767F8055-C4C7-4CA9-84AA-472A0C2955A1}" destId="{351530DB-8DDA-458D-A300-1937D4FD07F7}" srcOrd="0" destOrd="0" presId="urn:microsoft.com/office/officeart/2005/8/layout/vList2"/>
    <dgm:cxn modelId="{2A013081-17C8-494D-9507-E6038E2B7142}" type="presOf" srcId="{3A32CD62-75CE-4966-B616-039BC4DC56A6}" destId="{98904504-A6A7-40A1-B235-13078DE4EA9E}" srcOrd="0" destOrd="0" presId="urn:microsoft.com/office/officeart/2005/8/layout/vList2"/>
    <dgm:cxn modelId="{EE54F287-F2D9-4AEF-A930-FF5B5D61353F}" type="presOf" srcId="{50C4B8C4-6F8C-4D24-8DA3-404444E5A4C4}" destId="{7E77E01D-939C-428C-85A2-4968E262E502}" srcOrd="0" destOrd="0" presId="urn:microsoft.com/office/officeart/2005/8/layout/vList2"/>
    <dgm:cxn modelId="{BDB7E99B-732D-468A-AA86-D47A1CCB7E06}" srcId="{3A32CD62-75CE-4966-B616-039BC4DC56A6}" destId="{41899A4F-B3FE-452B-B720-EA6809BDC496}" srcOrd="2" destOrd="0" parTransId="{1CBCD2B5-ED8D-45B2-A995-058160E2C018}" sibTransId="{1F48F246-D7D0-4A24-AFCA-471BA3DDFFC5}"/>
    <dgm:cxn modelId="{8C4486A7-3AD5-4DF4-8952-21A3C18D3EE1}" type="presOf" srcId="{41899A4F-B3FE-452B-B720-EA6809BDC496}" destId="{1C0F0487-62E6-4648-9197-3FC1AC2B054A}" srcOrd="0" destOrd="0" presId="urn:microsoft.com/office/officeart/2005/8/layout/vList2"/>
    <dgm:cxn modelId="{90E5F8DF-C803-4DCA-A5F0-BD8B5534E366}" srcId="{3A32CD62-75CE-4966-B616-039BC4DC56A6}" destId="{50C4B8C4-6F8C-4D24-8DA3-404444E5A4C4}" srcOrd="3" destOrd="0" parTransId="{23F7FE04-2D6C-4E1C-A6A8-A59300F0263A}" sibTransId="{F08AC3BB-1E6D-4966-B654-825B6E971F99}"/>
    <dgm:cxn modelId="{9F5A40E1-AA40-4820-9086-B48B903BF697}" srcId="{3A32CD62-75CE-4966-B616-039BC4DC56A6}" destId="{79173F5F-290E-424E-A7B0-D4E872EDED8A}" srcOrd="4" destOrd="0" parTransId="{021C6C67-9CEE-4409-854F-23E9676DE7E1}" sibTransId="{BCBD5BFE-24F8-499F-9653-D2F89693DEA9}"/>
    <dgm:cxn modelId="{D81AB25C-29AC-431E-8941-3F3FF7CAE0F0}" type="presParOf" srcId="{98904504-A6A7-40A1-B235-13078DE4EA9E}" destId="{351530DB-8DDA-458D-A300-1937D4FD07F7}" srcOrd="0" destOrd="0" presId="urn:microsoft.com/office/officeart/2005/8/layout/vList2"/>
    <dgm:cxn modelId="{00AB8EDE-B9A4-48CC-8B43-191D187436CE}" type="presParOf" srcId="{98904504-A6A7-40A1-B235-13078DE4EA9E}" destId="{7D10F66F-E7AA-4734-BB50-5F81287C07B0}" srcOrd="1" destOrd="0" presId="urn:microsoft.com/office/officeart/2005/8/layout/vList2"/>
    <dgm:cxn modelId="{8B13FFF1-D03C-4FA0-A3B0-5875C9ED2AF1}" type="presParOf" srcId="{98904504-A6A7-40A1-B235-13078DE4EA9E}" destId="{8C249CAF-D6D3-4104-8674-74CDB7288C4B}" srcOrd="2" destOrd="0" presId="urn:microsoft.com/office/officeart/2005/8/layout/vList2"/>
    <dgm:cxn modelId="{4C6AF74B-5998-4FC8-949D-E9C916879FAB}" type="presParOf" srcId="{98904504-A6A7-40A1-B235-13078DE4EA9E}" destId="{267E4B1C-5F15-41E3-A796-72B0802AC0E9}" srcOrd="3" destOrd="0" presId="urn:microsoft.com/office/officeart/2005/8/layout/vList2"/>
    <dgm:cxn modelId="{C29765E1-839C-46D3-AE28-F06A007E7676}" type="presParOf" srcId="{98904504-A6A7-40A1-B235-13078DE4EA9E}" destId="{1C0F0487-62E6-4648-9197-3FC1AC2B054A}" srcOrd="4" destOrd="0" presId="urn:microsoft.com/office/officeart/2005/8/layout/vList2"/>
    <dgm:cxn modelId="{93F9F760-7018-4BDC-BDEF-C1A9C1BBDE33}" type="presParOf" srcId="{98904504-A6A7-40A1-B235-13078DE4EA9E}" destId="{762F6EB5-D243-4539-8C06-9E2368B1E721}" srcOrd="5" destOrd="0" presId="urn:microsoft.com/office/officeart/2005/8/layout/vList2"/>
    <dgm:cxn modelId="{1EBF152F-04F0-49CB-96BD-ACCCEF8202F1}" type="presParOf" srcId="{98904504-A6A7-40A1-B235-13078DE4EA9E}" destId="{7E77E01D-939C-428C-85A2-4968E262E502}" srcOrd="6" destOrd="0" presId="urn:microsoft.com/office/officeart/2005/8/layout/vList2"/>
    <dgm:cxn modelId="{EE351BB0-5C3E-4DD1-8E05-DD002E8EA190}" type="presParOf" srcId="{98904504-A6A7-40A1-B235-13078DE4EA9E}" destId="{2C92EBA3-CAC9-4214-BBEB-2ADE0EFCEE0D}" srcOrd="7" destOrd="0" presId="urn:microsoft.com/office/officeart/2005/8/layout/vList2"/>
    <dgm:cxn modelId="{AB9075D3-0F68-4402-BE4C-C562F3038806}" type="presParOf" srcId="{98904504-A6A7-40A1-B235-13078DE4EA9E}" destId="{39728DFB-A83F-4BA8-91D1-9B223EDFFD2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530DB-8DDA-458D-A300-1937D4FD07F7}">
      <dsp:nvSpPr>
        <dsp:cNvPr id="0" name=""/>
        <dsp:cNvSpPr/>
      </dsp:nvSpPr>
      <dsp:spPr>
        <a:xfrm>
          <a:off x="0" y="66335"/>
          <a:ext cx="5472112" cy="896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M</a:t>
          </a:r>
          <a:r>
            <a:rPr lang="en-US" sz="2300" b="1" i="0" kern="1200"/>
            <a:t>ethod of debugging </a:t>
          </a:r>
          <a:endParaRPr lang="en-US" sz="2300" kern="1200"/>
        </a:p>
      </dsp:txBody>
      <dsp:txXfrm>
        <a:off x="43761" y="110096"/>
        <a:ext cx="5384590" cy="808917"/>
      </dsp:txXfrm>
    </dsp:sp>
    <dsp:sp modelId="{8C249CAF-D6D3-4104-8674-74CDB7288C4B}">
      <dsp:nvSpPr>
        <dsp:cNvPr id="0" name=""/>
        <dsp:cNvSpPr/>
      </dsp:nvSpPr>
      <dsp:spPr>
        <a:xfrm>
          <a:off x="0" y="1007111"/>
          <a:ext cx="5472112" cy="896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Analyze the code</a:t>
          </a:r>
        </a:p>
      </dsp:txBody>
      <dsp:txXfrm>
        <a:off x="43761" y="1050872"/>
        <a:ext cx="5384590" cy="808917"/>
      </dsp:txXfrm>
    </dsp:sp>
    <dsp:sp modelId="{1C0F0487-62E6-4648-9197-3FC1AC2B054A}">
      <dsp:nvSpPr>
        <dsp:cNvPr id="0" name=""/>
        <dsp:cNvSpPr/>
      </dsp:nvSpPr>
      <dsp:spPr>
        <a:xfrm>
          <a:off x="0" y="1991694"/>
          <a:ext cx="5472112" cy="896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No Compilation</a:t>
          </a:r>
        </a:p>
      </dsp:txBody>
      <dsp:txXfrm>
        <a:off x="43761" y="2035455"/>
        <a:ext cx="5384590" cy="808917"/>
      </dsp:txXfrm>
    </dsp:sp>
    <dsp:sp modelId="{7E77E01D-939C-428C-85A2-4968E262E502}">
      <dsp:nvSpPr>
        <dsp:cNvPr id="0" name=""/>
        <dsp:cNvSpPr/>
      </dsp:nvSpPr>
      <dsp:spPr>
        <a:xfrm>
          <a:off x="0" y="2954373"/>
          <a:ext cx="5472112" cy="896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Much faster then Uts/tests</a:t>
          </a:r>
        </a:p>
      </dsp:txBody>
      <dsp:txXfrm>
        <a:off x="43761" y="2998134"/>
        <a:ext cx="5384590" cy="808917"/>
      </dsp:txXfrm>
    </dsp:sp>
    <dsp:sp modelId="{39728DFB-A83F-4BA8-91D1-9B223EDFFD2A}">
      <dsp:nvSpPr>
        <dsp:cNvPr id="0" name=""/>
        <dsp:cNvSpPr/>
      </dsp:nvSpPr>
      <dsp:spPr>
        <a:xfrm>
          <a:off x="0" y="3917053"/>
          <a:ext cx="5472112" cy="896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Follow the set of rules or coding standards.</a:t>
          </a:r>
        </a:p>
      </dsp:txBody>
      <dsp:txXfrm>
        <a:off x="43761" y="3960814"/>
        <a:ext cx="5384590" cy="8089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2021 targets supporting distributing QoS within cell</a:t>
            </a:r>
          </a:p>
          <a:p>
            <a:r>
              <a:rPr lang="en-US"/>
              <a:t>Future Multilayer traffic management need to take “slice” info in consideration when distributing traffic between cells to further optimize</a:t>
            </a:r>
          </a:p>
          <a:p>
            <a:endParaRPr lang="en-US"/>
          </a:p>
          <a:p>
            <a:r>
              <a:rPr lang="en-US"/>
              <a:t>Relations:</a:t>
            </a:r>
          </a:p>
          <a:p>
            <a:pPr marL="228600" indent="-228600">
              <a:buAutoNum type="arabicParenR"/>
            </a:pPr>
            <a:r>
              <a:rPr lang="en-US"/>
              <a:t>NSA traffic will be identified per SPID and per UE, SA traffic via S-NSSAI. RRP will handle this (tied via </a:t>
            </a:r>
            <a:r>
              <a:rPr lang="en-US" err="1"/>
              <a:t>ResourcePartitionMember</a:t>
            </a:r>
            <a:r>
              <a:rPr lang="en-US"/>
              <a:t>) but how to handle observability?</a:t>
            </a:r>
          </a:p>
          <a:p>
            <a:pPr marL="228600" indent="-228600">
              <a:buAutoNum type="arabicParenR"/>
            </a:pPr>
            <a:r>
              <a:rPr lang="en-US"/>
              <a:t>RCS will somehow monitor that not too many resources are spend on UEs in poor coverage, similarly, the rate will somehow be measured by RCS. This could be useful to refine as observability?</a:t>
            </a:r>
          </a:p>
          <a:p>
            <a:pPr marL="228600" indent="-228600">
              <a:buAutoNum type="arabicParenR"/>
            </a:pPr>
            <a:r>
              <a:rPr lang="en-US"/>
              <a:t>RAN rate recommendation/Admission control will measure the load per partition, this may be used for orchestration?</a:t>
            </a:r>
          </a:p>
          <a:p>
            <a:pPr marL="228600" indent="-228600">
              <a:buAutoNum type="arabicParenR"/>
            </a:pPr>
            <a:r>
              <a:rPr lang="en-US"/>
              <a:t>Cell load conditions similar as for traffic management, needed for orchestration</a:t>
            </a:r>
          </a:p>
          <a:p>
            <a:pPr marL="228600" indent="-228600">
              <a:buAutoNum type="arabicParenR"/>
            </a:pPr>
            <a:r>
              <a:rPr lang="en-US"/>
              <a:t>Dynamic shares may utilize information from RCS?</a:t>
            </a:r>
          </a:p>
          <a:p>
            <a:pPr marL="228600" indent="-228600">
              <a:buAutoNum type="arabicParenR"/>
            </a:pPr>
            <a:r>
              <a:rPr lang="en-US"/>
              <a:t>Information on MSR utilization per share may be used for detection overload in partition and trigger rate recommendation to reduce partition load?</a:t>
            </a:r>
          </a:p>
          <a:p>
            <a:pPr marL="0" indent="0">
              <a:buNone/>
            </a:pPr>
            <a:endParaRPr lang="en-US"/>
          </a:p>
          <a:p>
            <a:pPr marL="0" indent="0">
              <a:buNone/>
            </a:pPr>
            <a:r>
              <a:rPr lang="en-US"/>
              <a:t>Dependencies:</a:t>
            </a:r>
          </a:p>
          <a:p>
            <a:pPr marL="228600" indent="-228600">
              <a:buAutoNum type="arabicParenR"/>
            </a:pPr>
            <a:r>
              <a:rPr lang="en-US"/>
              <a:t>Traffic and radio conditions needed to report SLA fulfilment</a:t>
            </a:r>
          </a:p>
          <a:p>
            <a:pPr marL="228600" indent="-228600">
              <a:buAutoNum type="arabicParenR"/>
            </a:pPr>
            <a:r>
              <a:rPr lang="en-US"/>
              <a:t>More advanced load condition may need to be available to answer question like if an SLKA with a certain QoS can be established</a:t>
            </a:r>
          </a:p>
        </p:txBody>
      </p:sp>
      <p:sp>
        <p:nvSpPr>
          <p:cNvPr id="4" name="Header Placeholder 3"/>
          <p:cNvSpPr>
            <a:spLocks noGrp="1"/>
          </p:cNvSpPr>
          <p:nvPr>
            <p:ph type="hdr" sz="quarter"/>
          </p:nvPr>
        </p:nvSpPr>
        <p:spPr/>
        <p:txBody>
          <a:bodyPr/>
          <a:lstStyle/>
          <a:p>
            <a:r>
              <a:rPr lang="en-US"/>
              <a:t>Test document 2 </a:t>
            </a:r>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r>
              <a:rPr lang="en-US"/>
              <a:t>1551-192072 Uen, Rev PA1 </a:t>
            </a:r>
          </a:p>
        </p:txBody>
      </p:sp>
      <p:sp>
        <p:nvSpPr>
          <p:cNvPr id="7" name="Slide Number Placeholder 6"/>
          <p:cNvSpPr>
            <a:spLocks noGrp="1"/>
          </p:cNvSpPr>
          <p:nvPr>
            <p:ph type="sldNum" sz="quarter" idx="5"/>
          </p:nvPr>
        </p:nvSpPr>
        <p:spPr/>
        <p:txBody>
          <a:bodyPr/>
          <a:lstStyle/>
          <a:p>
            <a:fld id="{F949BC75-2359-4F98-918A-7033C92AD487}" type="slidenum">
              <a:rPr lang="en-US" smtClean="0"/>
              <a:pPr/>
              <a:t>2</a:t>
            </a:fld>
            <a:endParaRPr lang="en-US"/>
          </a:p>
        </p:txBody>
      </p:sp>
    </p:spTree>
    <p:extLst>
      <p:ext uri="{BB962C8B-B14F-4D97-AF65-F5344CB8AC3E}">
        <p14:creationId xmlns:p14="http://schemas.microsoft.com/office/powerpoint/2010/main" val="268316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a:t> </a:t>
            </a:r>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a:t>Title page,   Ericsson Hilda Light 80pt, max 3-lines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Presentation description/subtitle</a:t>
            </a:r>
            <a:br>
              <a:rPr lang="en-GB"/>
            </a:br>
            <a:r>
              <a:rPr lang="en-US"/>
              <a:t>Ericsson Hilda 20pt</a:t>
            </a:r>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a:t>Speaker name</a:t>
            </a:r>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a:t>Organization</a:t>
            </a:r>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a:t>YYYY-MM-DD</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67973630-6628-4DBF-B3BF-2AD259119100}"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44D70742-8995-4F5B-9118-BD5398E121D8}"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a:t>Chapter/section divider or Statement/fact/quote, </a:t>
            </a:r>
            <a:br>
              <a:rPr lang="en-GB"/>
            </a:br>
            <a:r>
              <a:rPr lang="en-US"/>
              <a:t>Ericsson Hilda Light 60pt, </a:t>
            </a:r>
            <a:br>
              <a:rPr lang="en-GB"/>
            </a:br>
            <a:r>
              <a:rPr lang="en-US"/>
              <a:t>Ericsson Black, </a:t>
            </a:r>
            <a:br>
              <a:rPr lang="en-GB"/>
            </a:br>
            <a:r>
              <a:rPr lang="en-US"/>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Statement/quote source, </a:t>
            </a:r>
          </a:p>
          <a:p>
            <a:r>
              <a:rPr lang="en-US"/>
              <a:t>Ericsson Black, Ericsson Hilda 20pt</a:t>
            </a:r>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2F5B1CCC-FCF0-4A20-874D-E53A6E088E20}"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a:t>Chapter/section, </a:t>
            </a:r>
            <a:br>
              <a:rPr lang="en-GB"/>
            </a:br>
            <a:r>
              <a:rPr lang="en-US"/>
              <a:t>Ericsson Hilda Light 60pt, Ericsson Black, </a:t>
            </a:r>
            <a:br>
              <a:rPr lang="en-GB"/>
            </a:br>
            <a:r>
              <a:rPr lang="en-US"/>
              <a:t>max 4-lines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67092EAF-FBCC-40BD-AEC0-9C048C45F28C}"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6DDF395D-CB2F-4E6A-B107-4B3700EBA0F1}"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6FDDA105-28CE-4E3A-93B8-27A44E1640B5}"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B03E829C-6BE9-46BE-9CD3-B761B438ABE7}"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807B3283-59F7-4C10-A177-5F66BA2DD9A0}"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ED402E5C-6339-4B9A-AB06-097C6CB3E01D}"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FD3B278B-A790-4492-A45A-9A0777449945}"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28F22FF7-4C14-4124-AC45-63CE51C606A2}"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4CCEC097-FFF5-42B5-861E-569EAABCFEFB}"/>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a:t> </a:t>
            </a:r>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a:t>Title page,   Ericsson Hilda Light 80pt, max 3-lines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Presentation description/subtitle</a:t>
            </a:r>
            <a:br>
              <a:rPr lang="en-GB"/>
            </a:br>
            <a:r>
              <a:rPr lang="en-US"/>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a:t>YYYY-MM-DD</a:t>
            </a:r>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0191F3F2-F396-46E9-BA7F-A5F89F54A827}" type="slidenum">
              <a:rPr lang="en-US" sz="800" b="0" i="0" u="none" smtClean="0">
                <a:solidFill>
                  <a:schemeClr val="bg1"/>
                </a:solidFill>
                <a:latin typeface="+mn-lt"/>
              </a:rPr>
              <a:t>‹#›</a:t>
            </a:fld>
            <a:endParaRPr lang="en-US" sz="800" b="0" i="0" u="none">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F12312A4-80F6-47D5-86C4-A5392AB85D83}"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E4AAB95C-8836-4959-A72A-6E81F5106493}" type="slidenum">
              <a:rPr lang="en-US" sz="800" b="0" i="0" u="none" smtClean="0">
                <a:solidFill>
                  <a:schemeClr val="bg1"/>
                </a:solidFill>
                <a:latin typeface="+mn-lt"/>
              </a:rPr>
              <a:t>‹#›</a:t>
            </a:fld>
            <a:endParaRPr lang="en-US" sz="800" b="0" i="0" u="none">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2073617A-11D8-4EF9-90BA-39010576F6CF}"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225C6190-BEFC-4877-B321-82303AB520C9}"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CEE77774-FCBC-4F82-9716-B67D6D80CCCF}"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9C455719-D73D-41BF-8AB3-C2B6A87599B5}"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 Hilda Light 40pt, Eri. Black, max 2-lines</a:t>
            </a:r>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a:t>     Click icon to add picture</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8D875C88-88AE-4EF8-A2BE-8A0851739F6F}"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99D6988D-4B07-4121-B776-350A3C750B92}"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max 2-lines</a:t>
            </a:r>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a:t>      Click icon to add picture</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54D00027-7480-4EDA-9F1F-D8D7E04DA7E7}"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D9705106-0C9B-42A8-A135-F7E2E18E55C8}"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a:t> </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a:t>Keynote cover page </a:t>
            </a:r>
            <a:br>
              <a:rPr lang="en-GB"/>
            </a:br>
            <a:r>
              <a:rPr lang="en-US"/>
              <a:t>Ericsson Hilda Light 80pt, max 3-lines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Speaker,</a:t>
            </a:r>
            <a:br>
              <a:rPr lang="en-GB"/>
            </a:br>
            <a:r>
              <a:rPr lang="en-US"/>
              <a:t>Ericsson Black, Ericsson Hilda 20pt</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477DE740-0CB3-4971-B1A6-2C248880836E}"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4860E4F1-A109-4032-8625-AFE24CE7D5B0}"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62DE39C5-5A1F-43E7-950B-AAA987527790}"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9BB6BAC6-2A06-4B0F-8EE7-5A19FB6DFF59}"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715E724C-F623-4E9D-9787-CF449AA17197}"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3D84E1EE-037C-4E7B-9922-FCCE7A5E4C86}"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6" name="Content Placeholder 1"/>
          <p:cNvSpPr>
            <a:spLocks noGrp="1"/>
          </p:cNvSpPr>
          <p:nvPr>
            <p:ph sz="quarter" idx="11" hasCustomPrompt="1"/>
          </p:nvPr>
        </p:nvSpPr>
        <p:spPr>
          <a:xfrm>
            <a:off x="481052" y="1846580"/>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8" name="Content Placeholder 2"/>
          <p:cNvSpPr>
            <a:spLocks noGrp="1"/>
          </p:cNvSpPr>
          <p:nvPr>
            <p:ph sz="quarter" idx="12" hasCustomPrompt="1"/>
          </p:nvPr>
        </p:nvSpPr>
        <p:spPr>
          <a:xfrm>
            <a:off x="4332814" y="1844674"/>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8184575" y="1846580"/>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4B6C16B4-9BB8-4E50-9790-FB3B1329E8B3}"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5AD51E9E-0B48-4FCB-A28B-BEE27A3ED122}"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68772E05-27F7-44FA-9490-8B5111D18F06}"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a:ln>
                  <a:noFill/>
                </a:ln>
                <a:solidFill>
                  <a:srgbClr val="181818"/>
                </a:solidFill>
                <a:effectLst/>
                <a:uLnTx/>
                <a:uFillTx/>
                <a:ea typeface="+mn-ea"/>
                <a:cs typeface="Ericsson Hilda Light" panose="020B0604020202020204" pitchFamily="34" charset="0"/>
              </a:rPr>
              <a:t>Preamble text, </a:t>
            </a:r>
            <a:r>
              <a:rPr lang="en-US"/>
              <a:t>Ericsson </a:t>
            </a:r>
            <a:r>
              <a:rPr kumimoji="0" lang="en-US" sz="2500" b="0" i="0" u="none" strike="noStrike" kern="1200" cap="none" spc="0" normalizeH="0" baseline="0" noProof="0">
                <a:ln>
                  <a:noFill/>
                </a:ln>
                <a:solidFill>
                  <a:srgbClr val="181818"/>
                </a:solidFill>
                <a:effectLst/>
                <a:uLnTx/>
                <a:uFillTx/>
                <a:ea typeface="+mn-ea"/>
                <a:cs typeface="Ericsson Hilda Light" panose="020B0604020202020204" pitchFamily="34" charset="0"/>
              </a:rPr>
              <a:t>Hilda 25pt, Ericsson Black</a:t>
            </a:r>
            <a:endParaRPr lang="en-US"/>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FE74DD71-DE4C-49D4-9173-F42DFB3DEA9B}"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918690C1-0169-41E4-937D-4841DDBFD146}"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F2554F4-437E-411D-B2B2-6A58D5858094}"/>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a:t> </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a:t>Keynote cover page </a:t>
            </a:r>
            <a:br>
              <a:rPr lang="en-GB"/>
            </a:br>
            <a:r>
              <a:rPr lang="en-US"/>
              <a:t>Ericsson Hilda Light 80pt, max 3-lines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Speaker,</a:t>
            </a:r>
            <a:br>
              <a:rPr lang="en-GB"/>
            </a:br>
            <a:r>
              <a:rPr lang="en-US"/>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5667B748-D6EC-439D-9722-3F159DC6AD1C}" type="slidenum">
              <a:rPr lang="en-US" sz="800" b="0" i="0" u="none" smtClean="0">
                <a:solidFill>
                  <a:schemeClr val="bg1"/>
                </a:solidFill>
                <a:latin typeface="+mn-lt"/>
              </a:rPr>
              <a:t>‹#›</a:t>
            </a:fld>
            <a:endParaRPr lang="en-US" sz="800" b="0" i="0" u="none">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A17FE6C9-BCFE-4E08-85AB-6D5873A439FB}"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a:p>
            <a:pPr lvl="3"/>
            <a:endParaRPr lang="en-US"/>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a:p>
            <a:pPr lvl="3"/>
            <a:endParaRPr lang="en-US"/>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2021-03-11  |  Page </a:t>
            </a:r>
            <a:fld id="{890081B2-C131-4FE2-BE6E-8ACB077FFCB2}" type="slidenum">
              <a:rPr lang="en-US" sz="800" b="0" i="0" u="none" smtClean="0">
                <a:solidFill>
                  <a:srgbClr val="1A1816"/>
                </a:solidFill>
                <a:latin typeface="+mn-lt"/>
              </a:rPr>
              <a:t>‹#›</a:t>
            </a:fld>
            <a:endParaRPr lang="en-US" sz="800" b="0" i="0" u="none">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a:t>Use this space for relevant Ericsson URLs or hashtags</a:t>
            </a:r>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a:t>Use this space for relevant Ericsson URLs or hashtags</a:t>
            </a:r>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a:solidFill>
                <a:schemeClr val="tx1"/>
              </a:solidFill>
            </a:endParaRPr>
          </a:p>
          <a:p>
            <a:pPr marL="0" indent="0">
              <a:buClr>
                <a:schemeClr val="tx1"/>
              </a:buClr>
              <a:buFont typeface="Ericsson Hilda Light" panose="00000400000000000000" pitchFamily="2" charset="0"/>
              <a:buNone/>
            </a:pPr>
            <a:r>
              <a:rPr lang="en-US" sz="1400">
                <a:solidFill>
                  <a:schemeClr val="tx1"/>
                </a:solidFill>
              </a:rPr>
              <a:t>!"#$%&amp;'()*+,./0123456789:;&lt;=&gt;?@ABCDEFGHIJKLMNOPQRSTUVWXYZ[\]^_`</a:t>
            </a:r>
            <a:r>
              <a:rPr lang="en-US" sz="1400" err="1">
                <a:solidFill>
                  <a:schemeClr val="tx1"/>
                </a:solidFill>
              </a:rPr>
              <a:t>abcdefghijklmnopqrstuvwxyz</a:t>
            </a:r>
            <a:r>
              <a:rPr lang="en-US" sz="140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err="1">
                <a:solidFill>
                  <a:schemeClr val="tx1"/>
                </a:solidFill>
              </a:rPr>
              <a:t>ẀẁẃẄẅỲỳ</a:t>
            </a:r>
            <a:r>
              <a:rPr lang="en-US" sz="1400">
                <a:solidFill>
                  <a:schemeClr val="tx1"/>
                </a:solidFill>
              </a:rPr>
              <a:t>‘’‚“”„†‡•…‰‹›⁄€™ĀĀĂĂĄĄĆĆĊĊČČĎĎĐĐĒĒĖĖĘĘĚĚĞĞĠĠĢĢĪĪĮĮİĶĶĹĹĻĻĽĽŃŃŅŅŇŇŌŌŐŐŔŔŖŖŘŘŚŚŞŞŢŢŤŤŪŪŮŮŰŰŲŲŴŴŶŶŹŹŻŻȘș−≤≥</a:t>
            </a:r>
            <a:r>
              <a:rPr lang="en-US" sz="1400" err="1">
                <a:solidFill>
                  <a:schemeClr val="tx1"/>
                </a:solidFill>
              </a:rPr>
              <a:t>ﬁﬂΆΈΉΊΌΎΏΐΑΒΓΕΖΗΘΙΚΛΜΝΞΟΠΡΣΤΥΦΧΨΪΫΆΈΉΊΰ</a:t>
            </a:r>
            <a:r>
              <a:rPr lang="en-US" sz="140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a:solidFill>
                  <a:schemeClr val="tx1"/>
                </a:solidFill>
                <a:latin typeface="Ericsson Hilda" panose="00000500000000000000" pitchFamily="2" charset="0"/>
              </a:rPr>
              <a:t>●</a:t>
            </a: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a:solidFill>
                  <a:schemeClr val="tx1"/>
                </a:solidFill>
              </a:rPr>
              <a:t>!"#$%&amp;'()*+,./0123456789:;&lt;=&gt;?@ABCDEFGHIJKLMNOPQRSTUVWXYZ[\]^_`</a:t>
            </a:r>
            <a:r>
              <a:rPr lang="en-US" sz="1400" b="1" err="1">
                <a:solidFill>
                  <a:schemeClr val="tx1"/>
                </a:solidFill>
              </a:rPr>
              <a:t>abcdefghijklmnopqrstuvwxyz</a:t>
            </a:r>
            <a:r>
              <a:rPr lang="en-US" sz="1400" b="1">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err="1">
                <a:solidFill>
                  <a:schemeClr val="tx1"/>
                </a:solidFill>
              </a:rPr>
              <a:t>ẀẁẃẄẅỲỳ</a:t>
            </a:r>
            <a:r>
              <a:rPr lang="en-US" sz="1400" b="1">
                <a:solidFill>
                  <a:schemeClr val="tx1"/>
                </a:solidFill>
              </a:rPr>
              <a:t>‘’‚“”„†‡•…‰‹›⁄€™ĀĀĂĂĄĄĆĆĊĊČČĎĎĐĐĒĒĖĖĘĘĚĚĞĞĠĠĢĢĪĪĮĮİĶĶĹĹĻĻĽĽŃŃŅŅŇŇŌŌŐŐŔŔŖŖŘŘŚŚŞŞŢŢŤŤŪŪŮŮŰŰŲŲŴŴŶŶŹŹŻŻȘș−≤≥</a:t>
            </a:r>
            <a:r>
              <a:rPr lang="en-US" sz="1400" b="1" err="1">
                <a:solidFill>
                  <a:schemeClr val="tx1"/>
                </a:solidFill>
              </a:rPr>
              <a:t>ﬁﬂΆΈΉΊΌΎΏΐΑΒΓΕΖΗΘΙΚΛΜΝΞΟΠΡΣΤΥΦΧΨΪΫΆΈΉΊΰ</a:t>
            </a:r>
            <a:r>
              <a:rPr lang="en-US" sz="1400" b="1">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a:solidFill>
                  <a:schemeClr val="tx1"/>
                </a:solidFill>
                <a:latin typeface="Ericsson Hilda" panose="00000500000000000000" pitchFamily="2" charset="0"/>
              </a:rPr>
              <a:t> </a:t>
            </a:r>
            <a:r>
              <a:rPr lang="en-US" sz="1400" b="1">
                <a:solidFill>
                  <a:schemeClr val="tx1"/>
                </a:solidFill>
                <a:latin typeface="Ericsson Hilda" panose="00000500000000000000" pitchFamily="2" charset="0"/>
              </a:rPr>
              <a:t>●</a:t>
            </a:r>
            <a:endParaRPr lang="en-US" sz="1400" b="1">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a:solidFill>
                  <a:schemeClr val="tx1"/>
                </a:solidFill>
                <a:latin typeface="+mj-lt"/>
              </a:rPr>
              <a:t>!"#$%&amp;'()*+,./0123456789:;&lt;=&gt;?@ABCDEFGHIJKLMNOPQRSTUVWXYZ[\]^_`</a:t>
            </a:r>
            <a:r>
              <a:rPr lang="en-US" sz="1400" err="1">
                <a:solidFill>
                  <a:schemeClr val="tx1"/>
                </a:solidFill>
                <a:latin typeface="+mj-lt"/>
              </a:rPr>
              <a:t>abcdefghijklmnopqrstuvwxyz</a:t>
            </a:r>
            <a:r>
              <a:rPr lang="en-US" sz="1400">
                <a:solidFill>
                  <a:schemeClr val="tx1"/>
                </a:solidFill>
                <a:latin typeface="+mj-lt"/>
              </a:rPr>
              <a:t>{|}~¡¢£¤¥¦§¨©ª«¬®¯°±²³´¶·¸¹º»¼½ÀÁÂÃÄÅÆÇÈËÌÍÎÏÐÑÒÓÔÕÖ×ØÙÚÛÜÝÞßàáâãäåæçèéêëìíîïðñòóôõö÷øùúûüýþÿĀāĂăąĆćĊċ</a:t>
            </a:r>
            <a:r>
              <a:rPr lang="en-US" sz="1400" kern="1200">
                <a:solidFill>
                  <a:schemeClr val="tx1"/>
                </a:solidFill>
                <a:latin typeface="+mn-lt"/>
                <a:ea typeface="+mn-ea"/>
                <a:cs typeface="+mn-cs"/>
              </a:rPr>
              <a:t>Čč</a:t>
            </a:r>
            <a:r>
              <a:rPr lang="en-US" sz="1400">
                <a:solidFill>
                  <a:schemeClr val="tx1"/>
                </a:solidFill>
                <a:latin typeface="+mj-lt"/>
              </a:rPr>
              <a:t>ĎďĐđĒĖėĘęĚěĞğĠġĢģĪīĮįİıĶķĹĺĻļĽľŁłŃńŅņŇňŌŐőŒœŔŕŖŗŘřŚśŞşŠšŢţŤťŪūŮůŰűŲųŴŵŶŷŸŹźŻżŽžƒȘșˆˇ˘˙˚˛˜˝</a:t>
            </a:r>
            <a:r>
              <a:rPr lang="en-US" sz="1400" err="1">
                <a:solidFill>
                  <a:schemeClr val="tx1"/>
                </a:solidFill>
                <a:latin typeface="+mj-lt"/>
              </a:rPr>
              <a:t>ẀẁẃẄẅỲỳ</a:t>
            </a:r>
            <a:r>
              <a:rPr lang="en-US" sz="1400">
                <a:solidFill>
                  <a:schemeClr val="tx1"/>
                </a:solidFill>
                <a:latin typeface="+mj-lt"/>
              </a:rPr>
              <a:t>‘’‚“”„†‡•…‰‹›⁄€™ĀĀĂĂĄĄĆĆĊĊČČĎĎĐĐĒĒĖĖĘĘĚĚĞĞĠĠĢĢĪĪĮĮİĶĶĹĹĻĻĽĽŃŃŅŅŇŇŌŌŐŐŔŔŖŖŘŘŚŚŞŞŢŢŤŤŪŪŮŮŰŰŲŲŴŴŶŶŹŹŻŻȘș−≤≥</a:t>
            </a:r>
            <a:r>
              <a:rPr lang="en-US" sz="1400" err="1">
                <a:solidFill>
                  <a:schemeClr val="tx1"/>
                </a:solidFill>
                <a:latin typeface="+mj-lt"/>
              </a:rPr>
              <a:t>ﬁﬂΆΈΉΊΌΎΏΐΑΒΓΕΖΗΘΙΚΛΜΝΞΟΠΡΣΤΥΦΧΨΪΫΆΈΉΊΰ</a:t>
            </a:r>
            <a:r>
              <a:rPr lang="en-US" sz="140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a:solidFill>
                  <a:schemeClr val="tx1"/>
                </a:solidFill>
                <a:latin typeface="Ericsson Hilda Light" panose="00000400000000000000" pitchFamily="2" charset="0"/>
              </a:rPr>
              <a:t>●</a:t>
            </a:r>
            <a:endParaRPr lang="en-US" sz="140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a:solidFill>
                  <a:schemeClr val="tx1"/>
                </a:solidFill>
                <a:latin typeface="+mj-lt"/>
              </a:rPr>
              <a:t>!"#$%&amp;'()*+,./0123456789:;&lt;=&gt;?@ABCDEFGHIJKLMNOPQRSTUVWXYZ[\]^_`</a:t>
            </a:r>
            <a:r>
              <a:rPr lang="en-US" sz="1400" b="1" err="1">
                <a:solidFill>
                  <a:schemeClr val="tx1"/>
                </a:solidFill>
                <a:latin typeface="+mj-lt"/>
              </a:rPr>
              <a:t>abcdefghijklmnopqrstuvwxyz</a:t>
            </a:r>
            <a:r>
              <a:rPr lang="en-US" sz="1400" b="1">
                <a:solidFill>
                  <a:schemeClr val="tx1"/>
                </a:solidFill>
                <a:latin typeface="+mj-lt"/>
              </a:rPr>
              <a:t>{|}~¡¢£¤¥¦§¨©ª«¬®¯°±²³´¶·¸¹º»¼½ÀÁÂÃÄÅÆÇÈËÌÍÎÏÐÑÒÓÔÕÖ×ØÙÚÛÜÝÞßàáâãäåæçèéêëìíîïðñòóôõö÷øùúûüýþÿĀāĂăąĆćĊċ</a:t>
            </a:r>
            <a:r>
              <a:rPr lang="en-US" sz="1400" b="1" kern="1200">
                <a:solidFill>
                  <a:schemeClr val="tx1"/>
                </a:solidFill>
                <a:latin typeface="+mn-lt"/>
                <a:ea typeface="+mn-ea"/>
                <a:cs typeface="+mn-cs"/>
              </a:rPr>
              <a:t>Čč</a:t>
            </a:r>
            <a:r>
              <a:rPr lang="en-US" sz="1400" b="1">
                <a:solidFill>
                  <a:schemeClr val="tx1"/>
                </a:solidFill>
                <a:latin typeface="+mj-lt"/>
              </a:rPr>
              <a:t>ĎďĐđĒĖėĘęĚěĞğĠġĢģĪīĮįİıĶķĹĺĻļĽľŁłŃńŅņŇňŌŐőŒœŔŕŖŗŘřŚśŞşŠšŢţŤťŪūŮůŰűŲųŴŵŶŷŸŹźŻżŽžƒȘșˆˇ˘˙˚˛˜˝</a:t>
            </a:r>
            <a:r>
              <a:rPr lang="en-US" sz="1400" b="1" err="1">
                <a:solidFill>
                  <a:schemeClr val="tx1"/>
                </a:solidFill>
                <a:latin typeface="+mj-lt"/>
              </a:rPr>
              <a:t>ẀẁẃẄẅỲỳ</a:t>
            </a:r>
            <a:r>
              <a:rPr lang="en-US" sz="1400" b="1">
                <a:solidFill>
                  <a:schemeClr val="tx1"/>
                </a:solidFill>
                <a:latin typeface="+mj-lt"/>
              </a:rPr>
              <a:t>‘’‚“”„†‡•…‰‹›⁄€™ĀĀĂĂĄĄĆĆĊĊČČĎĎĐĐĒĒĖĖĘĘĚĚĞĞĠĠĢĢĪĪĮĮİĶĶĹĹĻĻĽĽŃŃŅŅŇŇŌŌŐŐŔŔŖŖŘŘŚŚŞŞŢŢŤŤŪŪŮŮŰŰŲŲŴŴŶŶŹŹŻŻȘș−≤≥</a:t>
            </a:r>
            <a:r>
              <a:rPr lang="en-US" sz="1400" b="1" err="1">
                <a:solidFill>
                  <a:schemeClr val="tx1"/>
                </a:solidFill>
                <a:latin typeface="+mj-lt"/>
              </a:rPr>
              <a:t>ﬁﬂΆΈΉΊΌΎΏΐΑΒΓΕΖΗΘΙΚΛΜΝΞΟΠΡΣΤΥΦΧΨΪΫΆΈΉΊΰ</a:t>
            </a:r>
            <a:r>
              <a:rPr lang="en-US" sz="1400" b="1">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a:solidFill>
                  <a:schemeClr val="tx1"/>
                </a:solidFill>
                <a:latin typeface="Ericsson Hilda Light" panose="00000400000000000000" pitchFamily="2" charset="0"/>
              </a:rPr>
              <a:t>●</a:t>
            </a:r>
            <a:endParaRPr lang="en-US" sz="1400" b="1">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a:solidFill>
                  <a:schemeClr val="tx1"/>
                </a:solidFill>
                <a:latin typeface="Ericsson Technical Icons" panose="00000500000000000000" pitchFamily="2" charset="0"/>
              </a:rPr>
              <a:t>B C D F G H I L M O P R S W X b c d f g h I l m o p r s w x</a:t>
            </a:r>
            <a:endParaRPr lang="en-US" sz="1400" b="1">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_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82424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4E59DF53-2CAD-4418-9818-2BDC43A7142E}"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62E2BC60-9CD4-4CF0-A143-480242940AD0}"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7BC0518B-9D3F-4EA3-BCE0-E3876A5060C3}"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BCC4C919-EBF0-4F77-8823-E2A2A03F605E}"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GB"/>
            </a:br>
            <a:r>
              <a:rPr lang="en-US"/>
              <a:t>Ericsson Hilda Light 60pt, </a:t>
            </a:r>
            <a:br>
              <a:rPr lang="en-GB"/>
            </a:br>
            <a:r>
              <a:rPr lang="en-US"/>
              <a:t>Ericsson White, </a:t>
            </a:r>
            <a:br>
              <a:rPr lang="en-GB"/>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1168590"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2021-03-11  |  Page </a:t>
            </a:r>
            <a:fld id="{3F395E43-D197-45CF-9170-32211BE17E04}" type="slidenum">
              <a:rPr lang="en-US" sz="800" b="0" i="0" u="none" smtClean="0">
                <a:solidFill>
                  <a:schemeClr val="bg1"/>
                </a:solidFill>
                <a:latin typeface="+mn-lt"/>
              </a:rPr>
              <a:t>‹#›</a:t>
            </a:fld>
            <a:endParaRPr lang="en-US" sz="800" b="0" i="0" u="none">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a:t>Slide title, Ericsson Hilda Light 40pt, Ericsson Black, max 2-lines</a:t>
            </a:r>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490452" y="476250"/>
            <a:ext cx="256032" cy="256032"/>
          </a:xfrm>
          <a:prstGeom prst="rect">
            <a:avLst/>
          </a:prstGeom>
        </p:spPr>
      </p:pic>
      <p:pic>
        <p:nvPicPr>
          <p:cNvPr id="3" name="image" descr="{&quot;templafy&quot;:{&quot;id&quot;:&quot;32ed75d2-86d9-4109-a2aa-c80316936def&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9">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 id="2147483709" r:id="rId45"/>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1.xml"/><Relationship Id="rId1" Type="http://schemas.openxmlformats.org/officeDocument/2006/relationships/customXml" Target="../../customXml/item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ABA245C2-547D-4461-BC14-0B6882B13BFF}"/>
              </a:ext>
            </a:extLst>
          </p:cNvPr>
          <p:cNvSpPr>
            <a:spLocks noGrp="1"/>
          </p:cNvSpPr>
          <p:nvPr>
            <p:ph sz="quarter" idx="13"/>
          </p:nvPr>
        </p:nvSpPr>
        <p:spPr/>
        <p:txBody>
          <a:bodyPr/>
          <a:lstStyle/>
          <a:p>
            <a:endParaRPr lang="en-US" dirty="0"/>
          </a:p>
        </p:txBody>
      </p:sp>
      <p:sp>
        <p:nvSpPr>
          <p:cNvPr id="9" name="Content Placeholder 8">
            <a:extLst>
              <a:ext uri="{FF2B5EF4-FFF2-40B4-BE49-F238E27FC236}">
                <a16:creationId xmlns:a16="http://schemas.microsoft.com/office/drawing/2014/main" id="{33145EC3-E9F2-469F-AFB2-15DF3C496F3F}"/>
              </a:ext>
            </a:extLst>
          </p:cNvPr>
          <p:cNvSpPr>
            <a:spLocks noGrp="1"/>
          </p:cNvSpPr>
          <p:nvPr>
            <p:ph sz="quarter" idx="10"/>
          </p:nvPr>
        </p:nvSpPr>
        <p:spPr/>
        <p:txBody>
          <a:bodyPr/>
          <a:lstStyle/>
          <a:p>
            <a:r>
              <a:rPr lang="en-US" dirty="0"/>
              <a:t>Sai</a:t>
            </a:r>
          </a:p>
        </p:txBody>
      </p:sp>
      <p:sp>
        <p:nvSpPr>
          <p:cNvPr id="10" name="Content Placeholder 9">
            <a:extLst>
              <a:ext uri="{FF2B5EF4-FFF2-40B4-BE49-F238E27FC236}">
                <a16:creationId xmlns:a16="http://schemas.microsoft.com/office/drawing/2014/main" id="{E2765649-B253-4778-AD79-83657EC3B494}"/>
              </a:ext>
            </a:extLst>
          </p:cNvPr>
          <p:cNvSpPr>
            <a:spLocks noGrp="1"/>
          </p:cNvSpPr>
          <p:nvPr>
            <p:ph sz="quarter" idx="11"/>
          </p:nvPr>
        </p:nvSpPr>
        <p:spPr/>
        <p:txBody>
          <a:bodyPr/>
          <a:lstStyle/>
          <a:p>
            <a:r>
              <a:rPr lang="en-US" dirty="0"/>
              <a:t>Ericsson</a:t>
            </a:r>
          </a:p>
        </p:txBody>
      </p:sp>
      <p:sp>
        <p:nvSpPr>
          <p:cNvPr id="11" name="Content Placeholder 10">
            <a:extLst>
              <a:ext uri="{FF2B5EF4-FFF2-40B4-BE49-F238E27FC236}">
                <a16:creationId xmlns:a16="http://schemas.microsoft.com/office/drawing/2014/main" id="{DAAC395B-7EB1-4449-AD3D-A9895030F277}"/>
              </a:ext>
            </a:extLst>
          </p:cNvPr>
          <p:cNvSpPr>
            <a:spLocks noGrp="1"/>
          </p:cNvSpPr>
          <p:nvPr>
            <p:ph sz="quarter" idx="12"/>
          </p:nvPr>
        </p:nvSpPr>
        <p:spPr>
          <a:xfrm flipV="1">
            <a:off x="10811951" y="6138153"/>
            <a:ext cx="897503" cy="125847"/>
          </a:xfrm>
        </p:spPr>
        <p:txBody>
          <a:bodyPr/>
          <a:lstStyle/>
          <a:p>
            <a:endParaRPr lang="en-US" dirty="0"/>
          </a:p>
        </p:txBody>
      </p:sp>
      <p:sp>
        <p:nvSpPr>
          <p:cNvPr id="4" name="Title 3">
            <a:extLst>
              <a:ext uri="{FF2B5EF4-FFF2-40B4-BE49-F238E27FC236}">
                <a16:creationId xmlns:a16="http://schemas.microsoft.com/office/drawing/2014/main" id="{F4209603-6B2E-4F4F-9A87-3E8FF9CB5915}"/>
              </a:ext>
            </a:extLst>
          </p:cNvPr>
          <p:cNvSpPr>
            <a:spLocks noGrp="1"/>
          </p:cNvSpPr>
          <p:nvPr>
            <p:ph type="ctrTitle"/>
          </p:nvPr>
        </p:nvSpPr>
        <p:spPr/>
        <p:txBody>
          <a:bodyPr/>
          <a:lstStyle/>
          <a:p>
            <a:r>
              <a:rPr lang="en-US" dirty="0"/>
              <a:t>Learning Process</a:t>
            </a:r>
            <a:br>
              <a:rPr lang="en-US" dirty="0"/>
            </a:br>
            <a:br>
              <a:rPr lang="en-US" dirty="0"/>
            </a:br>
            <a:r>
              <a:rPr lang="en-US" sz="3600" dirty="0"/>
              <a:t>Onboarding </a:t>
            </a:r>
            <a:r>
              <a:rPr lang="en-US" sz="3600" dirty="0" err="1"/>
              <a:t>Assignements</a:t>
            </a:r>
            <a:endParaRPr lang="en-US" sz="3600" dirty="0"/>
          </a:p>
        </p:txBody>
      </p:sp>
    </p:spTree>
    <p:custDataLst>
      <p:custData r:id="rId1"/>
      <p:custData r:id="rId2"/>
    </p:custDataLst>
    <p:extLst>
      <p:ext uri="{BB962C8B-B14F-4D97-AF65-F5344CB8AC3E}">
        <p14:creationId xmlns:p14="http://schemas.microsoft.com/office/powerpoint/2010/main" val="2230748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348B-362C-457E-9381-4C35CC2A4F42}"/>
              </a:ext>
            </a:extLst>
          </p:cNvPr>
          <p:cNvSpPr>
            <a:spLocks noGrp="1"/>
          </p:cNvSpPr>
          <p:nvPr>
            <p:ph type="title"/>
          </p:nvPr>
        </p:nvSpPr>
        <p:spPr>
          <a:xfrm>
            <a:off x="479425" y="476250"/>
            <a:ext cx="7166515" cy="45719"/>
          </a:xfrm>
        </p:spPr>
        <p:txBody>
          <a:bodyPr/>
          <a:lstStyle/>
          <a:p>
            <a:endParaRPr lang="sv-SE" dirty="0"/>
          </a:p>
        </p:txBody>
      </p:sp>
      <p:pic>
        <p:nvPicPr>
          <p:cNvPr id="5" name="Content Placeholder 4">
            <a:extLst>
              <a:ext uri="{FF2B5EF4-FFF2-40B4-BE49-F238E27FC236}">
                <a16:creationId xmlns:a16="http://schemas.microsoft.com/office/drawing/2014/main" id="{51A950B4-76C1-49B9-ACE1-81D7662763EB}"/>
              </a:ext>
            </a:extLst>
          </p:cNvPr>
          <p:cNvPicPr>
            <a:picLocks noGrp="1" noChangeAspect="1"/>
          </p:cNvPicPr>
          <p:nvPr>
            <p:ph sz="quarter" idx="11"/>
          </p:nvPr>
        </p:nvPicPr>
        <p:blipFill>
          <a:blip r:embed="rId2"/>
          <a:stretch>
            <a:fillRect/>
          </a:stretch>
        </p:blipFill>
        <p:spPr>
          <a:xfrm>
            <a:off x="479425" y="369652"/>
            <a:ext cx="11001983" cy="5475405"/>
          </a:xfrm>
        </p:spPr>
      </p:pic>
    </p:spTree>
    <p:extLst>
      <p:ext uri="{BB962C8B-B14F-4D97-AF65-F5344CB8AC3E}">
        <p14:creationId xmlns:p14="http://schemas.microsoft.com/office/powerpoint/2010/main" val="32785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217E-33CD-4F1C-8623-6F37EAD7C634}"/>
              </a:ext>
            </a:extLst>
          </p:cNvPr>
          <p:cNvSpPr>
            <a:spLocks noGrp="1"/>
          </p:cNvSpPr>
          <p:nvPr>
            <p:ph type="title"/>
          </p:nvPr>
        </p:nvSpPr>
        <p:spPr/>
        <p:txBody>
          <a:bodyPr/>
          <a:lstStyle/>
          <a:p>
            <a:endParaRPr lang="sv-SE"/>
          </a:p>
        </p:txBody>
      </p:sp>
      <p:pic>
        <p:nvPicPr>
          <p:cNvPr id="5" name="Content Placeholder 4">
            <a:extLst>
              <a:ext uri="{FF2B5EF4-FFF2-40B4-BE49-F238E27FC236}">
                <a16:creationId xmlns:a16="http://schemas.microsoft.com/office/drawing/2014/main" id="{8DDDACF0-6E4D-47C0-88E4-EBFD1C4E505A}"/>
              </a:ext>
            </a:extLst>
          </p:cNvPr>
          <p:cNvPicPr>
            <a:picLocks noGrp="1" noChangeAspect="1"/>
          </p:cNvPicPr>
          <p:nvPr>
            <p:ph sz="quarter" idx="11"/>
          </p:nvPr>
        </p:nvPicPr>
        <p:blipFill>
          <a:blip r:embed="rId2"/>
          <a:stretch>
            <a:fillRect/>
          </a:stretch>
        </p:blipFill>
        <p:spPr>
          <a:xfrm>
            <a:off x="479426" y="476250"/>
            <a:ext cx="10608180" cy="5642448"/>
          </a:xfrm>
        </p:spPr>
      </p:pic>
    </p:spTree>
    <p:extLst>
      <p:ext uri="{BB962C8B-B14F-4D97-AF65-F5344CB8AC3E}">
        <p14:creationId xmlns:p14="http://schemas.microsoft.com/office/powerpoint/2010/main" val="403679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F66D-9B6A-4805-9766-1F4BC7E268C2}"/>
              </a:ext>
            </a:extLst>
          </p:cNvPr>
          <p:cNvSpPr>
            <a:spLocks noGrp="1"/>
          </p:cNvSpPr>
          <p:nvPr>
            <p:ph type="title"/>
          </p:nvPr>
        </p:nvSpPr>
        <p:spPr/>
        <p:txBody>
          <a:bodyPr/>
          <a:lstStyle/>
          <a:p>
            <a:r>
              <a:rPr lang="sv-SE" dirty="0"/>
              <a:t>Advantages of static analysis code</a:t>
            </a:r>
          </a:p>
        </p:txBody>
      </p:sp>
      <p:sp>
        <p:nvSpPr>
          <p:cNvPr id="3" name="Content Placeholder 2">
            <a:extLst>
              <a:ext uri="{FF2B5EF4-FFF2-40B4-BE49-F238E27FC236}">
                <a16:creationId xmlns:a16="http://schemas.microsoft.com/office/drawing/2014/main" id="{49D8C314-1A00-4DD4-AAE3-6A5656738319}"/>
              </a:ext>
            </a:extLst>
          </p:cNvPr>
          <p:cNvSpPr>
            <a:spLocks noGrp="1"/>
          </p:cNvSpPr>
          <p:nvPr>
            <p:ph sz="quarter" idx="11"/>
          </p:nvPr>
        </p:nvSpPr>
        <p:spPr/>
        <p:txBody>
          <a:bodyPr/>
          <a:lstStyle/>
          <a:p>
            <a:r>
              <a:rPr lang="sv-SE" i="0" dirty="0">
                <a:solidFill>
                  <a:srgbClr val="000000"/>
                </a:solidFill>
                <a:effectLst/>
                <a:latin typeface="Arial" panose="020B0604020202020204" pitchFamily="34" charset="0"/>
              </a:rPr>
              <a:t>Product quality has improved.</a:t>
            </a:r>
          </a:p>
          <a:p>
            <a:r>
              <a:rPr lang="en-US" i="0" dirty="0">
                <a:solidFill>
                  <a:srgbClr val="000000"/>
                </a:solidFill>
                <a:effectLst/>
                <a:latin typeface="Arial" panose="020B0604020202020204" pitchFamily="34" charset="0"/>
              </a:rPr>
              <a:t>Dynamic Analysis will become more efficient after static analysis.</a:t>
            </a:r>
            <a:endParaRPr lang="sv-SE" dirty="0">
              <a:solidFill>
                <a:srgbClr val="000000"/>
              </a:solidFill>
              <a:latin typeface="Arial" panose="020B0604020202020204" pitchFamily="34" charset="0"/>
            </a:endParaRPr>
          </a:p>
          <a:p>
            <a:r>
              <a:rPr lang="sv-SE" dirty="0">
                <a:solidFill>
                  <a:srgbClr val="000000"/>
                </a:solidFill>
                <a:latin typeface="Arial" panose="020B0604020202020204" pitchFamily="34" charset="0"/>
              </a:rPr>
              <a:t>Using static analysis improves maintainability of code.</a:t>
            </a:r>
          </a:p>
          <a:p>
            <a:r>
              <a:rPr lang="sv-SE" dirty="0">
                <a:solidFill>
                  <a:srgbClr val="000000"/>
                </a:solidFill>
                <a:latin typeface="Arial" panose="020B0604020202020204" pitchFamily="34" charset="0"/>
              </a:rPr>
              <a:t>Checks addresses problems early on.</a:t>
            </a:r>
          </a:p>
          <a:p>
            <a:endParaRPr lang="sv-SE" dirty="0"/>
          </a:p>
        </p:txBody>
      </p:sp>
    </p:spTree>
    <p:extLst>
      <p:ext uri="{BB962C8B-B14F-4D97-AF65-F5344CB8AC3E}">
        <p14:creationId xmlns:p14="http://schemas.microsoft.com/office/powerpoint/2010/main" val="387341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6083-B134-4023-9B57-4199A53B2F87}"/>
              </a:ext>
            </a:extLst>
          </p:cNvPr>
          <p:cNvSpPr>
            <a:spLocks noGrp="1"/>
          </p:cNvSpPr>
          <p:nvPr>
            <p:ph type="title"/>
          </p:nvPr>
        </p:nvSpPr>
        <p:spPr/>
        <p:txBody>
          <a:bodyPr/>
          <a:lstStyle/>
          <a:p>
            <a:r>
              <a:rPr lang="en-US" dirty="0"/>
              <a:t>Limitations of a static Code Analysis tool</a:t>
            </a:r>
            <a:endParaRPr lang="sv-SE" dirty="0"/>
          </a:p>
        </p:txBody>
      </p:sp>
      <p:pic>
        <p:nvPicPr>
          <p:cNvPr id="5" name="Content Placeholder 4">
            <a:extLst>
              <a:ext uri="{FF2B5EF4-FFF2-40B4-BE49-F238E27FC236}">
                <a16:creationId xmlns:a16="http://schemas.microsoft.com/office/drawing/2014/main" id="{B7726AE5-D17E-4F50-944A-AC48AAC65B32}"/>
              </a:ext>
            </a:extLst>
          </p:cNvPr>
          <p:cNvPicPr>
            <a:picLocks noGrp="1" noChangeAspect="1"/>
          </p:cNvPicPr>
          <p:nvPr>
            <p:ph sz="quarter" idx="11"/>
          </p:nvPr>
        </p:nvPicPr>
        <p:blipFill>
          <a:blip r:embed="rId2"/>
          <a:stretch>
            <a:fillRect/>
          </a:stretch>
        </p:blipFill>
        <p:spPr>
          <a:xfrm>
            <a:off x="861134" y="1349459"/>
            <a:ext cx="7200900" cy="3943350"/>
          </a:xfrm>
        </p:spPr>
      </p:pic>
    </p:spTree>
    <p:extLst>
      <p:ext uri="{BB962C8B-B14F-4D97-AF65-F5344CB8AC3E}">
        <p14:creationId xmlns:p14="http://schemas.microsoft.com/office/powerpoint/2010/main" val="179638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448BFF8-823E-47AA-A5BF-D4557AD10FE0}"/>
              </a:ext>
            </a:extLst>
          </p:cNvPr>
          <p:cNvSpPr>
            <a:spLocks noGrp="1"/>
          </p:cNvSpPr>
          <p:nvPr>
            <p:ph type="title"/>
          </p:nvPr>
        </p:nvSpPr>
        <p:spPr>
          <a:xfrm>
            <a:off x="479425" y="476250"/>
            <a:ext cx="8353426" cy="45719"/>
          </a:xfrm>
        </p:spPr>
        <p:txBody>
          <a:bodyPr/>
          <a:lstStyle/>
          <a:p>
            <a:endParaRPr lang="en-US" dirty="0"/>
          </a:p>
        </p:txBody>
      </p:sp>
      <p:pic>
        <p:nvPicPr>
          <p:cNvPr id="5" name="Content Placeholder 4">
            <a:extLst>
              <a:ext uri="{FF2B5EF4-FFF2-40B4-BE49-F238E27FC236}">
                <a16:creationId xmlns:a16="http://schemas.microsoft.com/office/drawing/2014/main" id="{B217D52C-A0F0-4F70-88D9-1A76EC31E633}"/>
              </a:ext>
            </a:extLst>
          </p:cNvPr>
          <p:cNvPicPr>
            <a:picLocks noGrp="1" noChangeAspect="1"/>
          </p:cNvPicPr>
          <p:nvPr>
            <p:ph sz="quarter" idx="10"/>
          </p:nvPr>
        </p:nvPicPr>
        <p:blipFill>
          <a:blip r:embed="rId2"/>
          <a:stretch>
            <a:fillRect/>
          </a:stretch>
        </p:blipFill>
        <p:spPr>
          <a:xfrm>
            <a:off x="479425" y="434827"/>
            <a:ext cx="9034226" cy="5788160"/>
          </a:xfrm>
          <a:noFill/>
        </p:spPr>
      </p:pic>
    </p:spTree>
    <p:extLst>
      <p:ext uri="{BB962C8B-B14F-4D97-AF65-F5344CB8AC3E}">
        <p14:creationId xmlns:p14="http://schemas.microsoft.com/office/powerpoint/2010/main" val="365705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89BC-4369-450D-AFDD-F933E0D261B2}"/>
              </a:ext>
            </a:extLst>
          </p:cNvPr>
          <p:cNvSpPr>
            <a:spLocks noGrp="1"/>
          </p:cNvSpPr>
          <p:nvPr>
            <p:ph type="title"/>
          </p:nvPr>
        </p:nvSpPr>
        <p:spPr>
          <a:xfrm>
            <a:off x="479425" y="476250"/>
            <a:ext cx="8353426" cy="1081088"/>
          </a:xfrm>
        </p:spPr>
        <p:txBody>
          <a:bodyPr wrap="square" anchor="t">
            <a:normAutofit/>
          </a:bodyPr>
          <a:lstStyle/>
          <a:p>
            <a:r>
              <a:rPr lang="sv-SE" dirty="0"/>
              <a:t>Dynamic analysis tool</a:t>
            </a:r>
          </a:p>
        </p:txBody>
      </p:sp>
      <p:sp>
        <p:nvSpPr>
          <p:cNvPr id="11" name="Content Placeholder 2">
            <a:extLst>
              <a:ext uri="{FF2B5EF4-FFF2-40B4-BE49-F238E27FC236}">
                <a16:creationId xmlns:a16="http://schemas.microsoft.com/office/drawing/2014/main" id="{E8B06EA5-AAC8-4D73-8BB1-05C90265022C}"/>
              </a:ext>
            </a:extLst>
          </p:cNvPr>
          <p:cNvSpPr>
            <a:spLocks noGrp="1"/>
          </p:cNvSpPr>
          <p:nvPr>
            <p:ph sz="quarter" idx="10"/>
          </p:nvPr>
        </p:nvSpPr>
        <p:spPr>
          <a:xfrm>
            <a:off x="479425" y="1844675"/>
            <a:ext cx="11233150" cy="4392612"/>
          </a:xfrm>
        </p:spPr>
        <p:txBody>
          <a:bodyPr>
            <a:normAutofit/>
          </a:bodyPr>
          <a:lstStyle/>
          <a:p>
            <a:r>
              <a:rPr lang="sv-SE"/>
              <a:t>It is a tool we can use to understand how the software works duríng execution</a:t>
            </a:r>
          </a:p>
          <a:p>
            <a:r>
              <a:rPr lang="sv-SE"/>
              <a:t>This involves testing the code while it runs.</a:t>
            </a:r>
          </a:p>
          <a:p>
            <a:r>
              <a:rPr lang="sv-SE"/>
              <a:t>To detect</a:t>
            </a:r>
          </a:p>
          <a:p>
            <a:pPr marL="0" indent="0">
              <a:buNone/>
            </a:pPr>
            <a:r>
              <a:rPr lang="sv-SE"/>
              <a:t>     - Memory Leaks</a:t>
            </a:r>
          </a:p>
          <a:p>
            <a:pPr marL="0" indent="0">
              <a:buNone/>
            </a:pPr>
            <a:r>
              <a:rPr lang="sv-SE"/>
              <a:t>     - Areas for performance improvement</a:t>
            </a:r>
          </a:p>
          <a:p>
            <a:pPr marL="0" indent="0">
              <a:buNone/>
            </a:pPr>
            <a:r>
              <a:rPr lang="sv-SE"/>
              <a:t>     - Ensure an application performs the same on different targets</a:t>
            </a:r>
          </a:p>
        </p:txBody>
      </p:sp>
    </p:spTree>
    <p:extLst>
      <p:ext uri="{BB962C8B-B14F-4D97-AF65-F5344CB8AC3E}">
        <p14:creationId xmlns:p14="http://schemas.microsoft.com/office/powerpoint/2010/main" val="320278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501D-FF3C-4703-AB16-6AD23532B8C6}"/>
              </a:ext>
            </a:extLst>
          </p:cNvPr>
          <p:cNvSpPr>
            <a:spLocks noGrp="1"/>
          </p:cNvSpPr>
          <p:nvPr>
            <p:ph type="title"/>
          </p:nvPr>
        </p:nvSpPr>
        <p:spPr>
          <a:xfrm>
            <a:off x="479425" y="476250"/>
            <a:ext cx="8353426" cy="1081088"/>
          </a:xfrm>
        </p:spPr>
        <p:txBody>
          <a:bodyPr wrap="square" anchor="t">
            <a:normAutofit/>
          </a:bodyPr>
          <a:lstStyle/>
          <a:p>
            <a:r>
              <a:rPr lang="en-US" dirty="0"/>
              <a:t>Limitations </a:t>
            </a:r>
            <a:endParaRPr lang="sv-SE" dirty="0"/>
          </a:p>
        </p:txBody>
      </p:sp>
      <p:sp>
        <p:nvSpPr>
          <p:cNvPr id="3" name="Content Placeholder 2">
            <a:extLst>
              <a:ext uri="{FF2B5EF4-FFF2-40B4-BE49-F238E27FC236}">
                <a16:creationId xmlns:a16="http://schemas.microsoft.com/office/drawing/2014/main" id="{78B01908-5DFB-4D68-AC38-4D4C30A0235D}"/>
              </a:ext>
            </a:extLst>
          </p:cNvPr>
          <p:cNvSpPr>
            <a:spLocks noGrp="1"/>
          </p:cNvSpPr>
          <p:nvPr>
            <p:ph sz="quarter" idx="10"/>
          </p:nvPr>
        </p:nvSpPr>
        <p:spPr>
          <a:xfrm>
            <a:off x="479425" y="1844675"/>
            <a:ext cx="11233150" cy="4392612"/>
          </a:xfrm>
        </p:spPr>
        <p:txBody>
          <a:bodyPr>
            <a:normAutofit/>
          </a:bodyPr>
          <a:lstStyle/>
          <a:p>
            <a:r>
              <a:rPr lang="en-US" b="0" i="0">
                <a:effectLst/>
              </a:rPr>
              <a:t>If the code doesn’t run, it doesn’t get analyzed. In addition, dynamic code analysis cannot perform the function of static code analysis tools, so it’s best used in conjunction with them.</a:t>
            </a:r>
            <a:endParaRPr lang="sv-SE" dirty="0"/>
          </a:p>
        </p:txBody>
      </p:sp>
    </p:spTree>
    <p:extLst>
      <p:ext uri="{BB962C8B-B14F-4D97-AF65-F5344CB8AC3E}">
        <p14:creationId xmlns:p14="http://schemas.microsoft.com/office/powerpoint/2010/main" val="3805371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66F9-F38F-4D24-A272-F0E542FD7E5A}"/>
              </a:ext>
            </a:extLst>
          </p:cNvPr>
          <p:cNvSpPr>
            <a:spLocks noGrp="1"/>
          </p:cNvSpPr>
          <p:nvPr>
            <p:ph type="title"/>
          </p:nvPr>
        </p:nvSpPr>
        <p:spPr/>
        <p:txBody>
          <a:bodyPr/>
          <a:lstStyle/>
          <a:p>
            <a:r>
              <a:rPr lang="en-US" dirty="0"/>
              <a:t>Git work flow</a:t>
            </a:r>
            <a:endParaRPr lang="sv-SE" dirty="0"/>
          </a:p>
        </p:txBody>
      </p:sp>
      <p:pic>
        <p:nvPicPr>
          <p:cNvPr id="5" name="Content Placeholder 4">
            <a:extLst>
              <a:ext uri="{FF2B5EF4-FFF2-40B4-BE49-F238E27FC236}">
                <a16:creationId xmlns:a16="http://schemas.microsoft.com/office/drawing/2014/main" id="{EB935FD9-2732-4F54-B9AF-C380751D09B5}"/>
              </a:ext>
            </a:extLst>
          </p:cNvPr>
          <p:cNvPicPr>
            <a:picLocks noGrp="1" noChangeAspect="1"/>
          </p:cNvPicPr>
          <p:nvPr>
            <p:ph sz="quarter" idx="11"/>
          </p:nvPr>
        </p:nvPicPr>
        <p:blipFill>
          <a:blip r:embed="rId2"/>
          <a:stretch>
            <a:fillRect/>
          </a:stretch>
        </p:blipFill>
        <p:spPr>
          <a:xfrm>
            <a:off x="661481" y="1557338"/>
            <a:ext cx="10126493" cy="4256915"/>
          </a:xfrm>
        </p:spPr>
      </p:pic>
    </p:spTree>
    <p:extLst>
      <p:ext uri="{BB962C8B-B14F-4D97-AF65-F5344CB8AC3E}">
        <p14:creationId xmlns:p14="http://schemas.microsoft.com/office/powerpoint/2010/main" val="126547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CE904A9-BB8C-4438-B802-CAACEC61B1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698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FD88-A6A1-4762-B61B-2824200BF1EB}"/>
              </a:ext>
            </a:extLst>
          </p:cNvPr>
          <p:cNvSpPr>
            <a:spLocks noGrp="1"/>
          </p:cNvSpPr>
          <p:nvPr>
            <p:ph type="title"/>
          </p:nvPr>
        </p:nvSpPr>
        <p:spPr>
          <a:xfrm>
            <a:off x="479425" y="476250"/>
            <a:ext cx="8353426" cy="1081088"/>
          </a:xfrm>
        </p:spPr>
        <p:txBody>
          <a:bodyPr wrap="square" anchor="t">
            <a:normAutofit/>
          </a:bodyPr>
          <a:lstStyle/>
          <a:p>
            <a:r>
              <a:rPr lang="sv-SE" dirty="0"/>
              <a:t>Static code analysis</a:t>
            </a:r>
          </a:p>
        </p:txBody>
      </p:sp>
      <p:graphicFrame>
        <p:nvGraphicFramePr>
          <p:cNvPr id="9" name="Content Placeholder 2">
            <a:extLst>
              <a:ext uri="{FF2B5EF4-FFF2-40B4-BE49-F238E27FC236}">
                <a16:creationId xmlns:a16="http://schemas.microsoft.com/office/drawing/2014/main" id="{035359B4-B1B3-4BF4-BBA3-AB5CBEB05F5E}"/>
              </a:ext>
            </a:extLst>
          </p:cNvPr>
          <p:cNvGraphicFramePr>
            <a:graphicFrameLocks noGrp="1"/>
          </p:cNvGraphicFramePr>
          <p:nvPr>
            <p:ph sz="quarter" idx="10"/>
            <p:extLst>
              <p:ext uri="{D42A27DB-BD31-4B8C-83A1-F6EECF244321}">
                <p14:modId xmlns:p14="http://schemas.microsoft.com/office/powerpoint/2010/main" val="834540980"/>
              </p:ext>
            </p:extLst>
          </p:nvPr>
        </p:nvGraphicFramePr>
        <p:xfrm>
          <a:off x="6240463" y="1357461"/>
          <a:ext cx="5472112" cy="4879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841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90A2-A13B-482B-8C16-9FC17AF2F193}"/>
              </a:ext>
            </a:extLst>
          </p:cNvPr>
          <p:cNvSpPr>
            <a:spLocks noGrp="1"/>
          </p:cNvSpPr>
          <p:nvPr>
            <p:ph type="title"/>
          </p:nvPr>
        </p:nvSpPr>
        <p:spPr>
          <a:xfrm>
            <a:off x="479425" y="476250"/>
            <a:ext cx="8353426" cy="909490"/>
          </a:xfrm>
        </p:spPr>
        <p:txBody>
          <a:bodyPr/>
          <a:lstStyle/>
          <a:p>
            <a:r>
              <a:rPr lang="sv-SE" dirty="0"/>
              <a:t>Tools for static Analysis</a:t>
            </a:r>
          </a:p>
        </p:txBody>
      </p:sp>
      <p:sp>
        <p:nvSpPr>
          <p:cNvPr id="3" name="Content Placeholder 2">
            <a:extLst>
              <a:ext uri="{FF2B5EF4-FFF2-40B4-BE49-F238E27FC236}">
                <a16:creationId xmlns:a16="http://schemas.microsoft.com/office/drawing/2014/main" id="{C74FCCC6-CF0F-4ADC-9761-8B78B51F0E6C}"/>
              </a:ext>
            </a:extLst>
          </p:cNvPr>
          <p:cNvSpPr>
            <a:spLocks noGrp="1"/>
          </p:cNvSpPr>
          <p:nvPr>
            <p:ph sz="quarter" idx="11"/>
          </p:nvPr>
        </p:nvSpPr>
        <p:spPr>
          <a:xfrm>
            <a:off x="479425" y="1750407"/>
            <a:ext cx="8353426" cy="4392612"/>
          </a:xfrm>
        </p:spPr>
        <p:txBody>
          <a:bodyPr/>
          <a:lstStyle/>
          <a:p>
            <a:r>
              <a:rPr lang="sv-SE" dirty="0"/>
              <a:t>Mostly used by developers </a:t>
            </a:r>
          </a:p>
          <a:p>
            <a:r>
              <a:rPr lang="sv-SE" dirty="0"/>
              <a:t>Provides details about coding standards like nesting depth, cyclomatic complexity, check against coding standard etc.</a:t>
            </a:r>
          </a:p>
          <a:p>
            <a:r>
              <a:rPr lang="sv-SE" dirty="0"/>
              <a:t>Helps in finding the defects which are diffcult to find durning dynamic analysis.</a:t>
            </a:r>
          </a:p>
          <a:p>
            <a:r>
              <a:rPr lang="en-US" b="0" i="0" dirty="0">
                <a:solidFill>
                  <a:srgbClr val="222635"/>
                </a:solidFill>
                <a:effectLst/>
                <a:latin typeface="Cambria" panose="02040503050406030204" pitchFamily="18" charset="0"/>
              </a:rPr>
              <a:t>Search for bugs can be automated at early stages</a:t>
            </a:r>
            <a:r>
              <a:rPr lang="sv-SE" b="0" i="0" dirty="0">
                <a:solidFill>
                  <a:srgbClr val="222635"/>
                </a:solidFill>
                <a:effectLst/>
                <a:latin typeface="Cambria" panose="02040503050406030204" pitchFamily="18" charset="0"/>
              </a:rPr>
              <a:t>.</a:t>
            </a:r>
          </a:p>
          <a:p>
            <a:r>
              <a:rPr lang="en-US" b="0" i="0" dirty="0">
                <a:solidFill>
                  <a:srgbClr val="222635"/>
                </a:solidFill>
                <a:effectLst/>
                <a:latin typeface="Cambria" panose="02040503050406030204" pitchFamily="18" charset="0"/>
              </a:rPr>
              <a:t>Executes quickly compared with dynamic analysis</a:t>
            </a:r>
          </a:p>
          <a:p>
            <a:r>
              <a:rPr lang="en-US" b="0" i="0" dirty="0">
                <a:solidFill>
                  <a:srgbClr val="222635"/>
                </a:solidFill>
                <a:effectLst/>
                <a:latin typeface="Cambria" panose="02040503050406030204" pitchFamily="18" charset="0"/>
              </a:rPr>
              <a:t>Get code insights before execution</a:t>
            </a:r>
          </a:p>
          <a:p>
            <a:r>
              <a:rPr lang="en-US" dirty="0">
                <a:solidFill>
                  <a:srgbClr val="2C343A"/>
                </a:solidFill>
                <a:latin typeface="Roboto" panose="02000000000000000000" pitchFamily="2" charset="0"/>
              </a:rPr>
              <a:t>A</a:t>
            </a:r>
            <a:r>
              <a:rPr lang="en-US" b="0" i="0" dirty="0">
                <a:solidFill>
                  <a:srgbClr val="2C343A"/>
                </a:solidFill>
                <a:effectLst/>
                <a:latin typeface="Roboto" panose="02000000000000000000" pitchFamily="2" charset="0"/>
              </a:rPr>
              <a:t>bility to identify weaknesses in the code and to adhere to strict development standards help reduce potential production issues.</a:t>
            </a:r>
            <a:endParaRPr lang="en-US" b="0" i="0" dirty="0">
              <a:solidFill>
                <a:srgbClr val="222635"/>
              </a:solidFill>
              <a:effectLst/>
              <a:latin typeface="Cambria" panose="02040503050406030204" pitchFamily="18" charset="0"/>
            </a:endParaRPr>
          </a:p>
          <a:p>
            <a:endParaRPr lang="sv-SE" dirty="0"/>
          </a:p>
        </p:txBody>
      </p:sp>
    </p:spTree>
    <p:extLst>
      <p:ext uri="{BB962C8B-B14F-4D97-AF65-F5344CB8AC3E}">
        <p14:creationId xmlns:p14="http://schemas.microsoft.com/office/powerpoint/2010/main" val="275813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4373-64BB-44E2-883B-0859C8D7369D}"/>
              </a:ext>
            </a:extLst>
          </p:cNvPr>
          <p:cNvSpPr>
            <a:spLocks noGrp="1"/>
          </p:cNvSpPr>
          <p:nvPr>
            <p:ph type="title"/>
          </p:nvPr>
        </p:nvSpPr>
        <p:spPr/>
        <p:txBody>
          <a:bodyPr/>
          <a:lstStyle/>
          <a:p>
            <a:r>
              <a:rPr lang="sv-SE" dirty="0"/>
              <a:t> Some of the Defects found by static Analysis tools are</a:t>
            </a:r>
          </a:p>
        </p:txBody>
      </p:sp>
      <p:sp>
        <p:nvSpPr>
          <p:cNvPr id="3" name="Content Placeholder 2">
            <a:extLst>
              <a:ext uri="{FF2B5EF4-FFF2-40B4-BE49-F238E27FC236}">
                <a16:creationId xmlns:a16="http://schemas.microsoft.com/office/drawing/2014/main" id="{652150F5-8D03-48D3-9362-D9956497A85C}"/>
              </a:ext>
            </a:extLst>
          </p:cNvPr>
          <p:cNvSpPr>
            <a:spLocks noGrp="1"/>
          </p:cNvSpPr>
          <p:nvPr>
            <p:ph sz="quarter" idx="11"/>
          </p:nvPr>
        </p:nvSpPr>
        <p:spPr/>
        <p:txBody>
          <a:bodyPr/>
          <a:lstStyle/>
          <a:p>
            <a:r>
              <a:rPr lang="sv-SE" dirty="0"/>
              <a:t>Unused Variables</a:t>
            </a:r>
          </a:p>
          <a:p>
            <a:r>
              <a:rPr lang="sv-SE" dirty="0"/>
              <a:t>Unreachable code</a:t>
            </a:r>
          </a:p>
          <a:p>
            <a:r>
              <a:rPr lang="sv-SE" dirty="0"/>
              <a:t>Coding standard violations</a:t>
            </a:r>
          </a:p>
          <a:p>
            <a:r>
              <a:rPr lang="sv-SE" dirty="0"/>
              <a:t>Syntax issues</a:t>
            </a:r>
          </a:p>
          <a:p>
            <a:r>
              <a:rPr lang="sv-SE" dirty="0"/>
              <a:t>Add try-catch –finally blocks</a:t>
            </a:r>
          </a:p>
          <a:p>
            <a:r>
              <a:rPr lang="sv-SE" dirty="0"/>
              <a:t>Method returns</a:t>
            </a:r>
          </a:p>
          <a:p>
            <a:r>
              <a:rPr lang="sv-SE" dirty="0"/>
              <a:t>If-else statements merging</a:t>
            </a:r>
          </a:p>
          <a:p>
            <a:endParaRPr lang="sv-SE" dirty="0"/>
          </a:p>
        </p:txBody>
      </p:sp>
    </p:spTree>
    <p:extLst>
      <p:ext uri="{BB962C8B-B14F-4D97-AF65-F5344CB8AC3E}">
        <p14:creationId xmlns:p14="http://schemas.microsoft.com/office/powerpoint/2010/main" val="232104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8E32-AD92-4659-A1E1-3616E3ADCF69}"/>
              </a:ext>
            </a:extLst>
          </p:cNvPr>
          <p:cNvSpPr>
            <a:spLocks noGrp="1"/>
          </p:cNvSpPr>
          <p:nvPr>
            <p:ph type="title"/>
          </p:nvPr>
        </p:nvSpPr>
        <p:spPr/>
        <p:txBody>
          <a:bodyPr/>
          <a:lstStyle/>
          <a:p>
            <a:r>
              <a:rPr lang="en-US" dirty="0"/>
              <a:t>Static analysis tools</a:t>
            </a:r>
            <a:endParaRPr lang="sv-SE" dirty="0"/>
          </a:p>
        </p:txBody>
      </p:sp>
      <p:sp>
        <p:nvSpPr>
          <p:cNvPr id="3" name="Content Placeholder 2">
            <a:extLst>
              <a:ext uri="{FF2B5EF4-FFF2-40B4-BE49-F238E27FC236}">
                <a16:creationId xmlns:a16="http://schemas.microsoft.com/office/drawing/2014/main" id="{D5B8764C-1B7D-48A7-80BA-8DF19C7F1592}"/>
              </a:ext>
            </a:extLst>
          </p:cNvPr>
          <p:cNvSpPr>
            <a:spLocks noGrp="1"/>
          </p:cNvSpPr>
          <p:nvPr>
            <p:ph sz="quarter" idx="11"/>
          </p:nvPr>
        </p:nvSpPr>
        <p:spPr/>
        <p:txBody>
          <a:bodyPr/>
          <a:lstStyle/>
          <a:p>
            <a:r>
              <a:rPr lang="en-US" dirty="0"/>
              <a:t>Coverity</a:t>
            </a:r>
          </a:p>
          <a:p>
            <a:r>
              <a:rPr lang="en-US" dirty="0" err="1"/>
              <a:t>Resharper</a:t>
            </a:r>
            <a:endParaRPr lang="en-US" dirty="0"/>
          </a:p>
          <a:p>
            <a:r>
              <a:rPr lang="en-US" dirty="0"/>
              <a:t>SonarQube</a:t>
            </a:r>
          </a:p>
          <a:p>
            <a:r>
              <a:rPr lang="en-US" dirty="0" err="1"/>
              <a:t>Codechecker</a:t>
            </a:r>
            <a:endParaRPr lang="en-US" dirty="0"/>
          </a:p>
          <a:p>
            <a:r>
              <a:rPr lang="en-US" dirty="0"/>
              <a:t>Babel.</a:t>
            </a:r>
          </a:p>
          <a:p>
            <a:r>
              <a:rPr lang="en-US" dirty="0" err="1"/>
              <a:t>Jprofiler</a:t>
            </a:r>
            <a:r>
              <a:rPr lang="en-US" dirty="0"/>
              <a:t>.</a:t>
            </a:r>
          </a:p>
          <a:p>
            <a:endParaRPr lang="sv-SE" dirty="0"/>
          </a:p>
        </p:txBody>
      </p:sp>
    </p:spTree>
    <p:extLst>
      <p:ext uri="{BB962C8B-B14F-4D97-AF65-F5344CB8AC3E}">
        <p14:creationId xmlns:p14="http://schemas.microsoft.com/office/powerpoint/2010/main" val="3001659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3B4C-9AA3-4757-9C91-75DE452753C3}"/>
              </a:ext>
            </a:extLst>
          </p:cNvPr>
          <p:cNvSpPr>
            <a:spLocks noGrp="1"/>
          </p:cNvSpPr>
          <p:nvPr>
            <p:ph type="title"/>
          </p:nvPr>
        </p:nvSpPr>
        <p:spPr/>
        <p:txBody>
          <a:bodyPr/>
          <a:lstStyle/>
          <a:p>
            <a:r>
              <a:rPr lang="sv-SE" dirty="0"/>
              <a:t>Here are the some examples that static analysis detects the errors</a:t>
            </a:r>
          </a:p>
        </p:txBody>
      </p:sp>
      <p:pic>
        <p:nvPicPr>
          <p:cNvPr id="5" name="Content Placeholder 4">
            <a:extLst>
              <a:ext uri="{FF2B5EF4-FFF2-40B4-BE49-F238E27FC236}">
                <a16:creationId xmlns:a16="http://schemas.microsoft.com/office/drawing/2014/main" id="{8C6D0AAA-992D-40A0-9EE0-968892D3EDB8}"/>
              </a:ext>
            </a:extLst>
          </p:cNvPr>
          <p:cNvPicPr>
            <a:picLocks noGrp="1" noChangeAspect="1"/>
          </p:cNvPicPr>
          <p:nvPr>
            <p:ph sz="quarter" idx="11"/>
          </p:nvPr>
        </p:nvPicPr>
        <p:blipFill>
          <a:blip r:embed="rId2"/>
          <a:stretch>
            <a:fillRect/>
          </a:stretch>
        </p:blipFill>
        <p:spPr>
          <a:xfrm>
            <a:off x="1794109" y="1781551"/>
            <a:ext cx="8353425" cy="4031575"/>
          </a:xfrm>
        </p:spPr>
      </p:pic>
    </p:spTree>
    <p:extLst>
      <p:ext uri="{BB962C8B-B14F-4D97-AF65-F5344CB8AC3E}">
        <p14:creationId xmlns:p14="http://schemas.microsoft.com/office/powerpoint/2010/main" val="120748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3F91-0E13-42AC-BFEE-8BB18FAB8F99}"/>
              </a:ext>
            </a:extLst>
          </p:cNvPr>
          <p:cNvSpPr>
            <a:spLocks noGrp="1"/>
          </p:cNvSpPr>
          <p:nvPr>
            <p:ph type="title"/>
          </p:nvPr>
        </p:nvSpPr>
        <p:spPr>
          <a:xfrm>
            <a:off x="479425" y="476250"/>
            <a:ext cx="7613988" cy="45719"/>
          </a:xfrm>
        </p:spPr>
        <p:txBody>
          <a:bodyPr/>
          <a:lstStyle/>
          <a:p>
            <a:endParaRPr lang="sv-SE" dirty="0"/>
          </a:p>
        </p:txBody>
      </p:sp>
      <p:sp>
        <p:nvSpPr>
          <p:cNvPr id="3" name="Content Placeholder 2">
            <a:extLst>
              <a:ext uri="{FF2B5EF4-FFF2-40B4-BE49-F238E27FC236}">
                <a16:creationId xmlns:a16="http://schemas.microsoft.com/office/drawing/2014/main" id="{EF856FB2-3B76-45B8-B72B-84DED9F69D62}"/>
              </a:ext>
            </a:extLst>
          </p:cNvPr>
          <p:cNvSpPr>
            <a:spLocks noGrp="1"/>
          </p:cNvSpPr>
          <p:nvPr>
            <p:ph sz="quarter" idx="11"/>
          </p:nvPr>
        </p:nvSpPr>
        <p:spPr/>
        <p:txBody>
          <a:bodyPr/>
          <a:lstStyle/>
          <a:p>
            <a:r>
              <a:rPr lang="en-US" dirty="0"/>
              <a:t> </a:t>
            </a:r>
            <a:endParaRPr lang="sv-SE" dirty="0"/>
          </a:p>
        </p:txBody>
      </p:sp>
      <p:pic>
        <p:nvPicPr>
          <p:cNvPr id="5" name="Picture 4">
            <a:extLst>
              <a:ext uri="{FF2B5EF4-FFF2-40B4-BE49-F238E27FC236}">
                <a16:creationId xmlns:a16="http://schemas.microsoft.com/office/drawing/2014/main" id="{4EB7E784-11E4-4C84-8E12-AD103FA19D35}"/>
              </a:ext>
            </a:extLst>
          </p:cNvPr>
          <p:cNvPicPr>
            <a:picLocks noChangeAspect="1"/>
          </p:cNvPicPr>
          <p:nvPr/>
        </p:nvPicPr>
        <p:blipFill>
          <a:blip r:embed="rId2"/>
          <a:stretch>
            <a:fillRect/>
          </a:stretch>
        </p:blipFill>
        <p:spPr>
          <a:xfrm>
            <a:off x="942975" y="2245569"/>
            <a:ext cx="10306050" cy="1685925"/>
          </a:xfrm>
          <a:prstGeom prst="rect">
            <a:avLst/>
          </a:prstGeom>
        </p:spPr>
      </p:pic>
    </p:spTree>
    <p:extLst>
      <p:ext uri="{BB962C8B-B14F-4D97-AF65-F5344CB8AC3E}">
        <p14:creationId xmlns:p14="http://schemas.microsoft.com/office/powerpoint/2010/main" val="252835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C282-E1DC-41AB-863E-353FF4E94E42}"/>
              </a:ext>
            </a:extLst>
          </p:cNvPr>
          <p:cNvSpPr>
            <a:spLocks noGrp="1"/>
          </p:cNvSpPr>
          <p:nvPr>
            <p:ph type="title"/>
          </p:nvPr>
        </p:nvSpPr>
        <p:spPr/>
        <p:txBody>
          <a:bodyPr/>
          <a:lstStyle/>
          <a:p>
            <a:endParaRPr lang="sv-SE"/>
          </a:p>
        </p:txBody>
      </p:sp>
      <p:pic>
        <p:nvPicPr>
          <p:cNvPr id="5" name="Content Placeholder 4">
            <a:extLst>
              <a:ext uri="{FF2B5EF4-FFF2-40B4-BE49-F238E27FC236}">
                <a16:creationId xmlns:a16="http://schemas.microsoft.com/office/drawing/2014/main" id="{8B267ABE-A9EB-483D-B141-618919C7D014}"/>
              </a:ext>
            </a:extLst>
          </p:cNvPr>
          <p:cNvPicPr>
            <a:picLocks noGrp="1" noChangeAspect="1"/>
          </p:cNvPicPr>
          <p:nvPr>
            <p:ph sz="quarter" idx="11"/>
          </p:nvPr>
        </p:nvPicPr>
        <p:blipFill>
          <a:blip r:embed="rId2"/>
          <a:stretch>
            <a:fillRect/>
          </a:stretch>
        </p:blipFill>
        <p:spPr>
          <a:xfrm>
            <a:off x="301557" y="311285"/>
            <a:ext cx="11439727" cy="6303524"/>
          </a:xfrm>
        </p:spPr>
      </p:pic>
    </p:spTree>
    <p:extLst>
      <p:ext uri="{BB962C8B-B14F-4D97-AF65-F5344CB8AC3E}">
        <p14:creationId xmlns:p14="http://schemas.microsoft.com/office/powerpoint/2010/main" val="310230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9AB6-B3AD-48D2-8051-26F735D36852}"/>
              </a:ext>
            </a:extLst>
          </p:cNvPr>
          <p:cNvSpPr>
            <a:spLocks noGrp="1"/>
          </p:cNvSpPr>
          <p:nvPr>
            <p:ph type="title"/>
          </p:nvPr>
        </p:nvSpPr>
        <p:spPr/>
        <p:txBody>
          <a:bodyPr/>
          <a:lstStyle/>
          <a:p>
            <a:endParaRPr lang="sv-SE" dirty="0"/>
          </a:p>
        </p:txBody>
      </p:sp>
      <p:pic>
        <p:nvPicPr>
          <p:cNvPr id="5" name="Content Placeholder 4">
            <a:extLst>
              <a:ext uri="{FF2B5EF4-FFF2-40B4-BE49-F238E27FC236}">
                <a16:creationId xmlns:a16="http://schemas.microsoft.com/office/drawing/2014/main" id="{E8A7031C-BAEA-4B27-89EA-BDAF8945D39B}"/>
              </a:ext>
            </a:extLst>
          </p:cNvPr>
          <p:cNvPicPr>
            <a:picLocks noGrp="1" noChangeAspect="1"/>
          </p:cNvPicPr>
          <p:nvPr>
            <p:ph sz="quarter" idx="11"/>
          </p:nvPr>
        </p:nvPicPr>
        <p:blipFill>
          <a:blip r:embed="rId2"/>
          <a:stretch>
            <a:fillRect/>
          </a:stretch>
        </p:blipFill>
        <p:spPr>
          <a:xfrm>
            <a:off x="630440" y="262647"/>
            <a:ext cx="10931120" cy="5828726"/>
          </a:xfrm>
        </p:spPr>
      </p:pic>
    </p:spTree>
    <p:extLst>
      <p:ext uri="{BB962C8B-B14F-4D97-AF65-F5344CB8AC3E}">
        <p14:creationId xmlns:p14="http://schemas.microsoft.com/office/powerpoint/2010/main" val="26777912"/>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180000" indent="-180000" algn="l">
          <a:spcBef>
            <a:spcPts val="800"/>
          </a:spcBef>
          <a:buFont typeface="Ericsson Hilda" panose="00000500000000000000" pitchFamily="2" charset="0"/>
          <a:buChar char="●"/>
          <a:defRPr dirty="0" err="1" smtClean="0">
            <a:solidFill>
              <a:schemeClr val="bg1"/>
            </a:solidFill>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defRPr kumimoji="0" sz="2000" b="0" i="0" u="none" strike="noStrike" kern="1000" cap="none" spc="-30" normalizeH="0" baseline="0" noProof="0" dirty="0" err="1" smtClean="0">
            <a:ln>
              <a:noFill/>
            </a:ln>
            <a:solidFill>
              <a:srgbClr val="181818"/>
            </a:solidFill>
            <a:effectLst/>
            <a:uLnTx/>
            <a:uFillTx/>
            <a:latin typeface="Ericsson Hilda"/>
            <a:ea typeface="+mn-ea"/>
            <a:cs typeface="+mn-cs"/>
          </a:defRPr>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documentContentValidatorConfiguration":{"enableDocumentContentValidator":false,"documentContentValidatorVersion":0},"elementsMetadata":[],"slideId":"637260122995462646","enableDocumentContentUpdater":true,"version":"1.9"}]]></TemplafySlideTemplateConfiguration>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5.xml><?xml version="1.0" encoding="utf-8"?>
<TemplafySlideFormConfiguration><![CDATA[{"formFields":[],"formDataEntries":[]}]]></TemplafySlideFormConfiguration>
</file>

<file path=customXml/item6.xml><?xml version="1.0" encoding="utf-8"?>
<TemplafyFormConfiguration><![CDATA[{"formFields":[{"required":true,"placeholder":"","lines":0,"helpTexts":{"prefix":"","postfix":""},"spacing":{},"type":"textBox","name":"DocumentTitle","label":"Document Title","fullyQualifiedName":"DocumentTitle"},{"dataSource":"Confidentiality","displayColumn":"confidentiality","hideIfNoUserInteractionRequired":false,"distinct":true,"required":true,"autoSelectFirstOption":false,"helpTexts":{"prefix":"","postfix":""},"spacing":{},"type":"dropDown","name":"ConfidentialityClass","label":"Confidentiality Class","fullyQualifiedName":"ConfidentialityClass"},{"dataSource":"External Confidentiality label","displayColumn":"externalConfidentiality","defaultValue":"1","hideIfNoUserInteractionRequired":false,"distinct":true,"required":false,"autoSelectFirstOption":false,"helpTexts":{"prefix":"","postfix":"If no external confidentiality class then please choose the blank value"},"spacing":{},"type":"dropDown","name":"ExternalConfidentialityLabel","label":"External Confidentiality label","fullyQualifiedName":"ExternalConfidentialityLabel"},{"dataSource":"PowerPoint Document Type","column":"documentType","required":false,"placeholder":"","autoSelectFirstOption":false,"helpTexts":{"prefix":"","postfix":"If the document type differs from the default value, click on the X to delete and type/choose another type."},"spacing":{},"type":"comboBox","name":"DocTypePresentation","label":"Document Type","fullyQualifiedName":"DocTypePresentation"},{"required":false,"placeholder":"","lines":0,"helpTexts":{"prefix":"","postfix":""},"spacing":{},"type":"textBox","name":"DocumentNumber","label":"Document Number","fullyQualifiedName":"DocumentNumber"},{"dataSource":"Language code","displayColumn":"showName","defaultValue":"1","hideIfNoUserInteractionRequired":false,"distinct":true,"required":false,"autoSelectFirstOption":false,"helpTexts":{"prefix":"","postfix":"The language code will be appended to the Document No."},"spacing":{},"type":"dropDown","name":"LanguageCode","label":"Language Code","fullyQualifiedName":"LanguageCode"},{"dataSource":"Revision","column":"revision","required":false,"placeholder":"","autoSelectFirstOption":false,"helpTexts":{"prefix":"","postfix":""},"spacing":{},"type":"comboBox","name":"Revision","label":"Revision","fullyQualifiedName":"Revision"},{"required":false,"helpTexts":{"prefix":"","postfix":""},"spacing":{},"type":"datePicker","name":"Date","label":"Date","fullyQualifiedName":"Date"},{"helpTexts":{"prefix":"","postfix":""},"spacing":{},"type":"heading","name":"FooterVisibilityOptions","label":"Footer Visibility Options","fullyQualifiedName":"FooterVisibilityOptions"},{"dataSource":"PPT FooterVisibility","displayColumn":"templateType","defaultValue":"1","hideIfNoUserInteractionRequired":false,"distinct":true,"required":true,"autoSelectFirstOption":false,"helpTexts":{"prefix":"","postfix":""},"spacing":{},"type":"dropDown","name":"TemplateType","label":"Is this a document or presentation?","fullyQualifiedName":"TemplateType"},{"dataSource":"PPT FooterVisibility","displayColumn":"docTitle_label","filter":{"column":"templateType","otherFieldName":"TemplateType","fullyQualifiedOtherFieldName":"TemplateType","otherFieldColumn":"TemplateType","formReference":"none","operator":"equals"},"hideIfNoUserInteractionRequired":false,"distinct":true,"required":false,"autoSelectFirstOption":true,"helpTexts":{"prefix":"","postfix":""},"spacing":{},"type":"dropDown","name":"DocTitle","label":"Show document title in footer?","fullyQualifiedName":"DocTitle"},{"dataSource":"PPT FooterVisibility","displayColumn":"totalPageNo_text","filter":{"column":"templateType","otherFieldName":"TemplateType","fullyQualifiedOtherFieldName":"TemplateType","otherFieldColumn":"TemplateType","formReference":"none","operator":"equals"},"hideIfNoUserInteractionRequired":false,"distinct":true,"required":false,"autoSelectFirstOption":true,"helpTexts":{"prefix":"","postfix":""},"spacing":{},"type":"dropDown","name":"TotalPageNo","label":"Page numbering","fullyQualifiedName":"TotalPageNo"},{"required":false,"placeholder":"","lines":0,"defaultValue":"{{UserProfile.Prepared}}","helpTexts":{"prefix":"","postfix":""},"spacing":{},"type":"textBox","name":"Prepared","label":"Prepared By (Subject Responsible)","fullyQualifiedName":"Prepared"},{"required":false,"placeholder":"","lines":0,"helpTexts":{"prefix":"","postfix":""},"spacing":{},"type":"textBox","name":"ApprovedBy","label":"Approved By (Document Responsible)","fullyQualifiedName":"ApprovedBy"},{"required":false,"placeholder":"","lines":0,"helpTexts":{"prefix":"","postfix":""},"spacing":{},"type":"textBox","name":"Checked","label":"Checked","fullyQualifiedName":"Checked"},{"required":false,"placeholder":"","lines":0,"helpTexts":{"prefix":"","postfix":""},"spacing":{},"type":"textBox","name":"Reference","label":"Reference","fullyQualifiedName":"Reference"},{"required":false,"placeholder":"","lines":0,"helpTexts":{"prefix":"","postfix":""},"spacing":{},"type":"textBox","name":"Keywords","label":"Keywords","fullyQualifiedName":"Keywords"}],"formDataEntries":[{"name":"DocumentTitle","value":"H3GaQTK5T0RH7wab4nEWfz8LSqJ9GwyZpFo1qalHMSqSxj+ZwFZJL97OodhbDUPc"},{"name":"ConfidentialityClass","value":"5wlu7ZdPxHQj1W0w+yTNSg=="},{"name":"ExternalConfidentialityLabel","value":"5wlu7ZdPxHQj1W0w+yTNSg=="},{"name":"DocTypePresentation","value":"VrMf6REji/8kOZSVSc8UOA=="},{"name":"LanguageCode","value":"5wlu7ZdPxHQj1W0w+yTNSg=="},{"name":"Revision","value":"6m1d9LG9UzmvsTZWoE7bdw=="},{"name":"Date","value":"99Z535eYMl8CvMV9gX53qQ=="},{"name":"TemplateType","value":"PxVEvJY8nE7m/hY9622Sng=="},{"name":"DocTitle","value":"PxVEvJY8nE7m/hY9622Sng=="},{"name":"TotalPageNo","value":"PxVEvJY8nE7m/hY9622Sng=="},{"name":"Prepared","value":"AFt+T9XXe0Lg0KoqgQKkmO8T/N3uc6sMl05Qjoj09cM="}]}]]></TemplafyFormConfiguration>
</file>

<file path=customXml/item7.xml><?xml version="1.0" encoding="utf-8"?>
<ct:contentTypeSchema xmlns:ct="http://schemas.microsoft.com/office/2006/metadata/contentType" xmlns:ma="http://schemas.microsoft.com/office/2006/metadata/properties/metaAttributes" ct:_="" ma:_="" ma:contentTypeName="Document" ma:contentTypeID="0x010100C34279905D77684DBE41DF4A8B1F421D" ma:contentTypeVersion="11" ma:contentTypeDescription="Create a new document." ma:contentTypeScope="" ma:versionID="fb675fb93c93a61d6c491361107ac80c">
  <xsd:schema xmlns:xsd="http://www.w3.org/2001/XMLSchema" xmlns:xs="http://www.w3.org/2001/XMLSchema" xmlns:p="http://schemas.microsoft.com/office/2006/metadata/properties" xmlns:ns3="b9ba61ba-6433-455f-b21e-c9277953886f" xmlns:ns4="2980c5fe-a739-4acb-a65e-983bd0959277" targetNamespace="http://schemas.microsoft.com/office/2006/metadata/properties" ma:root="true" ma:fieldsID="5f604704528d98e83f49d71bdff6ef57" ns3:_="" ns4:_="">
    <xsd:import namespace="b9ba61ba-6433-455f-b21e-c9277953886f"/>
    <xsd:import namespace="2980c5fe-a739-4acb-a65e-983bd095927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ba61ba-6433-455f-b21e-c9277953886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80c5fe-a739-4acb-a65e-983bd095927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TemplafySlideFormConfiguration><![CDATA[{"formFields":[],"formDataEntries":[]}]]></TemplafySlideFormConfiguration>
</file>

<file path=customXml/item9.xml><?xml version="1.0" encoding="utf-8"?>
<TemplafyTemplateConfiguration><![CDATA[{"elementsMetadata":[{"type":"shape","id":"32ed75d2-86d9-4109-a2aa-c80316936def","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New presentation (Standard landscape)","templateDescription":"","enableDocumentContentUpdater":true,"version":"1.9"}]]></TemplafyTemplateConfiguration>
</file>

<file path=customXml/itemProps1.xml><?xml version="1.0" encoding="utf-8"?>
<ds:datastoreItem xmlns:ds="http://schemas.openxmlformats.org/officeDocument/2006/customXml" ds:itemID="{72516535-7702-46AF-9B1F-8623A67A824E}">
  <ds:schemaRefs/>
</ds:datastoreItem>
</file>

<file path=customXml/itemProps2.xml><?xml version="1.0" encoding="utf-8"?>
<ds:datastoreItem xmlns:ds="http://schemas.openxmlformats.org/officeDocument/2006/customXml" ds:itemID="{56F2EE69-0CCA-4F48-BE22-EC4A886C57A7}">
  <ds:schemaRefs>
    <ds:schemaRef ds:uri="http://schemas.microsoft.com/office/2006/metadata/properties"/>
    <ds:schemaRef ds:uri="b9ba61ba-6433-455f-b21e-c9277953886f"/>
    <ds:schemaRef ds:uri="2980c5fe-a739-4acb-a65e-983bd095927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4.xml><?xml version="1.0" encoding="utf-8"?>
<ds:datastoreItem xmlns:ds="http://schemas.openxmlformats.org/officeDocument/2006/customXml" ds:itemID="{C09F197C-6A49-47D0-B877-F88807989676}">
  <ds:schemaRefs/>
</ds:datastoreItem>
</file>

<file path=customXml/itemProps5.xml><?xml version="1.0" encoding="utf-8"?>
<ds:datastoreItem xmlns:ds="http://schemas.openxmlformats.org/officeDocument/2006/customXml" ds:itemID="{32BA7684-6BE4-4F73-B22E-30934AB379B8}">
  <ds:schemaRefs/>
</ds:datastoreItem>
</file>

<file path=customXml/itemProps6.xml><?xml version="1.0" encoding="utf-8"?>
<ds:datastoreItem xmlns:ds="http://schemas.openxmlformats.org/officeDocument/2006/customXml" ds:itemID="{D92C3DF5-A179-4E2D-BD20-07044B39171F}">
  <ds:schemaRefs/>
</ds:datastoreItem>
</file>

<file path=customXml/itemProps7.xml><?xml version="1.0" encoding="utf-8"?>
<ds:datastoreItem xmlns:ds="http://schemas.openxmlformats.org/officeDocument/2006/customXml" ds:itemID="{9803229D-7BC1-48D0-A094-7208BCA49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ba61ba-6433-455f-b21e-c9277953886f"/>
    <ds:schemaRef ds:uri="2980c5fe-a739-4acb-a65e-983bd09592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B9AEDDE3-EA02-4A8F-B8F8-0606A0AA45FC}">
  <ds:schemaRefs/>
</ds:datastoreItem>
</file>

<file path=customXml/itemProps9.xml><?xml version="1.0" encoding="utf-8"?>
<ds:datastoreItem xmlns:ds="http://schemas.openxmlformats.org/officeDocument/2006/customXml" ds:itemID="{07958A4E-FAB1-42E4-B6B5-29B01F63F87B}">
  <ds:schemaRefs/>
</ds:datastoreItem>
</file>

<file path=docProps/app.xml><?xml version="1.0" encoding="utf-8"?>
<Properties xmlns="http://schemas.openxmlformats.org/officeDocument/2006/extended-properties" xmlns:vt="http://schemas.openxmlformats.org/officeDocument/2006/docPropsVTypes">
  <Template>PresentationTemplate2017</Template>
  <TotalTime>3691</TotalTime>
  <Words>504</Words>
  <Application>Microsoft Office PowerPoint</Application>
  <PresentationFormat>Widescreen</PresentationFormat>
  <Paragraphs>68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Ericsson Hilda</vt:lpstr>
      <vt:lpstr>Ericsson Technical Icons</vt:lpstr>
      <vt:lpstr>Ericsson Hilda Light</vt:lpstr>
      <vt:lpstr>Arial</vt:lpstr>
      <vt:lpstr>Cambria</vt:lpstr>
      <vt:lpstr>Roboto</vt:lpstr>
      <vt:lpstr>PresentationTemplate2017</vt:lpstr>
      <vt:lpstr>Learning Process  Onboarding Assignements</vt:lpstr>
      <vt:lpstr>Static code analysis</vt:lpstr>
      <vt:lpstr>Tools for static Analysis</vt:lpstr>
      <vt:lpstr> Some of the Defects found by static Analysis tools are</vt:lpstr>
      <vt:lpstr>Static analysis tools</vt:lpstr>
      <vt:lpstr>Here are the some examples that static analysis detects the errors</vt:lpstr>
      <vt:lpstr>PowerPoint Presentation</vt:lpstr>
      <vt:lpstr>PowerPoint Presentation</vt:lpstr>
      <vt:lpstr>PowerPoint Presentation</vt:lpstr>
      <vt:lpstr>PowerPoint Presentation</vt:lpstr>
      <vt:lpstr>PowerPoint Presentation</vt:lpstr>
      <vt:lpstr>Advantages of static analysis code</vt:lpstr>
      <vt:lpstr>Limitations of a static Code Analysis tool</vt:lpstr>
      <vt:lpstr>PowerPoint Presentation</vt:lpstr>
      <vt:lpstr>Dynamic analysis tool</vt:lpstr>
      <vt:lpstr>Limitations </vt:lpstr>
      <vt:lpstr>Git work flow</vt:lpstr>
      <vt:lpstr>PowerPoint Presentation</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 - Coordination working document</dc:title>
  <dc:creator>ERACHGU Christer Gustafsson</dc:creator>
  <cp:keywords/>
  <dc:description>Rev PA1</dc:description>
  <cp:lastModifiedBy>Sai Manikanta Munukoti</cp:lastModifiedBy>
  <cp:revision>70</cp:revision>
  <dcterms:created xsi:type="dcterms:W3CDTF">2019-04-23T15:12:54Z</dcterms:created>
  <dcterms:modified xsi:type="dcterms:W3CDTF">2021-11-01T15:34:29Z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Category">
    <vt:lpwstr> </vt:lpwstr>
  </property>
  <property fmtid="{D5CDD505-2E9C-101B-9397-08002B2CF9AE}" pid="3" name="TemplateIdentity">
    <vt:lpwstr> </vt:lpwstr>
  </property>
  <property fmtid="{D5CDD505-2E9C-101B-9397-08002B2CF9AE}" pid="4" name="DocName">
    <vt:lpwstr> </vt:lpwstr>
  </property>
  <property fmtid="{D5CDD505-2E9C-101B-9397-08002B2CF9AE}" pid="5" name="ContentTypeId">
    <vt:lpwstr>0x010100C34279905D77684DBE41DF4A8B1F421D</vt:lpwstr>
  </property>
  <property fmtid="{D5CDD505-2E9C-101B-9397-08002B2CF9AE}" pid="6" name="DocumentDataTemplate">
    <vt:lpwstr>true</vt:lpwstr>
  </property>
  <property fmtid="{D5CDD505-2E9C-101B-9397-08002B2CF9AE}" pid="7" name="BSubject">
    <vt:lpwstr> </vt:lpwstr>
  </property>
  <property fmtid="{D5CDD505-2E9C-101B-9397-08002B2CF9AE}" pid="8" name="TemplafyTimeStamp">
    <vt:lpwstr>2020-05-25T15:19:59.4129898Z</vt:lpwstr>
  </property>
  <property fmtid="{D5CDD505-2E9C-101B-9397-08002B2CF9AE}" pid="9" name="TemplafyTenantId">
    <vt:lpwstr>ericsson</vt:lpwstr>
  </property>
  <property fmtid="{D5CDD505-2E9C-101B-9397-08002B2CF9AE}" pid="10" name="TemplafyTemplateId">
    <vt:lpwstr>637037983894866703</vt:lpwstr>
  </property>
  <property fmtid="{D5CDD505-2E9C-101B-9397-08002B2CF9AE}" pid="11" name="TemplafyUserProfileId">
    <vt:lpwstr>637104027177553278</vt:lpwstr>
  </property>
  <property fmtid="{D5CDD505-2E9C-101B-9397-08002B2CF9AE}" pid="12" name="TemplafyLanguageCode">
    <vt:lpwstr>en-US</vt:lpwstr>
  </property>
  <property fmtid="{D5CDD505-2E9C-101B-9397-08002B2CF9AE}" pid="13" name="FooterText">
    <vt:lpwstr>true</vt:lpwstr>
  </property>
  <property fmtid="{D5CDD505-2E9C-101B-9397-08002B2CF9AE}" pid="14" name="SecurityClass">
    <vt:lpwstr>Ericsson Internal</vt:lpwstr>
  </property>
  <property fmtid="{D5CDD505-2E9C-101B-9397-08002B2CF9AE}" pid="15" name="ExtConf">
    <vt:lpwstr/>
  </property>
  <property fmtid="{D5CDD505-2E9C-101B-9397-08002B2CF9AE}" pid="16" name="Prepared">
    <vt:lpwstr>ERACHGU Christer Gustafsson</vt:lpwstr>
  </property>
  <property fmtid="{D5CDD505-2E9C-101B-9397-08002B2CF9AE}" pid="17" name="ApprovedBy">
    <vt:lpwstr/>
  </property>
  <property fmtid="{D5CDD505-2E9C-101B-9397-08002B2CF9AE}" pid="18" name="DocNo">
    <vt:lpwstr> </vt:lpwstr>
  </property>
  <property fmtid="{D5CDD505-2E9C-101B-9397-08002B2CF9AE}" pid="19" name="Checked">
    <vt:lpwstr/>
  </property>
  <property fmtid="{D5CDD505-2E9C-101B-9397-08002B2CF9AE}" pid="20" name="Date">
    <vt:lpwstr>2021-03-11</vt:lpwstr>
  </property>
  <property fmtid="{D5CDD505-2E9C-101B-9397-08002B2CF9AE}" pid="21" name="Reference">
    <vt:lpwstr/>
  </property>
  <property fmtid="{D5CDD505-2E9C-101B-9397-08002B2CF9AE}" pid="22" name="Title">
    <vt:lpwstr>MOM - Coordination working document</vt:lpwstr>
  </property>
  <property fmtid="{D5CDD505-2E9C-101B-9397-08002B2CF9AE}" pid="23" name="Keyword">
    <vt:lpwstr/>
  </property>
  <property fmtid="{D5CDD505-2E9C-101B-9397-08002B2CF9AE}" pid="24" name="DocumentType">
    <vt:lpwstr>Presentation2011</vt:lpwstr>
  </property>
  <property fmtid="{D5CDD505-2E9C-101B-9397-08002B2CF9AE}" pid="25" name="Language">
    <vt:lpwstr>EnglishUS</vt:lpwstr>
  </property>
  <property fmtid="{D5CDD505-2E9C-101B-9397-08002B2CF9AE}" pid="26" name="TemplateID">
    <vt:lpwstr>FALSE</vt:lpwstr>
  </property>
  <property fmtid="{D5CDD505-2E9C-101B-9397-08002B2CF9AE}" pid="27" name="ConfCtrl">
    <vt:lpwstr>FALSE</vt:lpwstr>
  </property>
  <property fmtid="{D5CDD505-2E9C-101B-9397-08002B2CF9AE}" pid="28" name="DocTitle">
    <vt:lpwstr>false</vt:lpwstr>
  </property>
  <property fmtid="{D5CDD505-2E9C-101B-9397-08002B2CF9AE}" pid="29" name="IsDocument">
    <vt:lpwstr>false</vt:lpwstr>
  </property>
  <property fmtid="{D5CDD505-2E9C-101B-9397-08002B2CF9AE}" pid="30" name="IsPresentation">
    <vt:lpwstr>true</vt:lpwstr>
  </property>
  <property fmtid="{D5CDD505-2E9C-101B-9397-08002B2CF9AE}" pid="31" name="PageNumberVisible">
    <vt:lpwstr>PageX</vt:lpwstr>
  </property>
  <property fmtid="{D5CDD505-2E9C-101B-9397-08002B2CF9AE}" pid="32" name="Revision">
    <vt:lpwstr>PA1</vt:lpwstr>
  </property>
  <property fmtid="{D5CDD505-2E9C-101B-9397-08002B2CF9AE}" pid="33" name="DocType">
    <vt:lpwstr>Information</vt:lpwstr>
  </property>
  <property fmtid="{D5CDD505-2E9C-101B-9397-08002B2CF9AE}" pid="34" name="TemplateVersion">
    <vt:lpwstr>R2A</vt:lpwstr>
  </property>
  <property fmtid="{D5CDD505-2E9C-101B-9397-08002B2CF9AE}" pid="35" name="PackageNo">
    <vt:lpwstr>LXA 119 603</vt:lpwstr>
  </property>
  <property fmtid="{D5CDD505-2E9C-101B-9397-08002B2CF9AE}" pid="36" name="PackageVersion">
    <vt:lpwstr>R6B</vt:lpwstr>
  </property>
  <property fmtid="{D5CDD505-2E9C-101B-9397-08002B2CF9AE}" pid="37" name="TemplateName">
    <vt:lpwstr>CXC 173 2731/1</vt:lpwstr>
  </property>
</Properties>
</file>