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Economica"/>
      <p:regular r:id="rId16"/>
      <p:bold r:id="rId17"/>
      <p:italic r:id="rId18"/>
      <p:boldItalic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conomica-bold.fntdata"/><Relationship Id="rId16" Type="http://schemas.openxmlformats.org/officeDocument/2006/relationships/font" Target="fonts/Economica-regular.fntdata"/><Relationship Id="rId5" Type="http://schemas.openxmlformats.org/officeDocument/2006/relationships/notesMaster" Target="notesMasters/notesMaster1.xml"/><Relationship Id="rId19" Type="http://schemas.openxmlformats.org/officeDocument/2006/relationships/font" Target="fonts/Economica-boldItalic.fntdata"/><Relationship Id="rId6" Type="http://schemas.openxmlformats.org/officeDocument/2006/relationships/slide" Target="slides/slide1.xml"/><Relationship Id="rId18" Type="http://schemas.openxmlformats.org/officeDocument/2006/relationships/font" Target="fonts/Economic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5d74cabc4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5d74cabc4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5d74cabc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5d74cabc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5d74cabc45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5d74cabc4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5d74cabc4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5d74cabc4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5d74cabc45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5d74cabc45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5d74cabc4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5d74cabc4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5d74cabc4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5d74cabc4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5d74cabc45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5d74cabc4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5ee2b540d0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5ee2b540d0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0"/>
            <a:ext cx="3364500" cy="153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Forest-Fire Alert and Detection System</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By Team</a:t>
            </a:r>
            <a:endParaRPr/>
          </a:p>
        </p:txBody>
      </p:sp>
      <p:sp>
        <p:nvSpPr>
          <p:cNvPr id="64" name="Google Shape;64;p13"/>
          <p:cNvSpPr txBox="1"/>
          <p:nvPr/>
        </p:nvSpPr>
        <p:spPr>
          <a:xfrm>
            <a:off x="2819600" y="3747100"/>
            <a:ext cx="33645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700">
                <a:solidFill>
                  <a:srgbClr val="222222"/>
                </a:solidFill>
                <a:highlight>
                  <a:srgbClr val="FFFFFF"/>
                </a:highlight>
                <a:latin typeface="Economica"/>
                <a:ea typeface="Economica"/>
                <a:cs typeface="Economica"/>
                <a:sym typeface="Economica"/>
              </a:rPr>
              <a:t>Wednesday 5th October 2022</a:t>
            </a:r>
            <a:endParaRPr b="1" sz="2000">
              <a:latin typeface="Economica"/>
              <a:ea typeface="Economica"/>
              <a:cs typeface="Economica"/>
              <a:sym typeface="Economic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The End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70" name="Google Shape;70;p14"/>
          <p:cNvSpPr txBox="1"/>
          <p:nvPr>
            <p:ph idx="1" type="body"/>
          </p:nvPr>
        </p:nvSpPr>
        <p:spPr>
          <a:xfrm>
            <a:off x="311700" y="1053650"/>
            <a:ext cx="8520600" cy="318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Forest fires are widespread in Kenya. A majority of forest fire outbreaks have occurred to our main ‘water towers’ in Kenya which include but is not limited to; Mt. Kenya and the Aberdare Range.</a:t>
            </a:r>
            <a:endParaRPr/>
          </a:p>
          <a:p>
            <a:pPr indent="0" lvl="0" marL="0" rtl="0" algn="l">
              <a:spcBef>
                <a:spcPts val="1200"/>
              </a:spcBef>
              <a:spcAft>
                <a:spcPts val="1200"/>
              </a:spcAft>
              <a:buNone/>
            </a:pPr>
            <a:r>
              <a:rPr lang="en-GB"/>
              <a:t>Using Aberdare Range as our Case Study, Aberdare Range has undergone multiple cases of </a:t>
            </a:r>
            <a:r>
              <a:rPr lang="en-GB"/>
              <a:t>fire outbreaks dated in the year 2013, 2019 and recently at 7th February 2022. These are heavily caused by illegal human activities e.g. Charcoal Burning and Honey harvesting which result in adverse climate change, Irregular seasonal rainfall patterns, and endangerment of forest species.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nvSpPr>
        <p:spPr>
          <a:xfrm>
            <a:off x="472150" y="572625"/>
            <a:ext cx="8197500" cy="220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GB" sz="1800">
                <a:solidFill>
                  <a:schemeClr val="dk1"/>
                </a:solidFill>
                <a:latin typeface="Open Sans"/>
                <a:ea typeface="Open Sans"/>
                <a:cs typeface="Open Sans"/>
                <a:sym typeface="Open Sans"/>
              </a:rPr>
              <a:t>As a team, our objective is to create an efficient system which detects a fire outbreak incident at a micro-scale, and allows us to work hand-in-hand with the Kenya Forest Service to anticipate possible fire outbreaks and perform the necessary counteraction as soon as possible.</a:t>
            </a:r>
            <a:endParaRPr sz="1800">
              <a:solidFill>
                <a:schemeClr val="dk1"/>
              </a:solidFill>
              <a:latin typeface="Open Sans"/>
              <a:ea typeface="Open Sans"/>
              <a:cs typeface="Open Sans"/>
              <a:sym typeface="Open Sans"/>
            </a:endParaRPr>
          </a:p>
          <a:p>
            <a:pPr indent="0" lvl="0" marL="0" rtl="0" algn="l">
              <a:lnSpc>
                <a:spcPct val="115000"/>
              </a:lnSpc>
              <a:spcBef>
                <a:spcPts val="1200"/>
              </a:spcBef>
              <a:spcAft>
                <a:spcPts val="1200"/>
              </a:spcAft>
              <a:buClr>
                <a:schemeClr val="dk1"/>
              </a:buClr>
              <a:buSzPts val="1100"/>
              <a:buFont typeface="Arial"/>
              <a:buNone/>
            </a:pPr>
            <a:r>
              <a:rPr lang="en-GB" sz="1800">
                <a:solidFill>
                  <a:schemeClr val="dk1"/>
                </a:solidFill>
                <a:latin typeface="Open Sans"/>
                <a:ea typeface="Open Sans"/>
                <a:cs typeface="Open Sans"/>
                <a:sym typeface="Open Sans"/>
              </a:rPr>
              <a:t>This is intended to protect our main water towers, the habitat for our various species, and rejuvenate our seasonal rainfall patterns.</a:t>
            </a:r>
            <a:endParaRPr sz="1800">
              <a:solidFill>
                <a:schemeClr val="dk1"/>
              </a:solidFill>
              <a:latin typeface="Open Sans"/>
              <a:ea typeface="Open Sans"/>
              <a:cs typeface="Open Sans"/>
              <a:sym typeface="Open Sans"/>
            </a:endParaRPr>
          </a:p>
        </p:txBody>
      </p:sp>
      <p:pic>
        <p:nvPicPr>
          <p:cNvPr id="76" name="Google Shape;76;p15"/>
          <p:cNvPicPr preferRelativeResize="0"/>
          <p:nvPr/>
        </p:nvPicPr>
        <p:blipFill>
          <a:blip r:embed="rId3">
            <a:alphaModFix/>
          </a:blip>
          <a:stretch>
            <a:fillRect/>
          </a:stretch>
        </p:blipFill>
        <p:spPr>
          <a:xfrm>
            <a:off x="1870275" y="3202300"/>
            <a:ext cx="1766921" cy="1738575"/>
          </a:xfrm>
          <a:prstGeom prst="rect">
            <a:avLst/>
          </a:prstGeom>
          <a:noFill/>
          <a:ln>
            <a:noFill/>
          </a:ln>
        </p:spPr>
      </p:pic>
      <p:pic>
        <p:nvPicPr>
          <p:cNvPr id="77" name="Google Shape;77;p15"/>
          <p:cNvPicPr preferRelativeResize="0"/>
          <p:nvPr/>
        </p:nvPicPr>
        <p:blipFill>
          <a:blip r:embed="rId4">
            <a:alphaModFix/>
          </a:blip>
          <a:stretch>
            <a:fillRect/>
          </a:stretch>
        </p:blipFill>
        <p:spPr>
          <a:xfrm>
            <a:off x="4563121" y="3202300"/>
            <a:ext cx="1701584" cy="1738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6"/>
          <p:cNvPicPr preferRelativeResize="0"/>
          <p:nvPr/>
        </p:nvPicPr>
        <p:blipFill>
          <a:blip r:embed="rId3">
            <a:alphaModFix/>
          </a:blip>
          <a:stretch>
            <a:fillRect/>
          </a:stretch>
        </p:blipFill>
        <p:spPr>
          <a:xfrm>
            <a:off x="998075" y="688975"/>
            <a:ext cx="7098425" cy="3250550"/>
          </a:xfrm>
          <a:prstGeom prst="rect">
            <a:avLst/>
          </a:prstGeom>
          <a:noFill/>
          <a:ln>
            <a:noFill/>
          </a:ln>
        </p:spPr>
      </p:pic>
      <p:sp>
        <p:nvSpPr>
          <p:cNvPr id="83" name="Google Shape;83;p16"/>
          <p:cNvSpPr txBox="1"/>
          <p:nvPr/>
        </p:nvSpPr>
        <p:spPr>
          <a:xfrm>
            <a:off x="2054100" y="4020500"/>
            <a:ext cx="503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Open Sans"/>
                <a:ea typeface="Open Sans"/>
                <a:cs typeface="Open Sans"/>
                <a:sym typeface="Open Sans"/>
              </a:rPr>
              <a:t>Forest fire Outbreak in the Aberdare Range moorlands</a:t>
            </a:r>
            <a:endParaRPr b="1">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Demo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15925"/>
            <a:ext cx="8520600" cy="759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Application</a:t>
            </a:r>
            <a:endParaRPr/>
          </a:p>
        </p:txBody>
      </p:sp>
      <p:sp>
        <p:nvSpPr>
          <p:cNvPr id="94" name="Google Shape;94;p18"/>
          <p:cNvSpPr txBox="1"/>
          <p:nvPr>
            <p:ph idx="1" type="body"/>
          </p:nvPr>
        </p:nvSpPr>
        <p:spPr>
          <a:xfrm>
            <a:off x="311700" y="1165325"/>
            <a:ext cx="8520600" cy="2903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GB"/>
              <a:t>-As engineers we set to find a solution to this problem by creating a device that will prevent forest fires by detecting smoke within a forested area and alerting the authority and firefighting personnel for them to stop it before it goes out of control.</a:t>
            </a:r>
            <a:endParaRPr/>
          </a:p>
          <a:p>
            <a:pPr indent="0" lvl="0" marL="0" rtl="0" algn="l">
              <a:lnSpc>
                <a:spcPct val="95000"/>
              </a:lnSpc>
              <a:spcBef>
                <a:spcPts val="1200"/>
              </a:spcBef>
              <a:spcAft>
                <a:spcPts val="0"/>
              </a:spcAft>
              <a:buSzPts val="1018"/>
              <a:buNone/>
            </a:pPr>
            <a:r>
              <a:rPr lang="en-GB"/>
              <a:t>-</a:t>
            </a:r>
            <a:r>
              <a:rPr lang="en-GB"/>
              <a:t>This device’s prototype will use an Arduino Nano as its microcontroller.The sensors that will be used include a MQ-2 Gas Sensor Module to detect/sense smoke present in the air and MQ-135 Gas sensor for detecting harmful gases like sulfur, benzene that will indicate a forest fire occurring.</a:t>
            </a:r>
            <a:endParaRPr/>
          </a:p>
          <a:p>
            <a:pPr indent="0" lvl="0" marL="0" rtl="0" algn="l">
              <a:lnSpc>
                <a:spcPct val="95000"/>
              </a:lnSpc>
              <a:spcBef>
                <a:spcPts val="1200"/>
              </a:spcBef>
              <a:spcAft>
                <a:spcPts val="1200"/>
              </a:spcAft>
              <a:buSzPts val="1018"/>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nvSpPr>
        <p:spPr>
          <a:xfrm>
            <a:off x="0" y="743400"/>
            <a:ext cx="9144000" cy="19179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GB" sz="1800">
                <a:solidFill>
                  <a:schemeClr val="dk1"/>
                </a:solidFill>
                <a:latin typeface="Open Sans"/>
                <a:ea typeface="Open Sans"/>
                <a:cs typeface="Open Sans"/>
                <a:sym typeface="Open Sans"/>
              </a:rPr>
              <a:t>- Lastly, for transmission of information, we will use 434 MHz RF Transmitter – Receiver pair, that operate using radio waves to facilitate wireless communication.</a:t>
            </a:r>
            <a:endParaRPr sz="1800">
              <a:solidFill>
                <a:schemeClr val="dk1"/>
              </a:solidFill>
              <a:latin typeface="Open Sans"/>
              <a:ea typeface="Open Sans"/>
              <a:cs typeface="Open Sans"/>
              <a:sym typeface="Open Sans"/>
            </a:endParaRPr>
          </a:p>
          <a:p>
            <a:pPr indent="0" lvl="0" marL="0" rtl="0" algn="l">
              <a:lnSpc>
                <a:spcPct val="95000"/>
              </a:lnSpc>
              <a:spcBef>
                <a:spcPts val="1200"/>
              </a:spcBef>
              <a:spcAft>
                <a:spcPts val="1200"/>
              </a:spcAft>
              <a:buNone/>
            </a:pPr>
            <a:r>
              <a:rPr lang="en-GB" sz="1800">
                <a:solidFill>
                  <a:schemeClr val="dk1"/>
                </a:solidFill>
                <a:latin typeface="Open Sans"/>
                <a:ea typeface="Open Sans"/>
                <a:cs typeface="Open Sans"/>
                <a:sym typeface="Open Sans"/>
              </a:rPr>
              <a:t>- Once smoke is detected by the smoke sensors in the device, it triggers a signal to be sent from the 434 MHz RF transmitter to the RF Receiver via radio waves. This will then alert the authorities of a possible forest fire and they will therefore respond.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Pending </a:t>
            </a:r>
            <a:endParaRPr/>
          </a:p>
        </p:txBody>
      </p:sp>
      <p:pic>
        <p:nvPicPr>
          <p:cNvPr id="105" name="Google Shape;105;p20"/>
          <p:cNvPicPr preferRelativeResize="0"/>
          <p:nvPr/>
        </p:nvPicPr>
        <p:blipFill>
          <a:blip r:embed="rId3">
            <a:alphaModFix/>
          </a:blip>
          <a:stretch>
            <a:fillRect/>
          </a:stretch>
        </p:blipFill>
        <p:spPr>
          <a:xfrm>
            <a:off x="202650" y="1147225"/>
            <a:ext cx="6558250" cy="3520426"/>
          </a:xfrm>
          <a:prstGeom prst="rect">
            <a:avLst/>
          </a:prstGeom>
          <a:noFill/>
          <a:ln>
            <a:noFill/>
          </a:ln>
        </p:spPr>
      </p:pic>
      <p:sp>
        <p:nvSpPr>
          <p:cNvPr id="106" name="Google Shape;106;p20"/>
          <p:cNvSpPr txBox="1"/>
          <p:nvPr/>
        </p:nvSpPr>
        <p:spPr>
          <a:xfrm>
            <a:off x="6891475" y="1667625"/>
            <a:ext cx="20595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latin typeface="Open Sans"/>
                <a:ea typeface="Open Sans"/>
                <a:cs typeface="Open Sans"/>
                <a:sym typeface="Open Sans"/>
              </a:rPr>
              <a:t>The GUI to interact with the devices within the Forest</a:t>
            </a:r>
            <a:endParaRPr sz="1800">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nvSpPr>
        <p:spPr>
          <a:xfrm>
            <a:off x="3405550" y="180475"/>
            <a:ext cx="1389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latin typeface="Open Sans"/>
                <a:ea typeface="Open Sans"/>
                <a:cs typeface="Open Sans"/>
                <a:sym typeface="Open Sans"/>
              </a:rPr>
              <a:t>Assembly</a:t>
            </a:r>
            <a:endParaRPr sz="1800">
              <a:latin typeface="Open Sans"/>
              <a:ea typeface="Open Sans"/>
              <a:cs typeface="Open Sans"/>
              <a:sym typeface="Open Sans"/>
            </a:endParaRPr>
          </a:p>
        </p:txBody>
      </p:sp>
      <p:pic>
        <p:nvPicPr>
          <p:cNvPr id="112" name="Google Shape;112;p21"/>
          <p:cNvPicPr preferRelativeResize="0"/>
          <p:nvPr/>
        </p:nvPicPr>
        <p:blipFill>
          <a:blip r:embed="rId3">
            <a:alphaModFix/>
          </a:blip>
          <a:stretch>
            <a:fillRect/>
          </a:stretch>
        </p:blipFill>
        <p:spPr>
          <a:xfrm>
            <a:off x="720675" y="733075"/>
            <a:ext cx="3133725" cy="3028950"/>
          </a:xfrm>
          <a:prstGeom prst="rect">
            <a:avLst/>
          </a:prstGeom>
          <a:noFill/>
          <a:ln>
            <a:noFill/>
          </a:ln>
        </p:spPr>
      </p:pic>
      <p:pic>
        <p:nvPicPr>
          <p:cNvPr id="113" name="Google Shape;113;p21"/>
          <p:cNvPicPr preferRelativeResize="0"/>
          <p:nvPr/>
        </p:nvPicPr>
        <p:blipFill>
          <a:blip r:embed="rId4">
            <a:alphaModFix/>
          </a:blip>
          <a:stretch>
            <a:fillRect/>
          </a:stretch>
        </p:blipFill>
        <p:spPr>
          <a:xfrm>
            <a:off x="4795350" y="733075"/>
            <a:ext cx="3042375" cy="3962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