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1689" autoAdjust="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050BD-605C-48C8-8E79-822BE5C1A3A9}"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890A8-5AFC-4EAD-A01F-DF5838729D10}" type="slidenum">
              <a:rPr lang="en-US" smtClean="0"/>
              <a:t>‹#›</a:t>
            </a:fld>
            <a:endParaRPr lang="en-US"/>
          </a:p>
        </p:txBody>
      </p:sp>
    </p:spTree>
    <p:extLst>
      <p:ext uri="{BB962C8B-B14F-4D97-AF65-F5344CB8AC3E}">
        <p14:creationId xmlns:p14="http://schemas.microsoft.com/office/powerpoint/2010/main" val="401548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6/5/2025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669" y="284163"/>
            <a:ext cx="9001462" cy="1030287"/>
          </a:xfrm>
        </p:spPr>
        <p:txBody>
          <a:bodyPr>
            <a:normAutofit fontScale="90000"/>
          </a:bodyPr>
          <a:lstStyle/>
          <a:p>
            <a:r>
              <a:rPr lang="en-US" dirty="0" smtClean="0"/>
              <a:t>Insurance cross sell Prediction</a:t>
            </a:r>
            <a:endParaRPr lang="en-US" dirty="0"/>
          </a:p>
        </p:txBody>
      </p:sp>
      <p:sp>
        <p:nvSpPr>
          <p:cNvPr id="3" name="Subtitle 2"/>
          <p:cNvSpPr>
            <a:spLocks noGrp="1"/>
          </p:cNvSpPr>
          <p:nvPr>
            <p:ph type="subTitle" idx="1"/>
          </p:nvPr>
        </p:nvSpPr>
        <p:spPr>
          <a:xfrm>
            <a:off x="5562600" y="1506538"/>
            <a:ext cx="6400800" cy="1865312"/>
          </a:xfrm>
        </p:spPr>
        <p:txBody>
          <a:bodyPr/>
          <a:lstStyle/>
          <a:p>
            <a:r>
              <a:rPr lang="en-US" dirty="0" smtClean="0">
                <a:effectLst/>
              </a:rPr>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1962150"/>
            <a:ext cx="4572000" cy="4610100"/>
          </a:xfrm>
          <a:prstGeom prst="rect">
            <a:avLst/>
          </a:prstGeom>
        </p:spPr>
      </p:pic>
      <p:sp>
        <p:nvSpPr>
          <p:cNvPr id="6" name="TextBox 5"/>
          <p:cNvSpPr txBox="1"/>
          <p:nvPr/>
        </p:nvSpPr>
        <p:spPr>
          <a:xfrm>
            <a:off x="1747669" y="5054868"/>
            <a:ext cx="3581400" cy="1323439"/>
          </a:xfrm>
          <a:prstGeom prst="rect">
            <a:avLst/>
          </a:prstGeom>
          <a:noFill/>
        </p:spPr>
        <p:txBody>
          <a:bodyPr wrap="square" rtlCol="0">
            <a:spAutoFit/>
          </a:bodyPr>
          <a:lstStyle/>
          <a:p>
            <a:r>
              <a:rPr lang="en-US" sz="4000" b="1" dirty="0" smtClean="0">
                <a:solidFill>
                  <a:schemeClr val="bg1">
                    <a:lumMod val="65000"/>
                    <a:lumOff val="35000"/>
                  </a:schemeClr>
                </a:solidFill>
                <a:latin typeface="Forte" panose="03060902040502070203" pitchFamily="66" charset="0"/>
              </a:rPr>
              <a:t>Is your car Insured?</a:t>
            </a:r>
            <a:endParaRPr lang="en-US" sz="4000" b="1" dirty="0">
              <a:solidFill>
                <a:schemeClr val="bg1">
                  <a:lumMod val="65000"/>
                  <a:lumOff val="35000"/>
                </a:schemeClr>
              </a:solidFill>
              <a:latin typeface="Forte" panose="03060902040502070203" pitchFamily="66" charset="0"/>
            </a:endParaRPr>
          </a:p>
        </p:txBody>
      </p:sp>
      <p:sp>
        <p:nvSpPr>
          <p:cNvPr id="7" name="TextBox 6"/>
          <p:cNvSpPr txBox="1"/>
          <p:nvPr/>
        </p:nvSpPr>
        <p:spPr>
          <a:xfrm>
            <a:off x="6915150" y="1412082"/>
            <a:ext cx="5048250" cy="584775"/>
          </a:xfrm>
          <a:prstGeom prst="rect">
            <a:avLst/>
          </a:prstGeom>
          <a:noFill/>
        </p:spPr>
        <p:txBody>
          <a:bodyPr wrap="square" rtlCol="0">
            <a:spAutoFit/>
          </a:bodyPr>
          <a:lstStyle/>
          <a:p>
            <a:r>
              <a:rPr lang="en-US" sz="3200" b="1" dirty="0" smtClean="0"/>
              <a:t>Project Plan</a:t>
            </a:r>
          </a:p>
        </p:txBody>
      </p:sp>
      <p:sp>
        <p:nvSpPr>
          <p:cNvPr id="8" name="TextBox 7"/>
          <p:cNvSpPr txBox="1"/>
          <p:nvPr/>
        </p:nvSpPr>
        <p:spPr>
          <a:xfrm>
            <a:off x="5715000" y="2439194"/>
            <a:ext cx="5276850" cy="2246769"/>
          </a:xfrm>
          <a:prstGeom prst="rect">
            <a:avLst/>
          </a:prstGeom>
          <a:noFill/>
        </p:spPr>
        <p:txBody>
          <a:bodyPr wrap="square" rtlCol="0">
            <a:spAutoFit/>
          </a:bodyPr>
          <a:lstStyle/>
          <a:p>
            <a:r>
              <a:rPr lang="en-US" sz="2800" dirty="0"/>
              <a:t> </a:t>
            </a:r>
            <a:r>
              <a:rPr lang="en-US" sz="2800" dirty="0" smtClean="0"/>
              <a:t>1. Building a model to predict whether the </a:t>
            </a:r>
            <a:r>
              <a:rPr lang="en-US" sz="2800" dirty="0"/>
              <a:t>policy holders </a:t>
            </a:r>
            <a:r>
              <a:rPr lang="en-US" sz="2800" dirty="0" smtClean="0"/>
              <a:t> from </a:t>
            </a:r>
            <a:r>
              <a:rPr lang="en-US" sz="2800" dirty="0"/>
              <a:t>past year will </a:t>
            </a:r>
            <a:r>
              <a:rPr lang="en-US" sz="2800" dirty="0" smtClean="0"/>
              <a:t>be </a:t>
            </a:r>
            <a:r>
              <a:rPr lang="en-US" sz="2800" dirty="0"/>
              <a:t>interested in Vehicle </a:t>
            </a:r>
            <a:r>
              <a:rPr lang="en-US" sz="2800" dirty="0" smtClean="0"/>
              <a:t>Insurance.</a:t>
            </a:r>
            <a:endParaRPr lang="en-US" sz="2800" dirty="0"/>
          </a:p>
        </p:txBody>
      </p:sp>
      <p:sp>
        <p:nvSpPr>
          <p:cNvPr id="10" name="TextBox 9"/>
          <p:cNvSpPr txBox="1"/>
          <p:nvPr/>
        </p:nvSpPr>
        <p:spPr>
          <a:xfrm>
            <a:off x="5562600" y="4876800"/>
            <a:ext cx="5562600" cy="1815882"/>
          </a:xfrm>
          <a:prstGeom prst="rect">
            <a:avLst/>
          </a:prstGeom>
          <a:noFill/>
        </p:spPr>
        <p:txBody>
          <a:bodyPr wrap="square" rtlCol="0">
            <a:spAutoFit/>
          </a:bodyPr>
          <a:lstStyle/>
          <a:p>
            <a:r>
              <a:rPr lang="en-US" sz="2800" dirty="0" smtClean="0"/>
              <a:t>2.</a:t>
            </a:r>
            <a:r>
              <a:rPr lang="en-US" sz="2800" dirty="0"/>
              <a:t> </a:t>
            </a:r>
            <a:r>
              <a:rPr lang="en-US" sz="2800" dirty="0" smtClean="0"/>
              <a:t>Provide </a:t>
            </a:r>
            <a:r>
              <a:rPr lang="en-US" sz="2800" dirty="0"/>
              <a:t>business insights and </a:t>
            </a:r>
            <a:r>
              <a:rPr lang="en-US" sz="2800" dirty="0" smtClean="0"/>
              <a:t>recommendations </a:t>
            </a:r>
            <a:r>
              <a:rPr lang="en-US" sz="2800" dirty="0"/>
              <a:t>to help the company design effective marketing campaigns</a:t>
            </a:r>
            <a:endParaRPr lang="en-US" sz="2800" dirty="0"/>
          </a:p>
        </p:txBody>
      </p:sp>
    </p:spTree>
    <p:extLst>
      <p:ext uri="{BB962C8B-B14F-4D97-AF65-F5344CB8AC3E}">
        <p14:creationId xmlns:p14="http://schemas.microsoft.com/office/powerpoint/2010/main" val="2416090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smtClean="0"/>
              <a:t>Recommended model based on </a:t>
            </a:r>
            <a:r>
              <a:rPr lang="en-US" dirty="0" err="1" smtClean="0"/>
              <a:t>perforance</a:t>
            </a:r>
            <a:endParaRPr lang="en-US" dirty="0"/>
          </a:p>
        </p:txBody>
      </p:sp>
      <p:sp>
        <p:nvSpPr>
          <p:cNvPr id="4" name="Rectangle 1"/>
          <p:cNvSpPr>
            <a:spLocks noGrp="1" noChangeArrowheads="1"/>
          </p:cNvSpPr>
          <p:nvPr>
            <p:ph idx="1"/>
          </p:nvPr>
        </p:nvSpPr>
        <p:spPr bwMode="auto">
          <a:xfrm>
            <a:off x="913795" y="1496809"/>
            <a:ext cx="1102256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LightGBM</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Highest </a:t>
            </a:r>
            <a:r>
              <a:rPr kumimoji="0" lang="en-US" altLang="en-US" sz="2400" b="1" i="0" u="none" strike="noStrike" cap="none" normalizeH="0" baseline="0" dirty="0" smtClean="0">
                <a:ln>
                  <a:noFill/>
                </a:ln>
                <a:solidFill>
                  <a:schemeClr val="tx1"/>
                </a:solidFill>
                <a:effectLst/>
                <a:latin typeface="Arial" panose="020B0604020202020204" pitchFamily="34" charset="0"/>
              </a:rPr>
              <a:t>ROC AUC</a:t>
            </a:r>
            <a:r>
              <a:rPr kumimoji="0" lang="en-US" altLang="en-US" sz="2400" b="0" i="0" u="none" strike="noStrike" cap="none" normalizeH="0" baseline="0" dirty="0" smtClean="0">
                <a:ln>
                  <a:noFill/>
                </a:ln>
                <a:solidFill>
                  <a:schemeClr val="tx1"/>
                </a:solidFill>
                <a:effectLst/>
                <a:latin typeface="Arial" panose="020B0604020202020204" pitchFamily="34" charset="0"/>
              </a:rPr>
              <a:t> = </a:t>
            </a:r>
            <a:r>
              <a:rPr kumimoji="0" lang="en-US" altLang="en-US" sz="2400" b="0" i="0" u="none" strike="noStrike" cap="none" normalizeH="0" baseline="0" dirty="0" smtClean="0">
                <a:ln>
                  <a:noFill/>
                </a:ln>
                <a:solidFill>
                  <a:schemeClr val="tx1"/>
                </a:solidFill>
                <a:effectLst/>
                <a:latin typeface="Arial Unicode MS"/>
              </a:rPr>
              <a:t>0.8578</a:t>
            </a:r>
            <a:r>
              <a:rPr kumimoji="0" lang="en-US" altLang="en-US" sz="2400" b="0" i="0" u="none" strike="noStrike" cap="none" normalizeH="0" baseline="0" dirty="0" smtClean="0">
                <a:ln>
                  <a:noFill/>
                </a:ln>
                <a:solidFill>
                  <a:schemeClr val="tx1"/>
                </a:solidFill>
                <a:effectLst/>
              </a:rPr>
              <a:t> → best class separation overall.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smtClean="0">
                <a:effectLst/>
                <a:latin typeface="Arial" panose="020B0604020202020204" pitchFamily="34" charset="0"/>
              </a:rPr>
              <a:t>Highest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lang="en-US" altLang="en-US" sz="2400" dirty="0" smtClean="0">
                <a:effectLst/>
                <a:latin typeface="Arial" panose="020B0604020202020204" pitchFamily="34" charset="0"/>
              </a:rPr>
              <a:t>recall on class</a:t>
            </a:r>
            <a:r>
              <a:rPr kumimoji="0" lang="en-US" altLang="en-US" sz="2400" b="1" i="0" u="none" strike="noStrike" cap="none" normalizeH="0" baseline="0" dirty="0" smtClean="0">
                <a:ln>
                  <a:noFill/>
                </a:ln>
                <a:solidFill>
                  <a:schemeClr val="tx1"/>
                </a:solidFill>
                <a:effectLst/>
                <a:latin typeface="Arial" panose="020B0604020202020204" pitchFamily="34" charset="0"/>
              </a:rPr>
              <a:t> 1</a:t>
            </a:r>
            <a:r>
              <a:rPr kumimoji="0" lang="en-US" altLang="en-US" sz="2400" b="0" i="0" u="none" strike="noStrike" cap="none" normalizeH="0" baseline="0" dirty="0" smtClean="0">
                <a:ln>
                  <a:noFill/>
                </a:ln>
                <a:solidFill>
                  <a:schemeClr val="tx1"/>
                </a:solidFill>
                <a:effectLst/>
                <a:latin typeface="Arial" panose="020B0604020202020204" pitchFamily="34" charset="0"/>
              </a:rPr>
              <a:t> = </a:t>
            </a:r>
            <a:r>
              <a:rPr kumimoji="0" lang="en-US" altLang="en-US" sz="2400" b="0" i="0" u="none" strike="noStrike" cap="none" normalizeH="0" baseline="0" dirty="0" smtClean="0">
                <a:ln>
                  <a:noFill/>
                </a:ln>
                <a:solidFill>
                  <a:schemeClr val="tx1"/>
                </a:solidFill>
                <a:effectLst/>
                <a:latin typeface="Arial Unicode MS"/>
              </a:rPr>
              <a:t>0.93</a:t>
            </a:r>
            <a:r>
              <a:rPr kumimoji="0" lang="en-US" altLang="en-US" sz="2400" b="0" i="0" u="none" strike="noStrike" cap="none" normalizeH="0" baseline="0" dirty="0" smtClean="0">
                <a:ln>
                  <a:noFill/>
                </a:ln>
                <a:solidFill>
                  <a:schemeClr val="tx1"/>
                </a:solidFill>
                <a:effectLst/>
              </a:rPr>
              <a:t> → captures most positive responders.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F1-score and precision similar to </a:t>
            </a:r>
            <a:r>
              <a:rPr kumimoji="0" lang="en-US" altLang="en-US" sz="2400" b="0" i="0" u="none" strike="noStrike" cap="none" normalizeH="0" baseline="0" dirty="0" err="1" smtClean="0">
                <a:ln>
                  <a:noFill/>
                </a:ln>
                <a:solidFill>
                  <a:schemeClr val="tx1"/>
                </a:solidFill>
                <a:effectLst/>
                <a:latin typeface="Arial" panose="020B0604020202020204" pitchFamily="34" charset="0"/>
              </a:rPr>
              <a:t>XGBoost</a:t>
            </a:r>
            <a:r>
              <a:rPr kumimoji="0" lang="en-US" altLang="en-US" sz="2400" b="0" i="0" u="none" strike="noStrike" cap="none" normalizeH="0" baseline="0" dirty="0" smtClean="0">
                <a:ln>
                  <a:noFill/>
                </a:ln>
                <a:solidFill>
                  <a:schemeClr val="tx1"/>
                </a:solidFill>
                <a:effectLst/>
                <a:latin typeface="Arial" panose="020B0604020202020204" pitchFamily="34" charset="0"/>
              </a:rPr>
              <a:t> and Random Forest → fair balance.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Good overall </a:t>
            </a:r>
            <a:r>
              <a:rPr kumimoji="0" lang="en-US" altLang="en-US" sz="2400" b="1" i="0" u="none" strike="noStrike" cap="none" normalizeH="0" baseline="0" dirty="0" smtClean="0">
                <a:ln>
                  <a:noFill/>
                </a:ln>
                <a:solidFill>
                  <a:schemeClr val="tx1"/>
                </a:solidFill>
                <a:effectLst/>
                <a:latin typeface="Arial" panose="020B0604020202020204" pitchFamily="34" charset="0"/>
              </a:rPr>
              <a:t>trade-off between performance and interpretability</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Can be made faster and lighter in 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740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286" y="-156519"/>
            <a:ext cx="10353761" cy="1326321"/>
          </a:xfrm>
        </p:spPr>
        <p:txBody>
          <a:bodyPr/>
          <a:lstStyle/>
          <a:p>
            <a:r>
              <a:rPr lang="en-US" dirty="0" smtClean="0"/>
              <a:t>Roc Curves for all models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46" y="1020462"/>
            <a:ext cx="5544684" cy="5059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017741" y="1632763"/>
            <a:ext cx="5398095" cy="923330"/>
          </a:xfrm>
          <a:prstGeom prst="rect">
            <a:avLst/>
          </a:prstGeom>
          <a:noFill/>
        </p:spPr>
        <p:txBody>
          <a:bodyPr wrap="square" rtlCol="0">
            <a:spAutoFit/>
          </a:bodyPr>
          <a:lstStyle/>
          <a:p>
            <a:r>
              <a:rPr lang="en-US" b="1" dirty="0" err="1"/>
              <a:t>LightGBM</a:t>
            </a:r>
            <a:r>
              <a:rPr lang="en-US" dirty="0"/>
              <a:t> had the </a:t>
            </a:r>
            <a:r>
              <a:rPr lang="en-US" b="1" dirty="0"/>
              <a:t>highest ROC AUC</a:t>
            </a:r>
            <a:r>
              <a:rPr lang="en-US" dirty="0"/>
              <a:t> (≈ 0.858), meaning it is slightly better at ranking customers correctly than the other models.</a:t>
            </a:r>
          </a:p>
        </p:txBody>
      </p:sp>
      <p:sp>
        <p:nvSpPr>
          <p:cNvPr id="11" name="Rectangle 3"/>
          <p:cNvSpPr>
            <a:spLocks noChangeArrowheads="1"/>
          </p:cNvSpPr>
          <p:nvPr/>
        </p:nvSpPr>
        <p:spPr bwMode="auto">
          <a:xfrm rot="10800000" flipV="1">
            <a:off x="6042454" y="2742056"/>
            <a:ext cx="598067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While all models were fairly strong, </a:t>
            </a:r>
            <a:r>
              <a:rPr kumimoji="0" lang="en-US" altLang="en-US" sz="1800" i="0" u="none" strike="noStrike" cap="none" normalizeH="0" baseline="0" dirty="0" err="1" smtClean="0">
                <a:ln>
                  <a:noFill/>
                </a:ln>
                <a:solidFill>
                  <a:schemeClr val="tx1"/>
                </a:solidFill>
                <a:effectLst/>
                <a:latin typeface="Arial" panose="020B0604020202020204" pitchFamily="34" charset="0"/>
              </a:rPr>
              <a:t>LightGBM</a:t>
            </a:r>
            <a:r>
              <a:rPr kumimoji="0" lang="en-US" altLang="en-US" sz="1800" b="0" i="0" u="none" strike="noStrike" cap="none" normalizeH="0" baseline="0" dirty="0" smtClean="0">
                <a:ln>
                  <a:noFill/>
                </a:ln>
                <a:solidFill>
                  <a:schemeClr val="tx1"/>
                </a:solidFill>
                <a:effectLst/>
                <a:latin typeface="Arial" panose="020B0604020202020204" pitchFamily="34" charset="0"/>
              </a:rPr>
              <a:t> demonstrated the </a:t>
            </a:r>
            <a:r>
              <a:rPr kumimoji="0" lang="en-US" altLang="en-US" sz="1800" i="0" u="none" strike="noStrike" cap="none" normalizeH="0" baseline="0" dirty="0" smtClean="0">
                <a:ln>
                  <a:noFill/>
                </a:ln>
                <a:solidFill>
                  <a:schemeClr val="tx1"/>
                </a:solidFill>
                <a:effectLst/>
                <a:latin typeface="Arial" panose="020B0604020202020204" pitchFamily="34" charset="0"/>
              </a:rPr>
              <a:t>best balance </a:t>
            </a:r>
            <a:r>
              <a:rPr kumimoji="0" lang="en-US" altLang="en-US" sz="1800" b="0" i="0" u="none" strike="noStrike" cap="none" normalizeH="0" baseline="0" dirty="0" smtClean="0">
                <a:ln>
                  <a:noFill/>
                </a:ln>
                <a:solidFill>
                  <a:schemeClr val="tx1"/>
                </a:solidFill>
                <a:effectLst/>
                <a:latin typeface="Arial" panose="020B0604020202020204" pitchFamily="34" charset="0"/>
              </a:rPr>
              <a:t>between correctly identifying potential responders and minimizing false positives.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makes it the </a:t>
            </a:r>
            <a:r>
              <a:rPr kumimoji="0" lang="en-US" altLang="en-US" sz="1800" i="0" u="none" strike="noStrike" cap="none" normalizeH="0" baseline="0" dirty="0" smtClean="0">
                <a:ln>
                  <a:noFill/>
                </a:ln>
                <a:solidFill>
                  <a:schemeClr val="tx1"/>
                </a:solidFill>
                <a:effectLst/>
                <a:latin typeface="Arial" panose="020B0604020202020204" pitchFamily="34" charset="0"/>
              </a:rPr>
              <a:t>most suitable model</a:t>
            </a:r>
            <a:r>
              <a:rPr kumimoji="0" lang="en-US" altLang="en-US" sz="1800" b="0" i="0" u="none" strike="noStrike" cap="none" normalizeH="0" baseline="0" dirty="0" smtClean="0">
                <a:ln>
                  <a:noFill/>
                </a:ln>
                <a:solidFill>
                  <a:schemeClr val="tx1"/>
                </a:solidFill>
                <a:effectLst/>
                <a:latin typeface="Arial" panose="020B0604020202020204" pitchFamily="34" charset="0"/>
              </a:rPr>
              <a:t> for deployment, especially if our goal is to </a:t>
            </a:r>
            <a:r>
              <a:rPr kumimoji="0" lang="en-US" altLang="en-US" sz="1800" b="1" i="0" u="none" strike="noStrike" cap="none" normalizeH="0" baseline="0" dirty="0" smtClean="0">
                <a:ln>
                  <a:noFill/>
                </a:ln>
                <a:solidFill>
                  <a:schemeClr val="tx1"/>
                </a:solidFill>
                <a:effectLst/>
                <a:latin typeface="Arial" panose="020B0604020202020204" pitchFamily="34" charset="0"/>
              </a:rPr>
              <a:t>t</a:t>
            </a:r>
            <a:r>
              <a:rPr kumimoji="0" lang="en-US" altLang="en-US" sz="1800" i="0" u="none" strike="noStrike" cap="none" normalizeH="0" baseline="0" dirty="0" smtClean="0">
                <a:ln>
                  <a:noFill/>
                </a:ln>
                <a:solidFill>
                  <a:schemeClr val="tx1"/>
                </a:solidFill>
                <a:effectLst/>
                <a:latin typeface="Arial" panose="020B0604020202020204" pitchFamily="34" charset="0"/>
              </a:rPr>
              <a:t>arge</a:t>
            </a:r>
            <a:r>
              <a:rPr kumimoji="0" lang="en-US" altLang="en-US" sz="1800" b="1" i="0" u="none" strike="noStrike" cap="none" normalizeH="0" baseline="0" dirty="0" smtClean="0">
                <a:ln>
                  <a:noFill/>
                </a:ln>
                <a:solidFill>
                  <a:schemeClr val="tx1"/>
                </a:solidFill>
                <a:effectLst/>
                <a:latin typeface="Arial" panose="020B0604020202020204" pitchFamily="34" charset="0"/>
              </a:rPr>
              <a:t>t the right </a:t>
            </a:r>
            <a:r>
              <a:rPr kumimoji="0" lang="en-US" altLang="en-US" sz="1800" i="0" u="none" strike="noStrike" cap="none" normalizeH="0" baseline="0" dirty="0" smtClean="0">
                <a:ln>
                  <a:noFill/>
                </a:ln>
                <a:solidFill>
                  <a:schemeClr val="tx1"/>
                </a:solidFill>
                <a:effectLst/>
                <a:latin typeface="Arial" panose="020B0604020202020204" pitchFamily="34" charset="0"/>
              </a:rPr>
              <a:t>customers effectively </a:t>
            </a:r>
            <a:r>
              <a:rPr kumimoji="0" lang="en-US" altLang="en-US" sz="1800" b="0" i="0" u="none" strike="noStrike" cap="none" normalizeH="0" baseline="0" dirty="0" smtClean="0">
                <a:ln>
                  <a:noFill/>
                </a:ln>
                <a:solidFill>
                  <a:schemeClr val="tx1"/>
                </a:solidFill>
                <a:effectLst/>
                <a:latin typeface="Arial" panose="020B0604020202020204" pitchFamily="34" charset="0"/>
              </a:rPr>
              <a:t>without overwhelming resources.</a:t>
            </a:r>
          </a:p>
        </p:txBody>
      </p:sp>
    </p:spTree>
    <p:extLst>
      <p:ext uri="{BB962C8B-B14F-4D97-AF65-F5344CB8AC3E}">
        <p14:creationId xmlns:p14="http://schemas.microsoft.com/office/powerpoint/2010/main" val="1712949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227" y="-255373"/>
            <a:ext cx="10353761" cy="1326321"/>
          </a:xfrm>
        </p:spPr>
        <p:txBody>
          <a:bodyPr/>
          <a:lstStyle/>
          <a:p>
            <a:r>
              <a:rPr lang="en-US" dirty="0" smtClean="0"/>
              <a:t>Business recommendations </a:t>
            </a:r>
            <a:endParaRPr lang="en-US" dirty="0"/>
          </a:p>
        </p:txBody>
      </p:sp>
      <p:sp>
        <p:nvSpPr>
          <p:cNvPr id="4" name="Rectangle 1"/>
          <p:cNvSpPr>
            <a:spLocks noGrp="1" noChangeArrowheads="1"/>
          </p:cNvSpPr>
          <p:nvPr>
            <p:ph idx="1"/>
          </p:nvPr>
        </p:nvSpPr>
        <p:spPr bwMode="auto">
          <a:xfrm>
            <a:off x="263711" y="777058"/>
            <a:ext cx="11406791" cy="570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1.Use </a:t>
            </a:r>
            <a:r>
              <a:rPr kumimoji="0" lang="en-US" altLang="en-US" i="0" u="none" strike="noStrike" cap="none" normalizeH="0" baseline="0" dirty="0" err="1" smtClean="0">
                <a:ln>
                  <a:noFill/>
                </a:ln>
                <a:solidFill>
                  <a:schemeClr val="tx1"/>
                </a:solidFill>
                <a:effectLst/>
                <a:latin typeface="Arial" panose="020B0604020202020204" pitchFamily="34" charset="0"/>
              </a:rPr>
              <a:t>LightGBM</a:t>
            </a:r>
            <a:r>
              <a:rPr kumimoji="0" lang="en-US" altLang="en-US" b="0" i="0" u="none" strike="noStrike" cap="none" normalizeH="0" baseline="0" dirty="0" smtClean="0">
                <a:ln>
                  <a:noFill/>
                </a:ln>
                <a:solidFill>
                  <a:schemeClr val="tx1"/>
                </a:solidFill>
                <a:effectLst/>
                <a:latin typeface="Arial" panose="020B0604020202020204" pitchFamily="34" charset="0"/>
              </a:rPr>
              <a:t> model for production deployment</a:t>
            </a:r>
            <a:r>
              <a:rPr kumimoji="0" lang="en-US" altLang="en-US" b="0" i="0" u="none" strike="noStrike" cap="none" normalizeH="0" dirty="0" smtClean="0">
                <a:ln>
                  <a:noFill/>
                </a:ln>
                <a:solidFill>
                  <a:schemeClr val="tx1"/>
                </a:solidFill>
                <a:effectLst/>
                <a:latin typeface="Arial" panose="020B0604020202020204" pitchFamily="34" charset="0"/>
              </a:rPr>
              <a:t> since </a:t>
            </a:r>
            <a:r>
              <a:rPr lang="en-US" altLang="en-US" dirty="0">
                <a:effectLst/>
                <a:latin typeface="Arial" panose="020B0604020202020204" pitchFamily="34" charset="0"/>
              </a:rPr>
              <a:t>i</a:t>
            </a:r>
            <a:r>
              <a:rPr kumimoji="0" lang="en-US" altLang="en-US" b="0" i="0" u="none" strike="noStrike" cap="none" normalizeH="0" baseline="0" dirty="0" smtClean="0">
                <a:ln>
                  <a:noFill/>
                </a:ln>
                <a:solidFill>
                  <a:schemeClr val="tx1"/>
                </a:solidFill>
                <a:effectLst/>
                <a:latin typeface="Arial" panose="020B0604020202020204" pitchFamily="34" charset="0"/>
              </a:rPr>
              <a:t>t offers better performance with fewer resources and handles imbalanced data well.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effectLst/>
                <a:latin typeface="Arial" panose="020B0604020202020204" pitchFamily="34" charset="0"/>
              </a:rPr>
              <a:t>2. </a:t>
            </a:r>
            <a:r>
              <a:rPr lang="en-US" altLang="en-US" dirty="0">
                <a:effectLst/>
                <a:latin typeface="Arial" panose="020B0604020202020204" pitchFamily="34" charset="0"/>
              </a:rPr>
              <a:t>Focus personalized campaigns on mid-aged groups (</a:t>
            </a:r>
            <a:r>
              <a:rPr lang="en-US" altLang="en-US" dirty="0" smtClean="0">
                <a:effectLst/>
                <a:latin typeface="Arial" panose="020B0604020202020204" pitchFamily="34" charset="0"/>
              </a:rPr>
              <a:t>30–50s). Also consider </a:t>
            </a:r>
            <a:r>
              <a:rPr lang="en-US" altLang="en-US" dirty="0">
                <a:effectLst/>
                <a:latin typeface="Arial" panose="020B0604020202020204" pitchFamily="34" charset="0"/>
              </a:rPr>
              <a:t>education campaigns or beginner-friendly policies for younger groups</a:t>
            </a:r>
            <a:r>
              <a:rPr lang="en-US" altLang="en-US" dirty="0" smtClean="0">
                <a:effectLst/>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b="1" dirty="0" smtClean="0">
              <a:effectLst/>
              <a:latin typeface="Arial" panose="020B0604020202020204" pitchFamily="34" charset="0"/>
            </a:endParaRPr>
          </a:p>
          <a:p>
            <a:pPr marL="0" indent="0">
              <a:buNone/>
            </a:pPr>
            <a:r>
              <a:rPr lang="en-US" altLang="en-US" dirty="0" smtClean="0">
                <a:effectLst/>
                <a:latin typeface="Arial" panose="020B0604020202020204" pitchFamily="34" charset="0"/>
              </a:rPr>
              <a:t>3.</a:t>
            </a:r>
            <a:r>
              <a:rPr lang="en-US" dirty="0"/>
              <a:t> </a:t>
            </a:r>
            <a:r>
              <a:rPr lang="en-US" dirty="0" smtClean="0"/>
              <a:t>Prioritize the </a:t>
            </a:r>
            <a:r>
              <a:rPr lang="en-US" dirty="0"/>
              <a:t>top-performing channels </a:t>
            </a:r>
            <a:r>
              <a:rPr lang="en-US" dirty="0" smtClean="0"/>
              <a:t>such as channel 152 and 26 in underperforming regions so as to improve marketing. However ,enhance </a:t>
            </a:r>
            <a:r>
              <a:rPr lang="en-US" dirty="0"/>
              <a:t>agent training and lead quality in high-traffic channels like 123 and 43</a:t>
            </a:r>
            <a:r>
              <a:rPr lang="en-US" dirty="0" smtClean="0"/>
              <a:t>.</a:t>
            </a:r>
          </a:p>
          <a:p>
            <a:pPr marL="0" indent="0">
              <a:buNone/>
            </a:pPr>
            <a:r>
              <a:rPr lang="en-US" dirty="0" smtClean="0"/>
              <a:t>4. Target </a:t>
            </a:r>
            <a:r>
              <a:rPr lang="en-US" dirty="0"/>
              <a:t>Uninsured </a:t>
            </a:r>
            <a:r>
              <a:rPr lang="en-US" dirty="0" smtClean="0"/>
              <a:t>Customer</a:t>
            </a:r>
            <a:r>
              <a:rPr lang="en-US" b="1" dirty="0" smtClean="0"/>
              <a:t> </a:t>
            </a:r>
            <a:r>
              <a:rPr lang="en-US" dirty="0" smtClean="0"/>
              <a:t>since</a:t>
            </a:r>
            <a:r>
              <a:rPr lang="en-US" b="1" dirty="0" smtClean="0"/>
              <a:t> </a:t>
            </a:r>
            <a:r>
              <a:rPr lang="en-US" dirty="0" smtClean="0"/>
              <a:t>they</a:t>
            </a:r>
            <a:r>
              <a:rPr lang="en-US" b="1" dirty="0" smtClean="0"/>
              <a:t> </a:t>
            </a:r>
            <a:r>
              <a:rPr lang="en-US" dirty="0" smtClean="0"/>
              <a:t>show </a:t>
            </a:r>
            <a:r>
              <a:rPr lang="en-US" dirty="0"/>
              <a:t>significantly higher response </a:t>
            </a:r>
            <a:r>
              <a:rPr lang="en-US" dirty="0" smtClean="0"/>
              <a:t>rates. Focus marketing </a:t>
            </a:r>
            <a:r>
              <a:rPr lang="en-US" dirty="0"/>
              <a:t>campaigns </a:t>
            </a:r>
            <a:r>
              <a:rPr lang="en-US" dirty="0" smtClean="0"/>
              <a:t>and Allocating higher </a:t>
            </a:r>
            <a:r>
              <a:rPr lang="en-US" dirty="0"/>
              <a:t>outreach budget to this segment </a:t>
            </a:r>
            <a:r>
              <a:rPr lang="en-US" dirty="0" smtClean="0"/>
              <a:t>will result to a  </a:t>
            </a:r>
            <a:r>
              <a:rPr lang="en-US" dirty="0"/>
              <a:t>better ROI.</a:t>
            </a:r>
          </a:p>
          <a:p>
            <a:pPr marL="0" indent="0">
              <a:buNone/>
            </a:pPr>
            <a:endParaRPr lang="en-US" dirty="0"/>
          </a:p>
          <a:p>
            <a:pPr marL="0" lvl="0" indent="0" eaLnBrk="0" fontAlgn="base" hangingPunct="0">
              <a:lnSpc>
                <a:spcPct val="100000"/>
              </a:lnSpc>
              <a:spcBef>
                <a:spcPct val="0"/>
              </a:spcBef>
              <a:spcAft>
                <a:spcPct val="0"/>
              </a:spcAft>
              <a:buNone/>
            </a:pPr>
            <a:endParaRPr lang="en-US" altLang="en-US" sz="1800" dirty="0">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lang="en-US" altLang="en-US" sz="1800" dirty="0">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955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1. Model Deployment</a:t>
            </a:r>
          </a:p>
          <a:p>
            <a:r>
              <a:rPr lang="en-US" dirty="0"/>
              <a:t>Deploy the </a:t>
            </a:r>
            <a:r>
              <a:rPr lang="en-US" b="1" dirty="0" err="1"/>
              <a:t>LightGBM</a:t>
            </a:r>
            <a:r>
              <a:rPr lang="en-US" b="1" dirty="0"/>
              <a:t> model</a:t>
            </a:r>
            <a:r>
              <a:rPr lang="en-US" dirty="0"/>
              <a:t> into production to predict customer responses in real-time.</a:t>
            </a:r>
          </a:p>
          <a:p>
            <a:r>
              <a:rPr lang="en-US" dirty="0"/>
              <a:t>Integrate the model with the marketing system to </a:t>
            </a:r>
            <a:r>
              <a:rPr lang="en-US" b="1" dirty="0"/>
              <a:t>prioritize leads</a:t>
            </a:r>
            <a:r>
              <a:rPr lang="en-US" dirty="0"/>
              <a:t> based on response probability.</a:t>
            </a:r>
          </a:p>
          <a:p>
            <a:pPr marL="0" indent="0">
              <a:buNone/>
            </a:pPr>
            <a:r>
              <a:rPr lang="en-US" b="1" dirty="0"/>
              <a:t>2. A/B Testing of Campaigns</a:t>
            </a:r>
          </a:p>
          <a:p>
            <a:r>
              <a:rPr lang="en-US" dirty="0"/>
              <a:t>Run A/B tests using the model to </a:t>
            </a:r>
            <a:r>
              <a:rPr lang="en-US" b="1" dirty="0"/>
              <a:t>compare targeted marketing (model-based)</a:t>
            </a:r>
            <a:r>
              <a:rPr lang="en-US" dirty="0"/>
              <a:t> vs </a:t>
            </a:r>
            <a:r>
              <a:rPr lang="en-US" b="1" dirty="0"/>
              <a:t>broad campaigns</a:t>
            </a:r>
            <a:r>
              <a:rPr lang="en-US" dirty="0"/>
              <a:t>.</a:t>
            </a:r>
          </a:p>
          <a:p>
            <a:r>
              <a:rPr lang="en-US" dirty="0"/>
              <a:t>Measure </a:t>
            </a:r>
            <a:r>
              <a:rPr lang="en-US" b="1" dirty="0"/>
              <a:t>conversion rates, cost per acquisition (CPA)</a:t>
            </a:r>
            <a:r>
              <a:rPr lang="en-US" dirty="0"/>
              <a:t>, and ROI improvements.</a:t>
            </a:r>
          </a:p>
        </p:txBody>
      </p:sp>
    </p:spTree>
    <p:extLst>
      <p:ext uri="{BB962C8B-B14F-4D97-AF65-F5344CB8AC3E}">
        <p14:creationId xmlns:p14="http://schemas.microsoft.com/office/powerpoint/2010/main" val="387791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This project has provided valuable insights into customer response behavior and identified the key drivers behind successful insurance policy conversions. </a:t>
            </a:r>
            <a:endParaRPr lang="en-US" dirty="0" smtClean="0"/>
          </a:p>
          <a:p>
            <a:endParaRPr lang="en-US" dirty="0" smtClean="0"/>
          </a:p>
          <a:p>
            <a:r>
              <a:rPr lang="en-US" dirty="0" smtClean="0"/>
              <a:t>Through predictive </a:t>
            </a:r>
            <a:r>
              <a:rPr lang="en-US" dirty="0"/>
              <a:t>modeling, we uncovered </a:t>
            </a:r>
            <a:r>
              <a:rPr lang="en-US" dirty="0" smtClean="0"/>
              <a:t>that </a:t>
            </a:r>
            <a:r>
              <a:rPr lang="en-US" dirty="0" err="1"/>
              <a:t>LightGBM</a:t>
            </a:r>
            <a:r>
              <a:rPr lang="en-US" b="1" dirty="0"/>
              <a:t> model</a:t>
            </a:r>
            <a:r>
              <a:rPr lang="en-US" dirty="0"/>
              <a:t> emerged as the best-performing algorithm, with strong recall for the positive class and the highest ROC AUC, making it well-suited for real-world deployment</a:t>
            </a:r>
            <a:r>
              <a:rPr lang="en-US" dirty="0" smtClean="0"/>
              <a:t>.</a:t>
            </a:r>
          </a:p>
          <a:p>
            <a:endParaRPr lang="en-US" dirty="0" smtClean="0"/>
          </a:p>
          <a:p>
            <a:r>
              <a:rPr lang="en-US" dirty="0"/>
              <a:t>With the model in place, the organization can now proactively target high-value leads, reduce acquisition costs, and improve policy uptake rates.</a:t>
            </a:r>
          </a:p>
        </p:txBody>
      </p:sp>
    </p:spTree>
    <p:extLst>
      <p:ext uri="{BB962C8B-B14F-4D97-AF65-F5344CB8AC3E}">
        <p14:creationId xmlns:p14="http://schemas.microsoft.com/office/powerpoint/2010/main" val="1290563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r>
              <a:rPr lang="en-US" sz="8800" dirty="0" smtClean="0"/>
              <a:t>ANY QUESTIONS</a:t>
            </a:r>
            <a:endParaRPr lang="en-US" sz="8800" dirty="0"/>
          </a:p>
        </p:txBody>
      </p:sp>
    </p:spTree>
    <p:extLst>
      <p:ext uri="{BB962C8B-B14F-4D97-AF65-F5344CB8AC3E}">
        <p14:creationId xmlns:p14="http://schemas.microsoft.com/office/powerpoint/2010/main" val="254269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lgn="ctr">
              <a:buNone/>
            </a:pPr>
            <a:r>
              <a:rPr lang="en-US" sz="8800" b="1" dirty="0" smtClean="0"/>
              <a:t>Thank You</a:t>
            </a:r>
            <a:endParaRPr lang="en-US" sz="8800" b="1" dirty="0"/>
          </a:p>
        </p:txBody>
      </p:sp>
    </p:spTree>
    <p:extLst>
      <p:ext uri="{BB962C8B-B14F-4D97-AF65-F5344CB8AC3E}">
        <p14:creationId xmlns:p14="http://schemas.microsoft.com/office/powerpoint/2010/main" val="101605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063" y="146178"/>
            <a:ext cx="9001462" cy="1336633"/>
          </a:xfrm>
        </p:spPr>
        <p:txBody>
          <a:bodyPr>
            <a:normAutofit fontScale="90000"/>
          </a:bodyPr>
          <a:lstStyle/>
          <a:p>
            <a:r>
              <a:rPr lang="en-US" dirty="0" smtClean="0"/>
              <a:t>Business Problem</a:t>
            </a:r>
            <a:br>
              <a:rPr lang="en-US" dirty="0" smtClean="0"/>
            </a:br>
            <a:endParaRPr lang="en-US" dirty="0"/>
          </a:p>
        </p:txBody>
      </p:sp>
      <p:sp>
        <p:nvSpPr>
          <p:cNvPr id="3" name="Subtitle 2"/>
          <p:cNvSpPr>
            <a:spLocks noGrp="1"/>
          </p:cNvSpPr>
          <p:nvPr>
            <p:ph type="subTitle" idx="1"/>
          </p:nvPr>
        </p:nvSpPr>
        <p:spPr>
          <a:xfrm>
            <a:off x="1619982" y="850900"/>
            <a:ext cx="9001462" cy="5638800"/>
          </a:xfrm>
        </p:spPr>
        <p:txBody>
          <a:bodyPr>
            <a:normAutofit fontScale="92500"/>
          </a:bodyPr>
          <a:lstStyle/>
          <a:p>
            <a:pPr marL="342900" indent="-342900" algn="l">
              <a:buFont typeface="Arial" panose="020B0604020202020204" pitchFamily="34" charset="0"/>
              <a:buChar char="•"/>
            </a:pPr>
            <a:r>
              <a:rPr lang="en-US" dirty="0" err="1" smtClean="0">
                <a:effectLst/>
              </a:rPr>
              <a:t>TruSecure</a:t>
            </a:r>
            <a:r>
              <a:rPr lang="en-US" dirty="0" smtClean="0">
                <a:effectLst/>
              </a:rPr>
              <a:t> </a:t>
            </a:r>
            <a:r>
              <a:rPr lang="en-US" dirty="0">
                <a:effectLst/>
              </a:rPr>
              <a:t>insurance company is looking to expand its services by offering vehicle insurance policies. The company needs help in developing a predictive model to determine whether existing health insurance policyholders are likely to show interest in purchasing a vehicle insurance policy as well</a:t>
            </a:r>
            <a:r>
              <a:rPr lang="en-US" dirty="0" smtClean="0">
                <a:effectLst/>
              </a:rPr>
              <a:t>.</a:t>
            </a:r>
          </a:p>
          <a:p>
            <a:pPr marL="342900" indent="-342900" algn="l">
              <a:buFont typeface="Arial" panose="020B0604020202020204" pitchFamily="34" charset="0"/>
              <a:buChar char="•"/>
            </a:pPr>
            <a:endParaRPr lang="en-US" dirty="0">
              <a:effectLst/>
            </a:endParaRPr>
          </a:p>
          <a:p>
            <a:pPr marL="342900" indent="-342900" algn="l">
              <a:buFont typeface="Arial" panose="020B0604020202020204" pitchFamily="34" charset="0"/>
              <a:buChar char="•"/>
            </a:pPr>
            <a:r>
              <a:rPr lang="en-US" dirty="0">
                <a:effectLst/>
              </a:rPr>
              <a:t>To support this business goal, analyze customer data from the past year — including demographics, risk indicators, and policy history — to build a reliable model that predicts conversion likelihood. In addition to predictive modeling, provide business insights and strategic recommendations to help the company design effective marketing campaigns and ensure that policy offerings are inclusive, fair, and aligned with customer behavior</a:t>
            </a:r>
          </a:p>
          <a:p>
            <a:endParaRPr lang="en-US" dirty="0"/>
          </a:p>
        </p:txBody>
      </p:sp>
    </p:spTree>
    <p:extLst>
      <p:ext uri="{BB962C8B-B14F-4D97-AF65-F5344CB8AC3E}">
        <p14:creationId xmlns:p14="http://schemas.microsoft.com/office/powerpoint/2010/main" val="2733982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95" y="-241300"/>
            <a:ext cx="10353761" cy="1524001"/>
          </a:xfrm>
        </p:spPr>
        <p:txBody>
          <a:bodyPr/>
          <a:lstStyle/>
          <a:p>
            <a:r>
              <a:rPr lang="en-US" dirty="0">
                <a:effectLst/>
              </a:rPr>
              <a:t>Data Overview</a:t>
            </a:r>
          </a:p>
        </p:txBody>
      </p:sp>
      <p:sp>
        <p:nvSpPr>
          <p:cNvPr id="3" name="Content Placeholder 2"/>
          <p:cNvSpPr>
            <a:spLocks noGrp="1"/>
          </p:cNvSpPr>
          <p:nvPr>
            <p:ph idx="1"/>
          </p:nvPr>
        </p:nvSpPr>
        <p:spPr>
          <a:xfrm>
            <a:off x="913795" y="927100"/>
            <a:ext cx="10353762" cy="5575300"/>
          </a:xfrm>
        </p:spPr>
        <p:txBody>
          <a:bodyPr>
            <a:normAutofit fontScale="85000" lnSpcReduction="20000"/>
          </a:bodyPr>
          <a:lstStyle/>
          <a:p>
            <a:pPr marL="0" indent="0">
              <a:buNone/>
            </a:pPr>
            <a:r>
              <a:rPr lang="en-US" dirty="0">
                <a:effectLst/>
              </a:rPr>
              <a:t>The Dataset used in this project is Health Insurance Cross Sell Prediction dataset which is </a:t>
            </a:r>
            <a:r>
              <a:rPr lang="en-US" dirty="0" err="1">
                <a:effectLst/>
              </a:rPr>
              <a:t>availale</a:t>
            </a:r>
            <a:r>
              <a:rPr lang="en-US" dirty="0">
                <a:effectLst/>
              </a:rPr>
              <a:t> in </a:t>
            </a:r>
            <a:r>
              <a:rPr lang="en-US" dirty="0" err="1">
                <a:effectLst/>
              </a:rPr>
              <a:t>kaggle</a:t>
            </a:r>
            <a:r>
              <a:rPr lang="en-US" dirty="0">
                <a:effectLst/>
              </a:rPr>
              <a:t>. It contains important information about past clients details that may influence their decisions to purchasing vehicle </a:t>
            </a:r>
            <a:r>
              <a:rPr lang="en-US" dirty="0" smtClean="0">
                <a:effectLst/>
              </a:rPr>
              <a:t>insurance</a:t>
            </a:r>
          </a:p>
          <a:p>
            <a:pPr marL="0" indent="0">
              <a:buNone/>
            </a:pPr>
            <a:r>
              <a:rPr lang="en-US" b="1" dirty="0" smtClean="0">
                <a:effectLst/>
              </a:rPr>
              <a:t>Key Columns;</a:t>
            </a:r>
          </a:p>
          <a:p>
            <a:r>
              <a:rPr lang="en-US" dirty="0" err="1">
                <a:effectLst/>
              </a:rPr>
              <a:t>Previously_Insured</a:t>
            </a:r>
            <a:r>
              <a:rPr lang="en-US" dirty="0">
                <a:effectLst/>
              </a:rPr>
              <a:t> - Whether the client had been previously insured by our company. Yes =1 and No = 0</a:t>
            </a:r>
          </a:p>
          <a:p>
            <a:r>
              <a:rPr lang="en-US" dirty="0" err="1">
                <a:effectLst/>
              </a:rPr>
              <a:t>Vehicle_Age</a:t>
            </a:r>
            <a:r>
              <a:rPr lang="en-US" dirty="0">
                <a:effectLst/>
              </a:rPr>
              <a:t> - Whether vehicle age is above 2 years, between 1 and 2 years and below 1 year</a:t>
            </a:r>
          </a:p>
          <a:p>
            <a:r>
              <a:rPr lang="en-US" dirty="0" err="1">
                <a:effectLst/>
              </a:rPr>
              <a:t>Vehicle_Damage</a:t>
            </a:r>
            <a:r>
              <a:rPr lang="en-US" dirty="0">
                <a:effectLst/>
              </a:rPr>
              <a:t> - whether client had damaged vehicle Yes/No</a:t>
            </a:r>
          </a:p>
          <a:p>
            <a:r>
              <a:rPr lang="en-US" dirty="0" err="1">
                <a:effectLst/>
              </a:rPr>
              <a:t>Annual_Premium</a:t>
            </a:r>
            <a:r>
              <a:rPr lang="en-US" dirty="0">
                <a:effectLst/>
              </a:rPr>
              <a:t> - The total amount of money the client should pay per year.</a:t>
            </a:r>
          </a:p>
          <a:p>
            <a:r>
              <a:rPr lang="en-US" dirty="0" err="1">
                <a:effectLst/>
              </a:rPr>
              <a:t>Policy_Sales_Channel</a:t>
            </a:r>
            <a:r>
              <a:rPr lang="en-US" dirty="0">
                <a:effectLst/>
              </a:rPr>
              <a:t> - The channel used to engage and get response from clients. It is represented by </a:t>
            </a:r>
            <a:r>
              <a:rPr lang="en-US" dirty="0" err="1">
                <a:effectLst/>
              </a:rPr>
              <a:t>anonimous</a:t>
            </a:r>
            <a:r>
              <a:rPr lang="en-US" dirty="0">
                <a:effectLst/>
              </a:rPr>
              <a:t> code</a:t>
            </a:r>
          </a:p>
          <a:p>
            <a:r>
              <a:rPr lang="en-US" dirty="0">
                <a:effectLst/>
              </a:rPr>
              <a:t>Vintage - The number of days the client has been registered in the company</a:t>
            </a:r>
          </a:p>
          <a:p>
            <a:r>
              <a:rPr lang="en-US" dirty="0">
                <a:effectLst/>
              </a:rPr>
              <a:t>Response - This is the positive or negative response by the client. Positive response = 1 and negative response = 0</a:t>
            </a:r>
          </a:p>
          <a:p>
            <a:pPr marL="0" indent="0">
              <a:buNone/>
            </a:pPr>
            <a:r>
              <a:rPr lang="en-US" dirty="0" smtClean="0"/>
              <a:t>Note, the </a:t>
            </a:r>
            <a:r>
              <a:rPr lang="en-US" dirty="0"/>
              <a:t>a</a:t>
            </a:r>
            <a:r>
              <a:rPr lang="en-US" dirty="0" smtClean="0"/>
              <a:t>bove are just but a fraction of columns, more columns and their </a:t>
            </a:r>
            <a:r>
              <a:rPr lang="en-US" dirty="0" err="1" smtClean="0"/>
              <a:t>decription</a:t>
            </a:r>
            <a:r>
              <a:rPr lang="en-US" dirty="0" smtClean="0"/>
              <a:t> are available in the notebook</a:t>
            </a:r>
            <a:endParaRPr lang="en-US" dirty="0"/>
          </a:p>
        </p:txBody>
      </p:sp>
    </p:spTree>
    <p:extLst>
      <p:ext uri="{BB962C8B-B14F-4D97-AF65-F5344CB8AC3E}">
        <p14:creationId xmlns:p14="http://schemas.microsoft.com/office/powerpoint/2010/main" val="3564173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993" y="133823"/>
            <a:ext cx="9001462" cy="854718"/>
          </a:xfrm>
        </p:spPr>
        <p:txBody>
          <a:bodyPr/>
          <a:lstStyle/>
          <a:p>
            <a:r>
              <a:rPr lang="en-US" dirty="0" smtClean="0"/>
              <a:t>Project objectives</a:t>
            </a:r>
            <a:endParaRPr lang="en-US" dirty="0"/>
          </a:p>
        </p:txBody>
      </p:sp>
      <p:sp>
        <p:nvSpPr>
          <p:cNvPr id="3" name="Subtitle 2"/>
          <p:cNvSpPr>
            <a:spLocks noGrp="1"/>
          </p:cNvSpPr>
          <p:nvPr>
            <p:ph type="subTitle" idx="1"/>
          </p:nvPr>
        </p:nvSpPr>
        <p:spPr>
          <a:xfrm>
            <a:off x="1595269" y="1569308"/>
            <a:ext cx="9001462" cy="3688492"/>
          </a:xfrm>
        </p:spPr>
        <p:txBody>
          <a:bodyPr>
            <a:noAutofit/>
          </a:bodyPr>
          <a:lstStyle/>
          <a:p>
            <a:pPr algn="l"/>
            <a:r>
              <a:rPr lang="en-US" b="1" dirty="0" smtClean="0">
                <a:effectLst/>
              </a:rPr>
              <a:t> 1.Predict </a:t>
            </a:r>
            <a:r>
              <a:rPr lang="en-US" b="1" dirty="0">
                <a:effectLst/>
              </a:rPr>
              <a:t>whether a customer will respond positively to an insurance </a:t>
            </a:r>
            <a:r>
              <a:rPr lang="en-US" b="1" dirty="0" smtClean="0">
                <a:effectLst/>
              </a:rPr>
              <a:t>offer                                                                                  </a:t>
            </a:r>
          </a:p>
          <a:p>
            <a:pPr algn="l"/>
            <a:r>
              <a:rPr lang="en-US" b="1" dirty="0" smtClean="0">
                <a:effectLst/>
              </a:rPr>
              <a:t>2. Identify </a:t>
            </a:r>
            <a:r>
              <a:rPr lang="en-US" b="1" dirty="0">
                <a:effectLst/>
              </a:rPr>
              <a:t>Key Factors Influencing </a:t>
            </a:r>
            <a:r>
              <a:rPr lang="en-US" b="1" dirty="0" smtClean="0">
                <a:effectLst/>
              </a:rPr>
              <a:t>Purchase Decision</a:t>
            </a:r>
          </a:p>
          <a:p>
            <a:pPr algn="l"/>
            <a:r>
              <a:rPr lang="en-US" b="1" dirty="0" smtClean="0">
                <a:effectLst/>
              </a:rPr>
              <a:t>3.Segment Customers for Targeted Marketing</a:t>
            </a:r>
            <a:r>
              <a:rPr lang="en-US" dirty="0" smtClean="0"/>
              <a:t/>
            </a:r>
            <a:br>
              <a:rPr lang="en-US" dirty="0" smtClean="0"/>
            </a:br>
            <a:r>
              <a:rPr lang="en-US" dirty="0" smtClean="0">
                <a:effectLst/>
              </a:rPr>
              <a:t>Group customers into meaningful segments based on age, risk indicators, and policy history to improve marketing efficiency</a:t>
            </a:r>
          </a:p>
          <a:p>
            <a:pPr algn="l"/>
            <a:r>
              <a:rPr lang="en-US" b="1" dirty="0" smtClean="0">
                <a:effectLst/>
              </a:rPr>
              <a:t>4. Provide </a:t>
            </a:r>
            <a:r>
              <a:rPr lang="en-US" b="1" dirty="0">
                <a:effectLst/>
              </a:rPr>
              <a:t>Actionable Business Insights</a:t>
            </a:r>
            <a:r>
              <a:rPr lang="en-US" dirty="0">
                <a:effectLst/>
              </a:rPr>
              <a:t> </a:t>
            </a:r>
            <a:endParaRPr lang="en-US" dirty="0" smtClean="0">
              <a:effectLst/>
            </a:endParaRPr>
          </a:p>
          <a:p>
            <a:pPr algn="l"/>
            <a:r>
              <a:rPr lang="en-US" dirty="0" smtClean="0">
                <a:effectLst/>
              </a:rPr>
              <a:t>Recommend </a:t>
            </a:r>
            <a:r>
              <a:rPr lang="en-US" dirty="0">
                <a:effectLst/>
              </a:rPr>
              <a:t>data-driven strategies for improving cross-sell conversion rates</a:t>
            </a:r>
            <a:endParaRPr lang="en-US" dirty="0"/>
          </a:p>
        </p:txBody>
      </p:sp>
    </p:spTree>
    <p:extLst>
      <p:ext uri="{BB962C8B-B14F-4D97-AF65-F5344CB8AC3E}">
        <p14:creationId xmlns:p14="http://schemas.microsoft.com/office/powerpoint/2010/main" val="1136178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7000"/>
            <a:ext cx="10353761" cy="1326321"/>
          </a:xfrm>
        </p:spPr>
        <p:txBody>
          <a:bodyPr/>
          <a:lstStyle/>
          <a:p>
            <a:r>
              <a:rPr lang="en-US" dirty="0">
                <a:effectLst/>
              </a:rPr>
              <a:t>Explanatory Data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11" y="1523656"/>
            <a:ext cx="4406900" cy="500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882900" y="1014655"/>
            <a:ext cx="8486256" cy="400110"/>
          </a:xfrm>
          <a:prstGeom prst="rect">
            <a:avLst/>
          </a:prstGeom>
          <a:noFill/>
        </p:spPr>
        <p:txBody>
          <a:bodyPr wrap="square" rtlCol="0">
            <a:spAutoFit/>
          </a:bodyPr>
          <a:lstStyle/>
          <a:p>
            <a:r>
              <a:rPr lang="en-US" sz="2000" b="1" dirty="0" smtClean="0"/>
              <a:t>Response Rate by Premium bins and Insurance status</a:t>
            </a:r>
            <a:endParaRPr lang="en-US" sz="2000" b="1" dirty="0"/>
          </a:p>
        </p:txBody>
      </p:sp>
      <p:sp>
        <p:nvSpPr>
          <p:cNvPr id="6" name="TextBox 5"/>
          <p:cNvSpPr txBox="1"/>
          <p:nvPr/>
        </p:nvSpPr>
        <p:spPr>
          <a:xfrm flipH="1">
            <a:off x="4683211" y="1988009"/>
            <a:ext cx="6956854"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plot shows four premium levels low, </a:t>
            </a:r>
            <a:r>
              <a:rPr lang="en-US" dirty="0" err="1" smtClean="0"/>
              <a:t>mediam,high</a:t>
            </a:r>
            <a:r>
              <a:rPr lang="en-US" dirty="0" smtClean="0"/>
              <a:t> and very high annual premium. </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blue bars shows client had not been previously insured while the orange at the bottom shows the client had been previously insured.</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height of the bar indicate level of </a:t>
            </a:r>
            <a:r>
              <a:rPr lang="en-US" dirty="0" err="1" smtClean="0"/>
              <a:t>reponse</a:t>
            </a:r>
            <a:r>
              <a:rPr lang="en-US" dirty="0" smtClean="0"/>
              <a:t> rate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We see that those who have not been insured dominate the plot. Those who had been insured extreme low response.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The company should </a:t>
            </a:r>
            <a:r>
              <a:rPr lang="en-US" dirty="0"/>
              <a:t>f</a:t>
            </a:r>
            <a:r>
              <a:rPr lang="en-US" dirty="0" smtClean="0"/>
              <a:t>ocus </a:t>
            </a:r>
            <a:r>
              <a:rPr lang="en-US" dirty="0"/>
              <a:t>marketing on those not currently </a:t>
            </a:r>
            <a:r>
              <a:rPr lang="en-US" dirty="0" smtClean="0"/>
              <a:t>insured, they’re </a:t>
            </a:r>
            <a:r>
              <a:rPr lang="en-US" dirty="0"/>
              <a:t>much more receptive </a:t>
            </a:r>
            <a:r>
              <a:rPr lang="en-US" dirty="0" smtClean="0"/>
              <a:t>.</a:t>
            </a: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3839180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146" y="-181233"/>
            <a:ext cx="10353761" cy="1326321"/>
          </a:xfrm>
        </p:spPr>
        <p:txBody>
          <a:bodyPr/>
          <a:lstStyle/>
          <a:p>
            <a:r>
              <a:rPr lang="en-US" dirty="0">
                <a:effectLst/>
              </a:rPr>
              <a:t>Top 10 Policy Sales Channels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36" y="1322172"/>
            <a:ext cx="4806778" cy="44237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p:cNvSpPr txBox="1"/>
          <p:nvPr/>
        </p:nvSpPr>
        <p:spPr>
          <a:xfrm>
            <a:off x="5385739" y="966214"/>
            <a:ext cx="6649742" cy="2031325"/>
          </a:xfrm>
          <a:prstGeom prst="rect">
            <a:avLst/>
          </a:prstGeom>
          <a:noFill/>
        </p:spPr>
        <p:txBody>
          <a:bodyPr wrap="square" rtlCol="0">
            <a:spAutoFit/>
          </a:bodyPr>
          <a:lstStyle/>
          <a:p>
            <a:r>
              <a:rPr lang="en-US" b="1" dirty="0"/>
              <a:t>Hypothesis Testing to Check if there is Statistical difference in response rate across </a:t>
            </a:r>
            <a:r>
              <a:rPr lang="en-US" b="1" dirty="0" smtClean="0"/>
              <a:t>channels</a:t>
            </a:r>
          </a:p>
          <a:p>
            <a:endParaRPr lang="en-US" b="1" dirty="0"/>
          </a:p>
          <a:p>
            <a:r>
              <a:rPr lang="en-US" b="1" dirty="0"/>
              <a:t>Null Hypothesis (H₀</a:t>
            </a:r>
            <a:r>
              <a:rPr lang="en-US" b="1" dirty="0" smtClean="0"/>
              <a:t>)-</a:t>
            </a:r>
            <a:r>
              <a:rPr lang="en-US" dirty="0" smtClean="0"/>
              <a:t>The </a:t>
            </a:r>
            <a:r>
              <a:rPr lang="en-US" dirty="0"/>
              <a:t>rate of response is the same across the top 10 policy sales channels</a:t>
            </a:r>
            <a:r>
              <a:rPr lang="en-US" dirty="0" smtClean="0"/>
              <a:t>.</a:t>
            </a:r>
          </a:p>
          <a:p>
            <a:r>
              <a:rPr lang="en-US" b="1" dirty="0" smtClean="0"/>
              <a:t>Alternative </a:t>
            </a:r>
            <a:r>
              <a:rPr lang="en-US" b="1" dirty="0"/>
              <a:t>Hypothesis (H₁</a:t>
            </a:r>
            <a:r>
              <a:rPr lang="en-US" b="1" dirty="0" smtClean="0"/>
              <a:t>)</a:t>
            </a:r>
            <a:r>
              <a:rPr lang="en-US" dirty="0"/>
              <a:t>-</a:t>
            </a:r>
            <a:r>
              <a:rPr lang="en-US" dirty="0" smtClean="0"/>
              <a:t>At </a:t>
            </a:r>
            <a:r>
              <a:rPr lang="en-US" dirty="0"/>
              <a:t>least one sales channel has a significantly different response rate.</a:t>
            </a:r>
          </a:p>
        </p:txBody>
      </p:sp>
      <p:sp>
        <p:nvSpPr>
          <p:cNvPr id="6" name="TextBox 5"/>
          <p:cNvSpPr txBox="1"/>
          <p:nvPr/>
        </p:nvSpPr>
        <p:spPr>
          <a:xfrm>
            <a:off x="5385739" y="3150973"/>
            <a:ext cx="6649742" cy="3139321"/>
          </a:xfrm>
          <a:prstGeom prst="rect">
            <a:avLst/>
          </a:prstGeom>
          <a:noFill/>
        </p:spPr>
        <p:txBody>
          <a:bodyPr wrap="square" rtlCol="0">
            <a:spAutoFit/>
          </a:bodyPr>
          <a:lstStyle/>
          <a:p>
            <a:r>
              <a:rPr lang="en-US" b="1" dirty="0" err="1" smtClean="0"/>
              <a:t>P_value</a:t>
            </a:r>
            <a:r>
              <a:rPr lang="en-US" b="1" dirty="0" smtClean="0"/>
              <a:t>=0.0000</a:t>
            </a:r>
          </a:p>
          <a:p>
            <a:r>
              <a:rPr lang="en-US" b="1" dirty="0" smtClean="0"/>
              <a:t>We </a:t>
            </a:r>
            <a:r>
              <a:rPr lang="en-US" b="1" dirty="0"/>
              <a:t>Reject the Null </a:t>
            </a:r>
            <a:r>
              <a:rPr lang="en-US" b="1" dirty="0" smtClean="0"/>
              <a:t>Hypothesis</a:t>
            </a:r>
          </a:p>
          <a:p>
            <a:r>
              <a:rPr lang="en-US" b="1" dirty="0"/>
              <a:t>T</a:t>
            </a:r>
            <a:r>
              <a:rPr lang="en-US" dirty="0" smtClean="0"/>
              <a:t>here </a:t>
            </a:r>
            <a:r>
              <a:rPr lang="en-US" dirty="0"/>
              <a:t>is a statistically significant difference in response rates among the top 10 channels since our p value is less than our significance level of </a:t>
            </a:r>
            <a:r>
              <a:rPr lang="en-US" dirty="0" smtClean="0"/>
              <a:t>0.05</a:t>
            </a:r>
          </a:p>
          <a:p>
            <a:endParaRPr lang="en-US" dirty="0"/>
          </a:p>
          <a:p>
            <a:r>
              <a:rPr lang="en-US" b="1" dirty="0"/>
              <a:t>Findings</a:t>
            </a:r>
          </a:p>
          <a:p>
            <a:r>
              <a:rPr lang="en-US" dirty="0"/>
              <a:t>Channel 152 is on the lead with high counts as well as higher response rate followed by Channel 26</a:t>
            </a:r>
          </a:p>
          <a:p>
            <a:r>
              <a:rPr lang="en-US" dirty="0"/>
              <a:t>This channels can be used for marketing in places </a:t>
            </a:r>
            <a:r>
              <a:rPr lang="en-US" dirty="0" err="1"/>
              <a:t>whhere</a:t>
            </a:r>
            <a:r>
              <a:rPr lang="en-US" dirty="0"/>
              <a:t> we have a lower response rate</a:t>
            </a:r>
          </a:p>
        </p:txBody>
      </p:sp>
    </p:spTree>
    <p:extLst>
      <p:ext uri="{BB962C8B-B14F-4D97-AF65-F5344CB8AC3E}">
        <p14:creationId xmlns:p14="http://schemas.microsoft.com/office/powerpoint/2010/main" val="1051498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293" y="0"/>
            <a:ext cx="10353761" cy="1326321"/>
          </a:xfrm>
        </p:spPr>
        <p:txBody>
          <a:bodyPr>
            <a:normAutofit fontScale="90000"/>
          </a:bodyPr>
          <a:lstStyle/>
          <a:p>
            <a:r>
              <a:rPr lang="en-US" dirty="0">
                <a:effectLst/>
              </a:rPr>
              <a:t>Response Rate By Age group and Gender</a:t>
            </a:r>
            <a:br>
              <a:rPr lang="en-US" dirty="0">
                <a:effectLst/>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10" y="1940010"/>
            <a:ext cx="4571467" cy="4460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152768" y="1507524"/>
            <a:ext cx="6919784" cy="4801314"/>
          </a:xfrm>
          <a:prstGeom prst="rect">
            <a:avLst/>
          </a:prstGeom>
          <a:noFill/>
        </p:spPr>
        <p:txBody>
          <a:bodyPr wrap="square" rtlCol="0">
            <a:spAutoFit/>
          </a:bodyPr>
          <a:lstStyle/>
          <a:p>
            <a:r>
              <a:rPr lang="en-US" b="1" dirty="0"/>
              <a:t>Middle-aged groups (30s to 50s) show higher response rates</a:t>
            </a:r>
          </a:p>
          <a:p>
            <a:pPr marL="285750" indent="-285750">
              <a:buFont typeface="Arial" panose="020B0604020202020204" pitchFamily="34" charset="0"/>
              <a:buChar char="•"/>
            </a:pPr>
            <a:r>
              <a:rPr lang="en-US" dirty="0"/>
              <a:t>These age bins tend to have higher average response rates compared to the younger (20s) or older (60s) age groups.</a:t>
            </a:r>
          </a:p>
          <a:p>
            <a:pPr marL="285750" indent="-285750">
              <a:buFont typeface="Arial" panose="020B0604020202020204" pitchFamily="34" charset="0"/>
              <a:buChar char="•"/>
            </a:pPr>
            <a:r>
              <a:rPr lang="en-US" dirty="0"/>
              <a:t>These individuals may be more financially stable and likely to consider purchasing insurance</a:t>
            </a:r>
            <a:r>
              <a:rPr lang="en-US" dirty="0" smtClean="0"/>
              <a:t>.</a:t>
            </a:r>
          </a:p>
          <a:p>
            <a:pPr marL="285750" indent="-285750">
              <a:buFont typeface="Arial" panose="020B0604020202020204" pitchFamily="34" charset="0"/>
              <a:buChar char="•"/>
            </a:pPr>
            <a:endParaRPr lang="en-US" dirty="0"/>
          </a:p>
          <a:p>
            <a:r>
              <a:rPr lang="en-US" b="1" dirty="0"/>
              <a:t>Gender differences are minimal</a:t>
            </a:r>
            <a:r>
              <a:rPr lang="en-US" dirty="0"/>
              <a:t>.</a:t>
            </a:r>
          </a:p>
          <a:p>
            <a:pPr marL="285750" indent="-285750">
              <a:buFont typeface="Arial" panose="020B0604020202020204" pitchFamily="34" charset="0"/>
              <a:buChar char="•"/>
            </a:pPr>
            <a:r>
              <a:rPr lang="en-US" dirty="0"/>
              <a:t>However, men dominate the response rate. Our plot shows minimal difference, gender may not be a strong differentiator in overall conversion</a:t>
            </a:r>
            <a:r>
              <a:rPr lang="en-US" dirty="0" smtClean="0"/>
              <a:t>.</a:t>
            </a:r>
          </a:p>
          <a:p>
            <a:pPr marL="285750" indent="-285750">
              <a:buFont typeface="Arial" panose="020B0604020202020204" pitchFamily="34" charset="0"/>
              <a:buChar char="•"/>
            </a:pPr>
            <a:endParaRPr lang="en-US" dirty="0"/>
          </a:p>
          <a:p>
            <a:r>
              <a:rPr lang="en-US" b="1" dirty="0"/>
              <a:t>20s and 60s have the lowest response rates</a:t>
            </a:r>
          </a:p>
          <a:p>
            <a:pPr marL="285750" indent="-285750">
              <a:buFont typeface="Arial" panose="020B0604020202020204" pitchFamily="34" charset="0"/>
              <a:buChar char="•"/>
            </a:pPr>
            <a:r>
              <a:rPr lang="en-US" dirty="0"/>
              <a:t>Customers under 30 or over 60 are less likely to respond positively.</a:t>
            </a:r>
          </a:p>
          <a:p>
            <a:pPr marL="285750" indent="-285750">
              <a:buFont typeface="Arial" panose="020B0604020202020204" pitchFamily="34" charset="0"/>
              <a:buChar char="•"/>
            </a:pPr>
            <a:r>
              <a:rPr lang="en-US" dirty="0"/>
              <a:t>Younger individuals may feel less need for insurance.</a:t>
            </a:r>
          </a:p>
          <a:p>
            <a:pPr marL="285750" indent="-285750">
              <a:buFont typeface="Arial" panose="020B0604020202020204" pitchFamily="34" charset="0"/>
              <a:buChar char="•"/>
            </a:pPr>
            <a:r>
              <a:rPr lang="en-US" dirty="0"/>
              <a:t>Older individuals may already be insured or face premium/eligibility barriers.</a:t>
            </a:r>
          </a:p>
        </p:txBody>
      </p:sp>
    </p:spTree>
    <p:extLst>
      <p:ext uri="{BB962C8B-B14F-4D97-AF65-F5344CB8AC3E}">
        <p14:creationId xmlns:p14="http://schemas.microsoft.com/office/powerpoint/2010/main" val="1417797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14" y="-341870"/>
            <a:ext cx="10353761" cy="1326321"/>
          </a:xfrm>
        </p:spPr>
        <p:txBody>
          <a:bodyPr/>
          <a:lstStyle/>
          <a:p>
            <a:r>
              <a:rPr lang="en-US" dirty="0" err="1" smtClean="0"/>
              <a:t>MOdeling</a:t>
            </a:r>
            <a:endParaRPr lang="en-US" dirty="0"/>
          </a:p>
        </p:txBody>
      </p:sp>
      <p:sp>
        <p:nvSpPr>
          <p:cNvPr id="4" name="Rectangle 1"/>
          <p:cNvSpPr>
            <a:spLocks noGrp="1" noChangeArrowheads="1"/>
          </p:cNvSpPr>
          <p:nvPr>
            <p:ph idx="1"/>
          </p:nvPr>
        </p:nvSpPr>
        <p:spPr bwMode="auto">
          <a:xfrm>
            <a:off x="1002695" y="1943248"/>
            <a:ext cx="1431994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1. Encoding Categorical Variables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Cleaned and standardized string values in </a:t>
            </a:r>
            <a:r>
              <a:rPr kumimoji="0" lang="en-US" altLang="en-US" sz="2400" b="0" i="0" u="none" strike="noStrike" cap="none" normalizeH="0" baseline="0" dirty="0" smtClean="0">
                <a:ln>
                  <a:noFill/>
                </a:ln>
                <a:solidFill>
                  <a:schemeClr val="tx1"/>
                </a:solidFill>
                <a:effectLst/>
                <a:latin typeface="Arial Unicode MS"/>
              </a:rPr>
              <a:t>Gender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Vehicle_Damage</a:t>
            </a:r>
            <a:r>
              <a:rPr kumimoji="0" lang="en-US" altLang="en-US" sz="2400" b="0" i="0" u="none" strike="noStrike" cap="none" normalizeH="0" baseline="0" dirty="0" smtClean="0">
                <a:ln>
                  <a:noFill/>
                </a:ln>
                <a:solidFill>
                  <a:schemeClr val="tx1"/>
                </a:solidFill>
                <a:effectLst/>
              </a:rPr>
              <a:t>, and </a:t>
            </a:r>
            <a:r>
              <a:rPr kumimoji="0" lang="en-US" altLang="en-US" sz="2400" b="0" i="0" u="none" strike="noStrike" cap="none" normalizeH="0" baseline="0" dirty="0" err="1" smtClean="0">
                <a:ln>
                  <a:noFill/>
                </a:ln>
                <a:solidFill>
                  <a:schemeClr val="tx1"/>
                </a:solidFill>
                <a:effectLst/>
                <a:latin typeface="Arial Unicode MS"/>
              </a:rPr>
              <a:t>Vehicle_Age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Used </a:t>
            </a:r>
            <a:r>
              <a:rPr kumimoji="0" lang="en-US" altLang="en-US" sz="2400" b="1" i="0" u="none" strike="noStrike" cap="none" normalizeH="0" baseline="0" dirty="0" smtClean="0">
                <a:ln>
                  <a:noFill/>
                </a:ln>
                <a:solidFill>
                  <a:schemeClr val="tx1"/>
                </a:solidFill>
                <a:effectLst/>
                <a:latin typeface="Arial" panose="020B0604020202020204" pitchFamily="34" charset="0"/>
              </a:rPr>
              <a:t>OneHotEncoding</a:t>
            </a:r>
            <a:r>
              <a:rPr kumimoji="0" lang="en-US" altLang="en-US" sz="2400" b="0" i="0" u="none" strike="noStrike" cap="none" normalizeH="0" baseline="0" dirty="0" smtClean="0">
                <a:ln>
                  <a:noFill/>
                </a:ln>
                <a:solidFill>
                  <a:schemeClr val="tx1"/>
                </a:solidFill>
                <a:effectLst/>
                <a:latin typeface="Arial" panose="020B0604020202020204" pitchFamily="34" charset="0"/>
              </a:rPr>
              <a:t> for nominal features (</a:t>
            </a:r>
            <a:r>
              <a:rPr kumimoji="0" lang="en-US" altLang="en-US" sz="2400" b="0" i="0" u="none" strike="noStrike" cap="none" normalizeH="0" baseline="0" dirty="0" smtClean="0">
                <a:ln>
                  <a:noFill/>
                </a:ln>
                <a:solidFill>
                  <a:schemeClr val="tx1"/>
                </a:solidFill>
                <a:effectLst/>
                <a:latin typeface="Arial Unicode MS"/>
              </a:rPr>
              <a:t>Gender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Vehicle_Damage</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Applied </a:t>
            </a:r>
            <a:r>
              <a:rPr kumimoji="0" lang="en-US" altLang="en-US" sz="2400" b="1" i="0" u="none" strike="noStrike" cap="none" normalizeH="0" baseline="0" dirty="0" err="1" smtClean="0">
                <a:ln>
                  <a:noFill/>
                </a:ln>
                <a:solidFill>
                  <a:schemeClr val="tx1"/>
                </a:solidFill>
                <a:effectLst/>
                <a:latin typeface="Arial" panose="020B0604020202020204" pitchFamily="34" charset="0"/>
              </a:rPr>
              <a:t>OrdinalEncoding</a:t>
            </a:r>
            <a:r>
              <a:rPr kumimoji="0" lang="en-US" altLang="en-US" sz="2400" b="0" i="0" u="none" strike="noStrike" cap="none" normalizeH="0" baseline="0" dirty="0" smtClean="0">
                <a:ln>
                  <a:noFill/>
                </a:ln>
                <a:solidFill>
                  <a:schemeClr val="tx1"/>
                </a:solidFill>
                <a:effectLst/>
                <a:latin typeface="Arial" panose="020B0604020202020204" pitchFamily="34" charset="0"/>
              </a:rPr>
              <a:t> to </a:t>
            </a:r>
            <a:r>
              <a:rPr kumimoji="0" lang="en-US" altLang="en-US" sz="2400" b="0" i="0" u="none" strike="noStrike" cap="none" normalizeH="0" baseline="0" dirty="0" err="1" smtClean="0">
                <a:ln>
                  <a:noFill/>
                </a:ln>
                <a:solidFill>
                  <a:schemeClr val="tx1"/>
                </a:solidFill>
                <a:effectLst/>
                <a:latin typeface="Arial Unicode MS"/>
              </a:rPr>
              <a:t>Vehicle_Age</a:t>
            </a:r>
            <a:r>
              <a:rPr kumimoji="0" lang="en-US" altLang="en-US" sz="2400" b="0" i="0" u="none" strike="noStrike" cap="none" normalizeH="0" baseline="0" dirty="0" smtClean="0">
                <a:ln>
                  <a:noFill/>
                </a:ln>
                <a:solidFill>
                  <a:schemeClr val="tx1"/>
                </a:solidFill>
                <a:effectLst/>
              </a:rPr>
              <a:t> using logical age order (</a:t>
            </a:r>
            <a:r>
              <a:rPr kumimoji="0" lang="en-US" altLang="en-US" sz="2400" b="0" i="0" u="none" strike="noStrike" cap="none" normalizeH="0" baseline="0" dirty="0" smtClean="0">
                <a:ln>
                  <a:noFill/>
                </a:ln>
                <a:solidFill>
                  <a:schemeClr val="tx1"/>
                </a:solidFill>
                <a:effectLst/>
                <a:latin typeface="Arial Unicode MS"/>
              </a:rPr>
              <a:t>&lt;1 Year</a:t>
            </a:r>
            <a:r>
              <a:rPr kumimoji="0" lang="en-US" altLang="en-US" sz="2400" b="0" i="0" u="none" strike="noStrike" cap="none" normalizeH="0" baseline="0" dirty="0" smtClean="0">
                <a:ln>
                  <a:noFill/>
                </a:ln>
                <a:solidFill>
                  <a:schemeClr val="tx1"/>
                </a:solidFill>
                <a:effectLst/>
              </a:rPr>
              <a:t> &lt; </a:t>
            </a:r>
            <a:r>
              <a:rPr kumimoji="0" lang="en-US" altLang="en-US" sz="2400" b="0" i="0" u="none" strike="noStrike" cap="none" normalizeH="0" baseline="0" dirty="0" smtClean="0">
                <a:ln>
                  <a:noFill/>
                </a:ln>
                <a:solidFill>
                  <a:schemeClr val="tx1"/>
                </a:solidFill>
                <a:effectLst/>
                <a:latin typeface="Arial Unicode MS"/>
              </a:rPr>
              <a:t>1-2 Year</a:t>
            </a:r>
            <a:r>
              <a:rPr kumimoji="0" lang="en-US" altLang="en-US" sz="2400" b="0" i="0" u="none" strike="noStrike" cap="none" normalizeH="0" baseline="0" dirty="0" smtClean="0">
                <a:ln>
                  <a:noFill/>
                </a:ln>
                <a:solidFill>
                  <a:schemeClr val="tx1"/>
                </a:solidFill>
                <a:effectLst/>
              </a:rPr>
              <a:t> &lt; </a:t>
            </a:r>
            <a:r>
              <a:rPr kumimoji="0" lang="en-US" altLang="en-US" sz="2400" b="0" i="0" u="none" strike="noStrike" cap="none" normalizeH="0" baseline="0" dirty="0" smtClean="0">
                <a:ln>
                  <a:noFill/>
                </a:ln>
                <a:solidFill>
                  <a:schemeClr val="tx1"/>
                </a:solidFill>
                <a:effectLst/>
                <a:latin typeface="Arial Unicode MS"/>
              </a:rPr>
              <a:t>&gt;2 Years</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2. Feature Scaling</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Scaled continuous variables like </a:t>
            </a:r>
            <a:r>
              <a:rPr kumimoji="0" lang="en-US" altLang="en-US" sz="2400" b="0" i="0" u="none" strike="noStrike" cap="none" normalizeH="0" baseline="0" dirty="0" smtClean="0">
                <a:ln>
                  <a:noFill/>
                </a:ln>
                <a:solidFill>
                  <a:schemeClr val="tx1"/>
                </a:solidFill>
                <a:effectLst/>
                <a:latin typeface="Arial Unicode MS"/>
              </a:rPr>
              <a:t>Age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Annual_Premium</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latin typeface="Arial Unicode MS"/>
              </a:rPr>
              <a:t>Vintage</a:t>
            </a:r>
            <a:r>
              <a:rPr kumimoji="0" lang="en-US" altLang="en-US" sz="2400" b="0" i="0" u="none" strike="noStrike" cap="none" normalizeH="0" baseline="0" dirty="0" smtClean="0">
                <a:ln>
                  <a:noFill/>
                </a:ln>
                <a:solidFill>
                  <a:schemeClr val="tx1"/>
                </a:solidFill>
                <a:effectLst/>
              </a:rPr>
              <a:t>, etc.</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Used </a:t>
            </a:r>
            <a:r>
              <a:rPr kumimoji="0" lang="en-US" altLang="en-US" sz="2400" b="1" i="0" u="none" strike="noStrike" cap="none" normalizeH="0" baseline="0" dirty="0" smtClean="0">
                <a:ln>
                  <a:noFill/>
                </a:ln>
                <a:solidFill>
                  <a:schemeClr val="tx1"/>
                </a:solidFill>
                <a:effectLst/>
                <a:latin typeface="Arial" panose="020B0604020202020204" pitchFamily="34" charset="0"/>
              </a:rPr>
              <a:t>StandardScaler</a:t>
            </a:r>
            <a:r>
              <a:rPr kumimoji="0" lang="en-US" altLang="en-US" sz="2400" b="0" i="0" u="none" strike="noStrike" cap="none" normalizeH="0" baseline="0" dirty="0" smtClean="0">
                <a:ln>
                  <a:noFill/>
                </a:ln>
                <a:solidFill>
                  <a:schemeClr val="tx1"/>
                </a:solidFill>
                <a:effectLst/>
                <a:latin typeface="Arial" panose="020B0604020202020204" pitchFamily="34" charset="0"/>
              </a:rPr>
              <a:t> to normalize feature ranges for model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3. </a:t>
            </a:r>
            <a:r>
              <a:rPr kumimoji="0" lang="en-US" altLang="en-US" sz="2400" b="1" i="0" u="none" strike="noStrike" cap="none" normalizeH="0" baseline="0" dirty="0" err="1" smtClean="0">
                <a:ln>
                  <a:noFill/>
                </a:ln>
                <a:solidFill>
                  <a:schemeClr val="tx1"/>
                </a:solidFill>
                <a:effectLst/>
                <a:latin typeface="Arial" panose="020B0604020202020204" pitchFamily="34" charset="0"/>
              </a:rPr>
              <a:t>ColumnTransformer</a:t>
            </a:r>
            <a:r>
              <a:rPr kumimoji="0" lang="en-US" altLang="en-US" sz="2400" b="1" i="0" u="none" strike="noStrike" cap="none" normalizeH="0" baseline="0" dirty="0" smtClean="0">
                <a:ln>
                  <a:noFill/>
                </a:ln>
                <a:solidFill>
                  <a:schemeClr val="tx1"/>
                </a:solidFill>
                <a:effectLst/>
                <a:latin typeface="Arial" panose="020B0604020202020204" pitchFamily="34" charset="0"/>
              </a:rPr>
              <a:t> Pipeline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Combined all preprocessing steps in a single pipeline to maintain consistency and reduce data leakage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13795" y="616927"/>
            <a:ext cx="8167816" cy="1200329"/>
          </a:xfrm>
          <a:prstGeom prst="rect">
            <a:avLst/>
          </a:prstGeom>
          <a:noFill/>
        </p:spPr>
        <p:txBody>
          <a:bodyPr wrap="square" rtlCol="0">
            <a:spAutoFit/>
          </a:bodyPr>
          <a:lstStyle/>
          <a:p>
            <a:r>
              <a:rPr lang="en-US" sz="2400" b="1" dirty="0" smtClean="0"/>
              <a:t>Objective</a:t>
            </a:r>
          </a:p>
          <a:p>
            <a:r>
              <a:rPr lang="en-US" sz="2400" b="1" dirty="0" smtClean="0"/>
              <a:t>To </a:t>
            </a:r>
            <a:r>
              <a:rPr lang="en-US" sz="2400" dirty="0" smtClean="0"/>
              <a:t>predict </a:t>
            </a:r>
            <a:r>
              <a:rPr lang="en-US" sz="2400" dirty="0"/>
              <a:t>whether </a:t>
            </a:r>
            <a:r>
              <a:rPr lang="en-US" sz="2400" dirty="0" smtClean="0"/>
              <a:t>previous policy holders will also </a:t>
            </a:r>
            <a:r>
              <a:rPr lang="en-US" sz="2400" dirty="0"/>
              <a:t>Vehicle Insurance </a:t>
            </a:r>
            <a:r>
              <a:rPr lang="en-US" sz="2400" dirty="0" smtClean="0"/>
              <a:t>provided by the company</a:t>
            </a:r>
            <a:endParaRPr lang="en-US" sz="2400" dirty="0"/>
          </a:p>
        </p:txBody>
      </p:sp>
    </p:spTree>
    <p:extLst>
      <p:ext uri="{BB962C8B-B14F-4D97-AF65-F5344CB8AC3E}">
        <p14:creationId xmlns:p14="http://schemas.microsoft.com/office/powerpoint/2010/main" val="3583248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006" y="0"/>
            <a:ext cx="10353761" cy="1326321"/>
          </a:xfrm>
        </p:spPr>
        <p:txBody>
          <a:bodyPr/>
          <a:lstStyle/>
          <a:p>
            <a:r>
              <a:rPr lang="en-US" dirty="0"/>
              <a:t>Model Performance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473012"/>
              </p:ext>
            </p:extLst>
          </p:nvPr>
        </p:nvGraphicFramePr>
        <p:xfrm>
          <a:off x="476077" y="1108003"/>
          <a:ext cx="10353672" cy="3161882"/>
        </p:xfrm>
        <a:graphic>
          <a:graphicData uri="http://schemas.openxmlformats.org/drawingml/2006/table">
            <a:tbl>
              <a:tblPr>
                <a:tableStyleId>{5C22544A-7EE6-4342-B048-85BDC9FD1C3A}</a:tableStyleId>
              </a:tblPr>
              <a:tblGrid>
                <a:gridCol w="1725612">
                  <a:extLst>
                    <a:ext uri="{9D8B030D-6E8A-4147-A177-3AD203B41FA5}">
                      <a16:colId xmlns:a16="http://schemas.microsoft.com/office/drawing/2014/main" val="3620778784"/>
                    </a:ext>
                  </a:extLst>
                </a:gridCol>
                <a:gridCol w="1725612">
                  <a:extLst>
                    <a:ext uri="{9D8B030D-6E8A-4147-A177-3AD203B41FA5}">
                      <a16:colId xmlns:a16="http://schemas.microsoft.com/office/drawing/2014/main" val="1082524672"/>
                    </a:ext>
                  </a:extLst>
                </a:gridCol>
                <a:gridCol w="1725612">
                  <a:extLst>
                    <a:ext uri="{9D8B030D-6E8A-4147-A177-3AD203B41FA5}">
                      <a16:colId xmlns:a16="http://schemas.microsoft.com/office/drawing/2014/main" val="1921273028"/>
                    </a:ext>
                  </a:extLst>
                </a:gridCol>
                <a:gridCol w="1725612">
                  <a:extLst>
                    <a:ext uri="{9D8B030D-6E8A-4147-A177-3AD203B41FA5}">
                      <a16:colId xmlns:a16="http://schemas.microsoft.com/office/drawing/2014/main" val="2887141062"/>
                    </a:ext>
                  </a:extLst>
                </a:gridCol>
                <a:gridCol w="1725612">
                  <a:extLst>
                    <a:ext uri="{9D8B030D-6E8A-4147-A177-3AD203B41FA5}">
                      <a16:colId xmlns:a16="http://schemas.microsoft.com/office/drawing/2014/main" val="4000924490"/>
                    </a:ext>
                  </a:extLst>
                </a:gridCol>
                <a:gridCol w="1725612">
                  <a:extLst>
                    <a:ext uri="{9D8B030D-6E8A-4147-A177-3AD203B41FA5}">
                      <a16:colId xmlns:a16="http://schemas.microsoft.com/office/drawing/2014/main" val="2090554871"/>
                    </a:ext>
                  </a:extLst>
                </a:gridCol>
              </a:tblGrid>
              <a:tr h="1150202">
                <a:tc>
                  <a:txBody>
                    <a:bodyPr/>
                    <a:lstStyle/>
                    <a:p>
                      <a:r>
                        <a:rPr lang="en-US" sz="1800"/>
                        <a:t>Model</a:t>
                      </a:r>
                    </a:p>
                  </a:txBody>
                  <a:tcPr anchor="ctr"/>
                </a:tc>
                <a:tc>
                  <a:txBody>
                    <a:bodyPr/>
                    <a:lstStyle/>
                    <a:p>
                      <a:r>
                        <a:rPr lang="en-US" sz="1800"/>
                        <a:t>Accuracy</a:t>
                      </a:r>
                    </a:p>
                  </a:txBody>
                  <a:tcPr anchor="ctr"/>
                </a:tc>
                <a:tc>
                  <a:txBody>
                    <a:bodyPr/>
                    <a:lstStyle/>
                    <a:p>
                      <a:r>
                        <a:rPr lang="en-US" sz="1800"/>
                        <a:t>Class 1 Recall</a:t>
                      </a:r>
                    </a:p>
                  </a:txBody>
                  <a:tcPr anchor="ctr"/>
                </a:tc>
                <a:tc>
                  <a:txBody>
                    <a:bodyPr/>
                    <a:lstStyle/>
                    <a:p>
                      <a:r>
                        <a:rPr lang="en-US" sz="1800" dirty="0"/>
                        <a:t>Class 1 Precision</a:t>
                      </a:r>
                    </a:p>
                  </a:txBody>
                  <a:tcPr anchor="ctr"/>
                </a:tc>
                <a:tc>
                  <a:txBody>
                    <a:bodyPr/>
                    <a:lstStyle/>
                    <a:p>
                      <a:r>
                        <a:rPr lang="en-US" sz="1800"/>
                        <a:t>F1 Score (Class 1)</a:t>
                      </a:r>
                    </a:p>
                  </a:txBody>
                  <a:tcPr anchor="ctr"/>
                </a:tc>
                <a:tc>
                  <a:txBody>
                    <a:bodyPr/>
                    <a:lstStyle/>
                    <a:p>
                      <a:r>
                        <a:rPr lang="en-US" sz="1800"/>
                        <a:t>ROC AUC</a:t>
                      </a:r>
                    </a:p>
                  </a:txBody>
                  <a:tcPr anchor="ctr"/>
                </a:tc>
                <a:extLst>
                  <a:ext uri="{0D108BD9-81ED-4DB2-BD59-A6C34878D82A}">
                    <a16:rowId xmlns:a16="http://schemas.microsoft.com/office/drawing/2014/main" val="51232712"/>
                  </a:ext>
                </a:extLst>
              </a:tr>
              <a:tr h="597643">
                <a:tc>
                  <a:txBody>
                    <a:bodyPr/>
                    <a:lstStyle/>
                    <a:p>
                      <a:r>
                        <a:rPr lang="en-US" sz="1800"/>
                        <a:t>Logistic Regression</a:t>
                      </a:r>
                    </a:p>
                  </a:txBody>
                  <a:tcPr anchor="ctr"/>
                </a:tc>
                <a:tc>
                  <a:txBody>
                    <a:bodyPr/>
                    <a:lstStyle/>
                    <a:p>
                      <a:r>
                        <a:rPr lang="en-US" sz="1800" dirty="0"/>
                        <a:t>0.88</a:t>
                      </a:r>
                    </a:p>
                  </a:txBody>
                  <a:tcPr anchor="ctr"/>
                </a:tc>
                <a:tc>
                  <a:txBody>
                    <a:bodyPr/>
                    <a:lstStyle/>
                    <a:p>
                      <a:r>
                        <a:rPr lang="en-US" sz="1800"/>
                        <a:t>0.00</a:t>
                      </a:r>
                    </a:p>
                  </a:txBody>
                  <a:tcPr anchor="ctr"/>
                </a:tc>
                <a:tc>
                  <a:txBody>
                    <a:bodyPr/>
                    <a:lstStyle/>
                    <a:p>
                      <a:r>
                        <a:rPr lang="en-US" sz="1800"/>
                        <a:t>0.40</a:t>
                      </a:r>
                    </a:p>
                  </a:txBody>
                  <a:tcPr anchor="ctr"/>
                </a:tc>
                <a:tc>
                  <a:txBody>
                    <a:bodyPr/>
                    <a:lstStyle/>
                    <a:p>
                      <a:r>
                        <a:rPr lang="en-US" sz="1800"/>
                        <a:t>0.00</a:t>
                      </a:r>
                    </a:p>
                  </a:txBody>
                  <a:tcPr anchor="ctr"/>
                </a:tc>
                <a:tc>
                  <a:txBody>
                    <a:bodyPr/>
                    <a:lstStyle/>
                    <a:p>
                      <a:r>
                        <a:rPr lang="en-US" sz="1800"/>
                        <a:t>0.8342</a:t>
                      </a:r>
                    </a:p>
                  </a:txBody>
                  <a:tcPr anchor="ctr"/>
                </a:tc>
                <a:extLst>
                  <a:ext uri="{0D108BD9-81ED-4DB2-BD59-A6C34878D82A}">
                    <a16:rowId xmlns:a16="http://schemas.microsoft.com/office/drawing/2014/main" val="3301016764"/>
                  </a:ext>
                </a:extLst>
              </a:tr>
              <a:tr h="341510">
                <a:tc>
                  <a:txBody>
                    <a:bodyPr/>
                    <a:lstStyle/>
                    <a:p>
                      <a:r>
                        <a:rPr lang="en-US" sz="1800"/>
                        <a:t>XGBoost</a:t>
                      </a:r>
                    </a:p>
                  </a:txBody>
                  <a:tcPr anchor="ctr"/>
                </a:tc>
                <a:tc>
                  <a:txBody>
                    <a:bodyPr/>
                    <a:lstStyle/>
                    <a:p>
                      <a:r>
                        <a:rPr lang="en-US" sz="1800"/>
                        <a:t>0.72</a:t>
                      </a:r>
                    </a:p>
                  </a:txBody>
                  <a:tcPr anchor="ctr"/>
                </a:tc>
                <a:tc>
                  <a:txBody>
                    <a:bodyPr/>
                    <a:lstStyle/>
                    <a:p>
                      <a:r>
                        <a:rPr lang="en-US" sz="1800"/>
                        <a:t>0.90</a:t>
                      </a:r>
                    </a:p>
                  </a:txBody>
                  <a:tcPr anchor="ctr"/>
                </a:tc>
                <a:tc>
                  <a:txBody>
                    <a:bodyPr/>
                    <a:lstStyle/>
                    <a:p>
                      <a:r>
                        <a:rPr lang="en-US" sz="1800"/>
                        <a:t>0.29</a:t>
                      </a:r>
                    </a:p>
                  </a:txBody>
                  <a:tcPr anchor="ctr"/>
                </a:tc>
                <a:tc>
                  <a:txBody>
                    <a:bodyPr/>
                    <a:lstStyle/>
                    <a:p>
                      <a:r>
                        <a:rPr lang="en-US" sz="1800"/>
                        <a:t>0.44</a:t>
                      </a:r>
                    </a:p>
                  </a:txBody>
                  <a:tcPr anchor="ctr"/>
                </a:tc>
                <a:tc>
                  <a:txBody>
                    <a:bodyPr/>
                    <a:lstStyle/>
                    <a:p>
                      <a:r>
                        <a:rPr lang="en-US" sz="1800"/>
                        <a:t>0.8558</a:t>
                      </a:r>
                    </a:p>
                  </a:txBody>
                  <a:tcPr anchor="ctr"/>
                </a:tc>
                <a:extLst>
                  <a:ext uri="{0D108BD9-81ED-4DB2-BD59-A6C34878D82A}">
                    <a16:rowId xmlns:a16="http://schemas.microsoft.com/office/drawing/2014/main" val="1008662814"/>
                  </a:ext>
                </a:extLst>
              </a:tr>
              <a:tr h="597643">
                <a:tc>
                  <a:txBody>
                    <a:bodyPr/>
                    <a:lstStyle/>
                    <a:p>
                      <a:r>
                        <a:rPr lang="en-US" sz="1800"/>
                        <a:t>Random Forest</a:t>
                      </a:r>
                    </a:p>
                  </a:txBody>
                  <a:tcPr anchor="ctr"/>
                </a:tc>
                <a:tc>
                  <a:txBody>
                    <a:bodyPr/>
                    <a:lstStyle/>
                    <a:p>
                      <a:r>
                        <a:rPr lang="en-US" sz="1800"/>
                        <a:t>0.69</a:t>
                      </a:r>
                    </a:p>
                  </a:txBody>
                  <a:tcPr anchor="ctr"/>
                </a:tc>
                <a:tc>
                  <a:txBody>
                    <a:bodyPr/>
                    <a:lstStyle/>
                    <a:p>
                      <a:r>
                        <a:rPr lang="en-US" sz="1800"/>
                        <a:t>0.94</a:t>
                      </a:r>
                    </a:p>
                  </a:txBody>
                  <a:tcPr anchor="ctr"/>
                </a:tc>
                <a:tc>
                  <a:txBody>
                    <a:bodyPr/>
                    <a:lstStyle/>
                    <a:p>
                      <a:r>
                        <a:rPr lang="en-US" sz="1800"/>
                        <a:t>0.28</a:t>
                      </a:r>
                    </a:p>
                  </a:txBody>
                  <a:tcPr anchor="ctr"/>
                </a:tc>
                <a:tc>
                  <a:txBody>
                    <a:bodyPr/>
                    <a:lstStyle/>
                    <a:p>
                      <a:r>
                        <a:rPr lang="en-US" sz="1800" dirty="0"/>
                        <a:t>0.43</a:t>
                      </a:r>
                    </a:p>
                  </a:txBody>
                  <a:tcPr anchor="ctr"/>
                </a:tc>
                <a:tc>
                  <a:txBody>
                    <a:bodyPr/>
                    <a:lstStyle/>
                    <a:p>
                      <a:r>
                        <a:rPr lang="en-US" sz="1800"/>
                        <a:t>0.8548</a:t>
                      </a:r>
                    </a:p>
                  </a:txBody>
                  <a:tcPr anchor="ctr"/>
                </a:tc>
                <a:extLst>
                  <a:ext uri="{0D108BD9-81ED-4DB2-BD59-A6C34878D82A}">
                    <a16:rowId xmlns:a16="http://schemas.microsoft.com/office/drawing/2014/main" val="543152901"/>
                  </a:ext>
                </a:extLst>
              </a:tr>
              <a:tr h="341510">
                <a:tc>
                  <a:txBody>
                    <a:bodyPr/>
                    <a:lstStyle/>
                    <a:p>
                      <a:r>
                        <a:rPr lang="en-US" sz="1800" dirty="0" err="1"/>
                        <a:t>LightGBM</a:t>
                      </a:r>
                      <a:r>
                        <a:rPr lang="en-US" sz="1800" dirty="0"/>
                        <a:t> </a:t>
                      </a:r>
                    </a:p>
                  </a:txBody>
                  <a:tcPr anchor="ctr"/>
                </a:tc>
                <a:tc>
                  <a:txBody>
                    <a:bodyPr/>
                    <a:lstStyle/>
                    <a:p>
                      <a:r>
                        <a:rPr lang="en-US" sz="1800"/>
                        <a:t>0.70</a:t>
                      </a:r>
                    </a:p>
                  </a:txBody>
                  <a:tcPr anchor="ctr"/>
                </a:tc>
                <a:tc>
                  <a:txBody>
                    <a:bodyPr/>
                    <a:lstStyle/>
                    <a:p>
                      <a:r>
                        <a:rPr lang="en-US" sz="1800"/>
                        <a:t>0.93</a:t>
                      </a:r>
                    </a:p>
                  </a:txBody>
                  <a:tcPr anchor="ctr"/>
                </a:tc>
                <a:tc>
                  <a:txBody>
                    <a:bodyPr/>
                    <a:lstStyle/>
                    <a:p>
                      <a:r>
                        <a:rPr lang="en-US" sz="1800"/>
                        <a:t>0.28</a:t>
                      </a:r>
                    </a:p>
                  </a:txBody>
                  <a:tcPr anchor="ctr"/>
                </a:tc>
                <a:tc>
                  <a:txBody>
                    <a:bodyPr/>
                    <a:lstStyle/>
                    <a:p>
                      <a:r>
                        <a:rPr lang="en-US" sz="1800"/>
                        <a:t>0.43</a:t>
                      </a:r>
                    </a:p>
                  </a:txBody>
                  <a:tcPr anchor="ctr"/>
                </a:tc>
                <a:tc>
                  <a:txBody>
                    <a:bodyPr/>
                    <a:lstStyle/>
                    <a:p>
                      <a:r>
                        <a:rPr lang="en-US" sz="1800" dirty="0"/>
                        <a:t>0.8578</a:t>
                      </a:r>
                    </a:p>
                  </a:txBody>
                  <a:tcPr anchor="ctr"/>
                </a:tc>
                <a:extLst>
                  <a:ext uri="{0D108BD9-81ED-4DB2-BD59-A6C34878D82A}">
                    <a16:rowId xmlns:a16="http://schemas.microsoft.com/office/drawing/2014/main" val="843540315"/>
                  </a:ext>
                </a:extLst>
              </a:tr>
            </a:tbl>
          </a:graphicData>
        </a:graphic>
      </p:graphicFrame>
      <p:sp>
        <p:nvSpPr>
          <p:cNvPr id="7" name="TextBox 6"/>
          <p:cNvSpPr txBox="1"/>
          <p:nvPr/>
        </p:nvSpPr>
        <p:spPr>
          <a:xfrm flipH="1">
            <a:off x="713603" y="10410179"/>
            <a:ext cx="11454712" cy="1048953"/>
          </a:xfrm>
          <a:prstGeom prst="rect">
            <a:avLst/>
          </a:prstGeom>
          <a:noFill/>
        </p:spPr>
        <p:txBody>
          <a:bodyPr wrap="square" rtlCol="0">
            <a:spAutoFit/>
          </a:bodyPr>
          <a:lstStyle/>
          <a:p>
            <a:endParaRPr lang="en-US" dirty="0"/>
          </a:p>
        </p:txBody>
      </p:sp>
      <p:sp>
        <p:nvSpPr>
          <p:cNvPr id="8" name="Rectangle 2"/>
          <p:cNvSpPr>
            <a:spLocks noChangeArrowheads="1"/>
          </p:cNvSpPr>
          <p:nvPr/>
        </p:nvSpPr>
        <p:spPr bwMode="auto">
          <a:xfrm>
            <a:off x="476077" y="4436714"/>
            <a:ext cx="116459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rPr>
              <a:t>From the above, </a:t>
            </a:r>
            <a:r>
              <a:rPr kumimoji="0" lang="en-US" altLang="en-US" sz="1800" b="0" i="0" u="none" strike="noStrike" cap="none" normalizeH="0" baseline="0" dirty="0" smtClean="0">
                <a:ln>
                  <a:noFill/>
                </a:ln>
                <a:solidFill>
                  <a:schemeClr val="tx1"/>
                </a:solidFill>
                <a:effectLst/>
                <a:latin typeface="Arial" panose="020B0604020202020204" pitchFamily="34" charset="0"/>
              </a:rPr>
              <a:t>predicting </a:t>
            </a:r>
            <a:r>
              <a:rPr kumimoji="0" lang="en-US" altLang="en-US" sz="1800" i="0" u="none" strike="noStrike" cap="none" normalizeH="0" baseline="0" dirty="0" smtClean="0">
                <a:ln>
                  <a:noFill/>
                </a:ln>
                <a:solidFill>
                  <a:schemeClr val="tx1"/>
                </a:solidFill>
                <a:effectLst/>
                <a:latin typeface="Arial" panose="020B0604020202020204" pitchFamily="34" charset="0"/>
              </a:rPr>
              <a:t>who will respond positively is more important</a:t>
            </a:r>
            <a:r>
              <a:rPr kumimoji="0" lang="en-US" altLang="en-US" sz="1800" b="0" i="0" u="none" strike="noStrike" cap="none" normalizeH="0" baseline="0" dirty="0" smtClean="0">
                <a:ln>
                  <a:noFill/>
                </a:ln>
                <a:solidFill>
                  <a:schemeClr val="tx1"/>
                </a:solidFill>
                <a:effectLst/>
                <a:latin typeface="Arial" panose="020B0604020202020204" pitchFamily="34" charset="0"/>
              </a:rPr>
              <a:t> than just getting high overall accuracy. </a:t>
            </a:r>
            <a:r>
              <a:rPr kumimoji="0" lang="en-US" altLang="en-US" sz="2000" b="0" i="0" u="none" strike="noStrike" cap="none" normalizeH="0" baseline="0" dirty="0" smtClean="0">
                <a:ln>
                  <a:noFill/>
                </a:ln>
                <a:solidFill>
                  <a:schemeClr val="tx1"/>
                </a:solidFill>
                <a:effectLst/>
                <a:latin typeface="Arial" panose="020B0604020202020204" pitchFamily="34" charset="0"/>
              </a:rPr>
              <a:t>Therefore,</a:t>
            </a:r>
            <a:r>
              <a:rPr kumimoji="0" lang="en-US" altLang="en-US" sz="2000" b="0" i="0" u="none" strike="noStrike" cap="none" normalizeH="0" dirty="0" smtClean="0">
                <a:ln>
                  <a:noFill/>
                </a:ln>
                <a:solidFill>
                  <a:schemeClr val="tx1"/>
                </a:solidFill>
                <a:effectLst/>
                <a:latin typeface="Arial" panose="020B0604020202020204" pitchFamily="34" charset="0"/>
              </a:rPr>
              <a:t> we will keep a close eye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Model with High </a:t>
            </a:r>
            <a:r>
              <a:rPr kumimoji="0" lang="en-US" altLang="en-US" sz="2000" i="0" u="none" strike="noStrike" cap="none" normalizeH="0" baseline="0" dirty="0" smtClean="0">
                <a:ln>
                  <a:noFill/>
                </a:ln>
                <a:solidFill>
                  <a:schemeClr val="tx1"/>
                </a:solidFill>
                <a:effectLst/>
                <a:latin typeface="Arial" panose="020B0604020202020204" pitchFamily="34" charset="0"/>
              </a:rPr>
              <a:t>recall and precision on class </a:t>
            </a:r>
            <a:r>
              <a:rPr kumimoji="0" lang="en-US" altLang="en-US" sz="2000" i="0" u="none" strike="noStrike" cap="none" normalizeH="0" baseline="0" dirty="0" smtClean="0">
                <a:ln>
                  <a:noFill/>
                </a:ln>
                <a:solidFill>
                  <a:schemeClr val="tx1"/>
                </a:solidFill>
                <a:effectLst/>
                <a:latin typeface="Arial Unicode MS"/>
              </a:rPr>
              <a:t>1</a:t>
            </a:r>
            <a:r>
              <a:rPr kumimoji="0" lang="en-US" altLang="en-US" sz="2000" i="0" u="none" strike="noStrike" cap="none" normalizeH="0" baseline="0" dirty="0" smtClean="0">
                <a:ln>
                  <a:noFill/>
                </a:ln>
                <a:solidFill>
                  <a:schemeClr val="tx1"/>
                </a:solidFill>
                <a:effectLst/>
              </a:rPr>
              <a:t> (the minority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Arial" panose="020B0604020202020204" pitchFamily="34" charset="0"/>
              </a:rPr>
              <a:t>Good AUC (how well the model </a:t>
            </a:r>
            <a:r>
              <a:rPr kumimoji="0" lang="en-US" altLang="en-US" sz="1800" b="0" i="0" u="none" strike="noStrike" cap="none" normalizeH="0" baseline="0" dirty="0" smtClean="0">
                <a:ln>
                  <a:noFill/>
                </a:ln>
                <a:solidFill>
                  <a:schemeClr val="tx1"/>
                </a:solidFill>
                <a:effectLst/>
                <a:latin typeface="Arial" panose="020B0604020202020204" pitchFamily="34" charset="0"/>
              </a:rPr>
              <a:t>separates the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6294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1452</TotalTime>
  <Words>1376</Words>
  <Application>Microsoft Office PowerPoint</Application>
  <PresentationFormat>Widescreen</PresentationFormat>
  <Paragraphs>160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Bookman Old Style</vt:lpstr>
      <vt:lpstr>Calibri</vt:lpstr>
      <vt:lpstr>Forte</vt:lpstr>
      <vt:lpstr>Rockwell</vt:lpstr>
      <vt:lpstr>Wingdings</vt:lpstr>
      <vt:lpstr>Damask</vt:lpstr>
      <vt:lpstr>Insurance cross sell Prediction</vt:lpstr>
      <vt:lpstr>Business Problem </vt:lpstr>
      <vt:lpstr>Data Overview</vt:lpstr>
      <vt:lpstr>Project objectives</vt:lpstr>
      <vt:lpstr>Explanatory Data Analysis</vt:lpstr>
      <vt:lpstr>Top 10 Policy Sales Channels</vt:lpstr>
      <vt:lpstr>Response Rate By Age group and Gender </vt:lpstr>
      <vt:lpstr>MOdeling</vt:lpstr>
      <vt:lpstr>Model Performance Comparison</vt:lpstr>
      <vt:lpstr>Recommended model based on perforance</vt:lpstr>
      <vt:lpstr>Roc Curves for all models</vt:lpstr>
      <vt:lpstr>Business recommendations </vt:lpstr>
      <vt:lpstr>Next steps</vt:lpstr>
      <vt:lpstr>Conclusion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cross sell Prediction</dc:title>
  <dc:creator>User</dc:creator>
  <cp:lastModifiedBy>User</cp:lastModifiedBy>
  <cp:revision>21</cp:revision>
  <dcterms:created xsi:type="dcterms:W3CDTF">2025-06-05T10:53:31Z</dcterms:created>
  <dcterms:modified xsi:type="dcterms:W3CDTF">2025-06-06T11:05:53Z</dcterms:modified>
</cp:coreProperties>
</file>