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65" r:id="rId3"/>
    <p:sldId id="286" r:id="rId4"/>
    <p:sldId id="257" r:id="rId5"/>
    <p:sldId id="276" r:id="rId6"/>
    <p:sldId id="277" r:id="rId7"/>
    <p:sldId id="282" r:id="rId8"/>
    <p:sldId id="283" r:id="rId9"/>
    <p:sldId id="284" r:id="rId10"/>
    <p:sldId id="285" r:id="rId11"/>
    <p:sldId id="278" r:id="rId12"/>
    <p:sldId id="279" r:id="rId13"/>
    <p:sldId id="28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jIOaFoPEaI3Sn6sflQ/4bhFh5U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62" autoAdjust="0"/>
  </p:normalViewPr>
  <p:slideViewPr>
    <p:cSldViewPr snapToGrid="0">
      <p:cViewPr>
        <p:scale>
          <a:sx n="70" d="100"/>
          <a:sy n="70" d="100"/>
        </p:scale>
        <p:origin x="211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33"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EW: Hello everyone, I’m Emily, the Vice President Engagement of ECSS</a:t>
            </a:r>
            <a:endParaRPr/>
          </a:p>
          <a:p>
            <a:pPr marL="0" lvl="0" indent="0" algn="l" rtl="0">
              <a:spcBef>
                <a:spcPts val="0"/>
              </a:spcBef>
              <a:spcAft>
                <a:spcPts val="0"/>
              </a:spcAft>
              <a:buNone/>
            </a:pPr>
            <a:endParaRPr i="1"/>
          </a:p>
          <a:p>
            <a:pPr marL="0" lvl="0" indent="0" algn="l" rtl="0">
              <a:spcBef>
                <a:spcPts val="0"/>
              </a:spcBef>
              <a:spcAft>
                <a:spcPts val="0"/>
              </a:spcAft>
              <a:buNone/>
            </a:pPr>
            <a:r>
              <a:rPr lang="en-GB" i="1"/>
              <a:t>EL: And I’m Ethan, the Vice President Operations of ECSS</a:t>
            </a:r>
            <a:endParaRPr/>
          </a:p>
          <a:p>
            <a:pPr marL="0" lvl="0" indent="0" algn="l" rtl="0">
              <a:spcBef>
                <a:spcPts val="0"/>
              </a:spcBef>
              <a:spcAft>
                <a:spcPts val="0"/>
              </a:spcAft>
              <a:buNone/>
            </a:pPr>
            <a:endParaRPr/>
          </a:p>
          <a:p>
            <a:pPr marL="0" lvl="0" indent="0" algn="l" rtl="0">
              <a:spcBef>
                <a:spcPts val="0"/>
              </a:spcBef>
              <a:spcAft>
                <a:spcPts val="0"/>
              </a:spcAft>
              <a:buNone/>
            </a:pPr>
            <a:r>
              <a:rPr lang="en-GB"/>
              <a:t>EW: And we want to extend a warm welcome to the University of Southampton and in particular, to the school of electronics and computer science!</a:t>
            </a:r>
            <a:endParaRPr/>
          </a:p>
          <a:p>
            <a:pPr marL="0" lvl="0" indent="0" algn="l" rtl="0">
              <a:spcBef>
                <a:spcPts val="0"/>
              </a:spcBef>
              <a:spcAft>
                <a:spcPts val="0"/>
              </a:spcAft>
              <a:buNone/>
            </a:pPr>
            <a:r>
              <a:rPr lang="en-GB"/>
              <a:t>We’ve got a really fun induction week planned for you all</a:t>
            </a:r>
            <a:endParaRPr/>
          </a:p>
          <a:p>
            <a:pPr marL="0" lvl="0" indent="0" algn="l" rtl="0">
              <a:spcBef>
                <a:spcPts val="0"/>
              </a:spcBef>
              <a:spcAft>
                <a:spcPts val="0"/>
              </a:spcAft>
              <a:buNone/>
            </a:pPr>
            <a:r>
              <a:rPr lang="en-GB"/>
              <a:t>So make sure to participate, get to know people, find out more about what the society has to offer and make the most of your time at uni.</a:t>
            </a:r>
            <a:endParaRPr/>
          </a:p>
        </p:txBody>
      </p:sp>
      <p:sp>
        <p:nvSpPr>
          <p:cNvPr id="162" name="Google Shape;16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i="1" dirty="0"/>
              <a:t>POLISH: HARDWARE MIGHT LOOK AT USER INTERFACE LOOKS</a:t>
            </a:r>
          </a:p>
          <a:p>
            <a:pPr marL="0" lvl="0" indent="0" algn="l" rtl="0">
              <a:spcBef>
                <a:spcPts val="0"/>
              </a:spcBef>
              <a:spcAft>
                <a:spcPts val="0"/>
              </a:spcAft>
              <a:buNone/>
            </a:pPr>
            <a:endParaRPr lang="en-GB" i="1" dirty="0"/>
          </a:p>
          <a:p>
            <a:pPr marL="0" lvl="0" indent="0" algn="l" rtl="0">
              <a:spcBef>
                <a:spcPts val="0"/>
              </a:spcBef>
              <a:spcAft>
                <a:spcPts val="0"/>
              </a:spcAft>
              <a:buNone/>
            </a:pPr>
            <a:r>
              <a:rPr lang="en-GB" i="1" dirty="0"/>
              <a:t>FUNCTIONALITY: HOW WELL DOES IT WORK??</a:t>
            </a:r>
          </a:p>
          <a:p>
            <a:pPr marL="0" lvl="0" indent="0" algn="l" rtl="0">
              <a:spcBef>
                <a:spcPts val="0"/>
              </a:spcBef>
              <a:spcAft>
                <a:spcPts val="0"/>
              </a:spcAft>
              <a:buNone/>
            </a:pPr>
            <a:endParaRPr lang="en-GB" i="1" dirty="0"/>
          </a:p>
          <a:p>
            <a:pPr marL="0" lvl="0" indent="0" algn="l" rtl="0">
              <a:spcBef>
                <a:spcPts val="0"/>
              </a:spcBef>
              <a:spcAft>
                <a:spcPts val="0"/>
              </a:spcAft>
              <a:buNone/>
            </a:pPr>
            <a:r>
              <a:rPr lang="en-GB" i="1" dirty="0"/>
              <a:t>ORIGINALITY: HOW MUCH OF YOUR OWN STUFF YOU’VE ADDED (MAYBE CALL EXTENSION)</a:t>
            </a:r>
          </a:p>
          <a:p>
            <a:pPr marL="0" lvl="0" indent="0" algn="l" rtl="0">
              <a:spcBef>
                <a:spcPts val="0"/>
              </a:spcBef>
              <a:spcAft>
                <a:spcPts val="0"/>
              </a:spcAft>
              <a:buNone/>
            </a:pPr>
            <a:endParaRPr lang="en-GB" i="1" dirty="0"/>
          </a:p>
          <a:p>
            <a:pPr marL="0" lvl="0" indent="0" algn="l" rtl="0">
              <a:spcBef>
                <a:spcPts val="0"/>
              </a:spcBef>
              <a:spcAft>
                <a:spcPts val="0"/>
              </a:spcAft>
              <a:buNone/>
            </a:pPr>
            <a:endParaRPr dirty="0"/>
          </a:p>
        </p:txBody>
      </p:sp>
      <p:sp>
        <p:nvSpPr>
          <p:cNvPr id="502" name="Google Shape;50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176306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1" name="Google Shape;511;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EW:</a:t>
            </a:r>
            <a:endParaRPr/>
          </a:p>
          <a:p>
            <a:pPr marL="0" lvl="0" indent="0" algn="l" rtl="0">
              <a:spcBef>
                <a:spcPts val="0"/>
              </a:spcBef>
              <a:spcAft>
                <a:spcPts val="0"/>
              </a:spcAft>
              <a:buNone/>
            </a:pPr>
            <a:r>
              <a:rPr lang="en-GB"/>
              <a:t>And most importantly, make sure you follow the ECSS facebook page and join the facebook group and groupchat. It’s the best way to keep up to date with all the great events we’ve got planned this year and to meet the other people on your course! Come and visit me and Ethan on the city challenge station for help joining these groups if you need it or to ask any other questions!</a:t>
            </a:r>
            <a:endParaRPr/>
          </a:p>
          <a:p>
            <a:pPr marL="0" lvl="0" indent="0" algn="l" rtl="0">
              <a:spcBef>
                <a:spcPts val="0"/>
              </a:spcBef>
              <a:spcAft>
                <a:spcPts val="0"/>
              </a:spcAft>
              <a:buNone/>
            </a:pPr>
            <a:endParaRPr/>
          </a:p>
          <a:p>
            <a:pPr marL="0" lvl="0" indent="0" algn="l" rtl="0">
              <a:spcBef>
                <a:spcPts val="0"/>
              </a:spcBef>
              <a:spcAft>
                <a:spcPts val="0"/>
              </a:spcAft>
              <a:buNone/>
            </a:pPr>
            <a:r>
              <a:rPr lang="en-GB"/>
              <a:t>Thank you for listening and we hope you enjoy your time at the university.</a:t>
            </a:r>
            <a:endParaRPr/>
          </a:p>
          <a:p>
            <a:pPr marL="0" lvl="0" indent="0" algn="l" rtl="0">
              <a:spcBef>
                <a:spcPts val="0"/>
              </a:spcBef>
              <a:spcAft>
                <a:spcPts val="0"/>
              </a:spcAft>
              <a:buNone/>
            </a:pPr>
            <a:endParaRPr/>
          </a:p>
          <a:p>
            <a:pPr marL="0" lvl="0" indent="0" algn="l" rtl="0">
              <a:spcBef>
                <a:spcPts val="0"/>
              </a:spcBef>
              <a:spcAft>
                <a:spcPts val="0"/>
              </a:spcAft>
              <a:buNone/>
            </a:pPr>
            <a:r>
              <a:rPr lang="en-GB"/>
              <a:t>Any questions about ECSS? ☺</a:t>
            </a:r>
            <a:endParaRPr/>
          </a:p>
          <a:p>
            <a:pPr marL="0" lvl="0" indent="0" algn="l" rtl="0">
              <a:spcBef>
                <a:spcPts val="0"/>
              </a:spcBef>
              <a:spcAft>
                <a:spcPts val="0"/>
              </a:spcAft>
              <a:buNone/>
            </a:pPr>
            <a:endParaRPr/>
          </a:p>
          <a:p>
            <a:pPr marL="0" lvl="0" indent="0" algn="l" rtl="0">
              <a:spcBef>
                <a:spcPts val="0"/>
              </a:spcBef>
              <a:spcAft>
                <a:spcPts val="0"/>
              </a:spcAft>
              <a:buNone/>
            </a:pPr>
            <a:r>
              <a:rPr lang="en-GB"/>
              <a:t>*click to next slide if about to do the Q&amp;A otherwise exit*</a:t>
            </a:r>
            <a:endParaRPr/>
          </a:p>
          <a:p>
            <a:pPr marL="0" lvl="0" indent="0" algn="l" rtl="0">
              <a:spcBef>
                <a:spcPts val="0"/>
              </a:spcBef>
              <a:spcAft>
                <a:spcPts val="0"/>
              </a:spcAft>
              <a:buNone/>
            </a:pPr>
            <a:endParaRPr/>
          </a:p>
          <a:p>
            <a:pPr marL="0" lvl="0" indent="0" algn="l" rtl="0">
              <a:spcBef>
                <a:spcPts val="0"/>
              </a:spcBef>
              <a:spcAft>
                <a:spcPts val="0"/>
              </a:spcAft>
              <a:buNone/>
            </a:pPr>
            <a:r>
              <a:rPr lang="en-GB"/>
              <a:t>Please just talk amongst yourselves for a bit, while we wait for the Q&amp;A panellists to come over.</a:t>
            </a:r>
            <a:endParaRPr/>
          </a:p>
        </p:txBody>
      </p:sp>
      <p:sp>
        <p:nvSpPr>
          <p:cNvPr id="519" name="Google Shape;51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EW: To help you settle into university life over the course of fresher’s week, ECS Jumpstart week will give you the opportunity to ask questions, meet people and to find your way around campus.</a:t>
            </a:r>
            <a:endParaRPr/>
          </a:p>
          <a:p>
            <a:pPr marL="0" lvl="0" indent="0" algn="l" rtl="0">
              <a:spcBef>
                <a:spcPts val="0"/>
              </a:spcBef>
              <a:spcAft>
                <a:spcPts val="0"/>
              </a:spcAft>
              <a:buNone/>
            </a:pPr>
            <a:r>
              <a:rPr lang="en-GB"/>
              <a:t>Jumpstart is sponsored by ECSS’s gold sponsor, IBM, who will be here throughout the week to show you what their company does and to give you a chance to interact with industry.</a:t>
            </a:r>
            <a:endParaRPr/>
          </a:p>
          <a:p>
            <a:pPr marL="0" lvl="0" indent="0" algn="l" rtl="0">
              <a:spcBef>
                <a:spcPts val="0"/>
              </a:spcBef>
              <a:spcAft>
                <a:spcPts val="0"/>
              </a:spcAft>
              <a:buNone/>
            </a:pPr>
            <a:r>
              <a:rPr lang="en-GB"/>
              <a:t>The week will be run by the ecs department and the ecss committee with student helpers from all years.</a:t>
            </a:r>
            <a:endParaRPr/>
          </a:p>
          <a:p>
            <a:pPr marL="0" lvl="0" indent="0" algn="l" rtl="0">
              <a:spcBef>
                <a:spcPts val="0"/>
              </a:spcBef>
              <a:spcAft>
                <a:spcPts val="0"/>
              </a:spcAft>
              <a:buNone/>
            </a:pPr>
            <a:endParaRPr/>
          </a:p>
          <a:p>
            <a:pPr marL="0" lvl="0" indent="0" algn="l" rtl="0">
              <a:spcBef>
                <a:spcPts val="0"/>
              </a:spcBef>
              <a:spcAft>
                <a:spcPts val="0"/>
              </a:spcAft>
              <a:buNone/>
            </a:pPr>
            <a:r>
              <a:rPr lang="en-GB"/>
              <a:t>Hopefully you all will have received a jumpstart schedule in your email, (or else you probably wouldn’t be here) so you all roughly know what you’re going to be up to this week. </a:t>
            </a:r>
            <a:endParaRPr/>
          </a:p>
        </p:txBody>
      </p:sp>
      <p:sp>
        <p:nvSpPr>
          <p:cNvPr id="361" name="Google Shape;3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Teams of 5</a:t>
            </a:r>
          </a:p>
          <a:p>
            <a:pPr marL="0" lvl="0" indent="0" algn="l" rtl="0">
              <a:spcBef>
                <a:spcPts val="0"/>
              </a:spcBef>
              <a:spcAft>
                <a:spcPts val="0"/>
              </a:spcAft>
              <a:buNone/>
            </a:pPr>
            <a:r>
              <a:rPr lang="en-GB" dirty="0"/>
              <a:t>Eat food</a:t>
            </a:r>
          </a:p>
          <a:p>
            <a:pPr marL="0" lvl="0" indent="0" algn="l" rtl="0">
              <a:spcBef>
                <a:spcPts val="0"/>
              </a:spcBef>
              <a:spcAft>
                <a:spcPts val="0"/>
              </a:spcAft>
              <a:buNone/>
            </a:pPr>
            <a:r>
              <a:rPr lang="en-GB" dirty="0"/>
              <a:t>Play games!</a:t>
            </a:r>
          </a:p>
          <a:p>
            <a:pPr marL="0" lvl="0" indent="0" algn="l" rtl="0">
              <a:spcBef>
                <a:spcPts val="0"/>
              </a:spcBef>
              <a:spcAft>
                <a:spcPts val="0"/>
              </a:spcAft>
              <a:buNone/>
            </a:pPr>
            <a:r>
              <a:rPr lang="en-GB" dirty="0"/>
              <a:t>Win prizes (not about the prizes)</a:t>
            </a:r>
          </a:p>
          <a:p>
            <a:pPr marL="0" lvl="0" indent="0" algn="l" rtl="0">
              <a:spcBef>
                <a:spcPts val="0"/>
              </a:spcBef>
              <a:spcAft>
                <a:spcPts val="0"/>
              </a:spcAft>
              <a:buNone/>
            </a:pPr>
            <a:r>
              <a:rPr lang="en-GB" dirty="0"/>
              <a:t>Have the fun</a:t>
            </a:r>
          </a:p>
          <a:p>
            <a:pPr marL="0" lvl="0" indent="0" algn="l" rtl="0">
              <a:spcBef>
                <a:spcPts val="0"/>
              </a:spcBef>
              <a:spcAft>
                <a:spcPts val="0"/>
              </a:spcAft>
              <a:buNone/>
            </a:pPr>
            <a:r>
              <a:rPr lang="en-GB" dirty="0"/>
              <a:t>Don’t stress</a:t>
            </a:r>
          </a:p>
          <a:p>
            <a:pPr marL="0" lvl="0" indent="0" algn="l" rtl="0">
              <a:spcBef>
                <a:spcPts val="0"/>
              </a:spcBef>
              <a:spcAft>
                <a:spcPts val="0"/>
              </a:spcAft>
              <a:buNone/>
            </a:pPr>
            <a:endParaRPr dirty="0"/>
          </a:p>
        </p:txBody>
      </p:sp>
      <p:sp>
        <p:nvSpPr>
          <p:cNvPr id="176" name="Google Shape;1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371730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Please ask about the allergens, don’t eat if you’re not sure</a:t>
            </a:r>
          </a:p>
          <a:p>
            <a:pPr marL="0" lvl="0" indent="0" algn="l" rtl="0">
              <a:spcBef>
                <a:spcPts val="0"/>
              </a:spcBef>
              <a:spcAft>
                <a:spcPts val="0"/>
              </a:spcAft>
              <a:buNone/>
            </a:pPr>
            <a:r>
              <a:rPr lang="en-GB" dirty="0"/>
              <a:t>Help yourselves</a:t>
            </a:r>
          </a:p>
          <a:p>
            <a:pPr marL="0" lvl="0" indent="0" algn="l" rtl="0">
              <a:spcBef>
                <a:spcPts val="0"/>
              </a:spcBef>
              <a:spcAft>
                <a:spcPts val="0"/>
              </a:spcAft>
              <a:buNone/>
            </a:pPr>
            <a:r>
              <a:rPr lang="en-GB" dirty="0"/>
              <a:t>We’ll bring out more at some point</a:t>
            </a:r>
            <a:endParaRPr dirty="0"/>
          </a:p>
        </p:txBody>
      </p:sp>
      <p:sp>
        <p:nvSpPr>
          <p:cNvPr id="176" name="Google Shape;1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4" name="Google Shape;49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2" name="Google Shape;50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4" name="Google Shape;49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293567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i="1"/>
              <a:t>EL:</a:t>
            </a:r>
            <a:endParaRPr/>
          </a:p>
          <a:p>
            <a:pPr marL="0" lvl="0" indent="0" algn="l" rtl="0">
              <a:spcBef>
                <a:spcPts val="0"/>
              </a:spcBef>
              <a:spcAft>
                <a:spcPts val="0"/>
              </a:spcAft>
              <a:buNone/>
            </a:pPr>
            <a:r>
              <a:rPr lang="en-GB" i="1"/>
              <a:t>To find your team number and team leader go to the website on the slides and log in with your university of Southampton credentials:</a:t>
            </a:r>
            <a:endParaRPr/>
          </a:p>
          <a:p>
            <a:pPr marL="0" lvl="0" indent="0" algn="l" rtl="0">
              <a:spcBef>
                <a:spcPts val="0"/>
              </a:spcBef>
              <a:spcAft>
                <a:spcPts val="0"/>
              </a:spcAft>
              <a:buNone/>
            </a:pPr>
            <a:endParaRPr i="1"/>
          </a:p>
          <a:p>
            <a:pPr marL="0" lvl="0" indent="0" algn="l" rtl="0">
              <a:lnSpc>
                <a:spcPct val="150000"/>
              </a:lnSpc>
              <a:spcBef>
                <a:spcPts val="0"/>
              </a:spcBef>
              <a:spcAft>
                <a:spcPts val="0"/>
              </a:spcAft>
              <a:buNone/>
            </a:pPr>
            <a:r>
              <a:rPr lang="en-GB" i="1">
                <a:solidFill>
                  <a:srgbClr val="2E375F"/>
                </a:solidFill>
              </a:rPr>
              <a:t>You will be able to find your group number and your helper name and your jumpstart helper will be able to check you in</a:t>
            </a:r>
            <a:endParaRPr/>
          </a:p>
          <a:p>
            <a:pPr marL="0" lvl="0" indent="0" algn="l" rtl="0">
              <a:lnSpc>
                <a:spcPct val="150000"/>
              </a:lnSpc>
              <a:spcBef>
                <a:spcPts val="0"/>
              </a:spcBef>
              <a:spcAft>
                <a:spcPts val="0"/>
              </a:spcAft>
              <a:buNone/>
            </a:pPr>
            <a:endParaRPr i="1">
              <a:solidFill>
                <a:srgbClr val="2E375F"/>
              </a:solidFill>
            </a:endParaRPr>
          </a:p>
          <a:p>
            <a:pPr marL="0" lvl="0" indent="0" algn="l" rtl="0">
              <a:lnSpc>
                <a:spcPct val="150000"/>
              </a:lnSpc>
              <a:spcBef>
                <a:spcPts val="0"/>
              </a:spcBef>
              <a:spcAft>
                <a:spcPts val="0"/>
              </a:spcAft>
              <a:buNone/>
            </a:pPr>
            <a:r>
              <a:rPr lang="en-GB" i="1">
                <a:solidFill>
                  <a:srgbClr val="2E375F"/>
                </a:solidFill>
              </a:rPr>
              <a:t>*wait for people to take a note of the url – maybe write up on board if needed*</a:t>
            </a:r>
            <a:endParaRPr i="1">
              <a:solidFill>
                <a:srgbClr val="2E375F"/>
              </a:solidFill>
            </a:endParaRPr>
          </a:p>
          <a:p>
            <a:pPr marL="0" lvl="0" indent="0" algn="l" rtl="0">
              <a:spcBef>
                <a:spcPts val="0"/>
              </a:spcBef>
              <a:spcAft>
                <a:spcPts val="0"/>
              </a:spcAft>
              <a:buNone/>
            </a:pPr>
            <a:endParaRPr/>
          </a:p>
        </p:txBody>
      </p:sp>
      <p:sp>
        <p:nvSpPr>
          <p:cNvPr id="502" name="Google Shape;50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321975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Do whatever you want if you have the imagination and time!</a:t>
            </a:r>
            <a:endParaRPr dirty="0"/>
          </a:p>
        </p:txBody>
      </p:sp>
      <p:sp>
        <p:nvSpPr>
          <p:cNvPr id="502" name="Google Shape;50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21879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acebook.com/events/39975924762683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facebook.com/ecss.soton/" TargetMode="External"/><Relationship Id="rId4" Type="http://schemas.openxmlformats.org/officeDocument/2006/relationships/hyperlink" Target="https://www.facebook.com/groups/ecss.sot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cxnSp>
        <p:nvCxnSpPr>
          <p:cNvPr id="164" name="Google Shape;164;p1"/>
          <p:cNvCxnSpPr/>
          <p:nvPr/>
        </p:nvCxnSpPr>
        <p:spPr>
          <a:xfrm>
            <a:off x="4065689" y="477749"/>
            <a:ext cx="0" cy="3657600"/>
          </a:xfrm>
          <a:prstGeom prst="straightConnector1">
            <a:avLst/>
          </a:prstGeom>
          <a:noFill/>
          <a:ln w="101600" cap="flat" cmpd="dbl">
            <a:solidFill>
              <a:srgbClr val="595959"/>
            </a:solidFill>
            <a:prstDash val="solid"/>
            <a:miter lim="800000"/>
            <a:headEnd type="none" w="sm" len="sm"/>
            <a:tailEnd type="none" w="sm" len="sm"/>
          </a:ln>
        </p:spPr>
      </p:cxnSp>
      <p:sp>
        <p:nvSpPr>
          <p:cNvPr id="165" name="Google Shape;165;p1"/>
          <p:cNvSpPr/>
          <p:nvPr/>
        </p:nvSpPr>
        <p:spPr>
          <a:xfrm>
            <a:off x="378068" y="463354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1"/>
          <p:cNvSpPr txBox="1">
            <a:spLocks noGrp="1"/>
          </p:cNvSpPr>
          <p:nvPr>
            <p:ph type="ctrTitle"/>
          </p:nvPr>
        </p:nvSpPr>
        <p:spPr>
          <a:xfrm>
            <a:off x="527538" y="5087944"/>
            <a:ext cx="11139854" cy="93044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8D643"/>
              </a:buClr>
              <a:buSzPts val="4860"/>
              <a:buFont typeface="Aharoni"/>
              <a:buNone/>
            </a:pPr>
            <a:r>
              <a:rPr lang="en-GB" sz="4860" b="1" dirty="0">
                <a:solidFill>
                  <a:srgbClr val="F8D643"/>
                </a:solidFill>
                <a:latin typeface="Aharoni"/>
                <a:ea typeface="Aharoni"/>
                <a:cs typeface="Aharoni"/>
                <a:sym typeface="Aharoni"/>
              </a:rPr>
              <a:t>Welcome Hackathon Beginners</a:t>
            </a:r>
            <a:r>
              <a:rPr lang="en-GB" sz="7200" b="1" dirty="0">
                <a:solidFill>
                  <a:srgbClr val="F8D643"/>
                </a:solidFill>
                <a:latin typeface="Aharoni"/>
                <a:ea typeface="Aharoni"/>
                <a:cs typeface="Aharoni"/>
                <a:sym typeface="Aharoni"/>
              </a:rPr>
              <a:t>!</a:t>
            </a:r>
            <a:endParaRPr dirty="0"/>
          </a:p>
        </p:txBody>
      </p:sp>
      <p:cxnSp>
        <p:nvCxnSpPr>
          <p:cNvPr id="169" name="Google Shape;169;p1"/>
          <p:cNvCxnSpPr/>
          <p:nvPr/>
        </p:nvCxnSpPr>
        <p:spPr>
          <a:xfrm>
            <a:off x="8153400" y="477749"/>
            <a:ext cx="0" cy="3657600"/>
          </a:xfrm>
          <a:prstGeom prst="straightConnector1">
            <a:avLst/>
          </a:prstGeom>
          <a:noFill/>
          <a:ln w="101600" cap="flat" cmpd="dbl">
            <a:solidFill>
              <a:srgbClr val="595959"/>
            </a:solidFill>
            <a:prstDash val="solid"/>
            <a:miter lim="800000"/>
            <a:headEnd type="none" w="sm" len="sm"/>
            <a:tailEnd type="none" w="sm" len="sm"/>
          </a:ln>
        </p:spPr>
      </p:cxnSp>
      <p:cxnSp>
        <p:nvCxnSpPr>
          <p:cNvPr id="171" name="Google Shape;171;p1"/>
          <p:cNvCxnSpPr/>
          <p:nvPr/>
        </p:nvCxnSpPr>
        <p:spPr>
          <a:xfrm>
            <a:off x="2209800" y="6069997"/>
            <a:ext cx="7772400" cy="0"/>
          </a:xfrm>
          <a:prstGeom prst="straightConnector1">
            <a:avLst/>
          </a:prstGeom>
          <a:noFill/>
          <a:ln w="22225" cap="flat" cmpd="sng">
            <a:solidFill>
              <a:srgbClr val="D9D9D9"/>
            </a:solidFill>
            <a:prstDash val="solid"/>
            <a:miter lim="800000"/>
            <a:headEnd type="none" w="sm" len="sm"/>
            <a:tailEnd type="none" w="sm" len="sm"/>
          </a:ln>
        </p:spPr>
      </p:cxnSp>
      <p:pic>
        <p:nvPicPr>
          <p:cNvPr id="1026" name="Picture 2">
            <a:extLst>
              <a:ext uri="{FF2B5EF4-FFF2-40B4-BE49-F238E27FC236}">
                <a16:creationId xmlns:a16="http://schemas.microsoft.com/office/drawing/2014/main" id="{1039CC12-77A2-4D68-838E-13634D3A3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42" y="1676975"/>
            <a:ext cx="3828610" cy="1533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346BE4-CB20-4DD0-A648-BA6263990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5538" y="1236840"/>
            <a:ext cx="3646915" cy="2247269"/>
          </a:xfrm>
          <a:prstGeom prst="rect">
            <a:avLst/>
          </a:prstGeom>
          <a:noFill/>
          <a:extLst>
            <a:ext uri="{909E8E84-426E-40DD-AFC4-6F175D3DCCD1}">
              <a14:hiddenFill xmlns:a14="http://schemas.microsoft.com/office/drawing/2010/main">
                <a:solidFill>
                  <a:srgbClr val="FFFFFF"/>
                </a:solidFill>
              </a14:hiddenFill>
            </a:ext>
          </a:extLst>
        </p:spPr>
      </p:pic>
      <p:pic>
        <p:nvPicPr>
          <p:cNvPr id="13" name="Google Shape;211;g708f849c52_0_6">
            <a:extLst>
              <a:ext uri="{FF2B5EF4-FFF2-40B4-BE49-F238E27FC236}">
                <a16:creationId xmlns:a16="http://schemas.microsoft.com/office/drawing/2014/main" id="{BDB025CE-4D15-4CB3-97C9-ABB5C0771AED}"/>
              </a:ext>
            </a:extLst>
          </p:cNvPr>
          <p:cNvPicPr preferRelativeResize="0"/>
          <p:nvPr/>
        </p:nvPicPr>
        <p:blipFill rotWithShape="1">
          <a:blip r:embed="rId5">
            <a:alphaModFix/>
          </a:blip>
          <a:srcRect/>
          <a:stretch/>
        </p:blipFill>
        <p:spPr>
          <a:xfrm>
            <a:off x="4542035" y="1138949"/>
            <a:ext cx="3107930" cy="2443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1"/>
          <p:cNvSpPr/>
          <p:nvPr/>
        </p:nvSpPr>
        <p:spPr>
          <a:xfrm>
            <a:off x="-580571" y="-261257"/>
            <a:ext cx="13440228" cy="1951945"/>
          </a:xfrm>
          <a:prstGeom prst="rect">
            <a:avLst/>
          </a:prstGeom>
          <a:solidFill>
            <a:srgbClr val="F8D643"/>
          </a:solidFill>
          <a:ln w="127000" cap="flat" cmpd="sng">
            <a:solidFill>
              <a:srgbClr val="2E37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5" name="Google Shape;50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Clr>
                <a:schemeClr val="lt1"/>
              </a:buClr>
              <a:buSzPts val="5400"/>
            </a:pPr>
            <a:r>
              <a:rPr lang="en-GB" sz="5400" dirty="0">
                <a:solidFill>
                  <a:schemeClr val="lt1"/>
                </a:solidFill>
                <a:latin typeface="Aharoni"/>
                <a:cs typeface="Aharoni"/>
                <a:sym typeface="Aharoni"/>
              </a:rPr>
              <a:t>JUDGING CRITERIA</a:t>
            </a:r>
            <a:endParaRPr sz="5400" dirty="0"/>
          </a:p>
        </p:txBody>
      </p:sp>
      <p:sp>
        <p:nvSpPr>
          <p:cNvPr id="506" name="Google Shape;506;p21"/>
          <p:cNvSpPr txBox="1">
            <a:spLocks noGrp="1"/>
          </p:cNvSpPr>
          <p:nvPr>
            <p:ph type="body" idx="1"/>
          </p:nvPr>
        </p:nvSpPr>
        <p:spPr>
          <a:xfrm>
            <a:off x="365811" y="1821447"/>
            <a:ext cx="7455568"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190000"/>
              </a:lnSpc>
              <a:spcBef>
                <a:spcPts val="0"/>
              </a:spcBef>
              <a:spcAft>
                <a:spcPts val="0"/>
              </a:spcAft>
              <a:buClr>
                <a:srgbClr val="2E375F"/>
              </a:buClr>
              <a:buSzPts val="2800"/>
              <a:buChar char="•"/>
            </a:pPr>
            <a:r>
              <a:rPr lang="en-GB" dirty="0">
                <a:solidFill>
                  <a:srgbClr val="2E375F"/>
                </a:solidFill>
              </a:rPr>
              <a:t>POLISHED RESULT</a:t>
            </a:r>
          </a:p>
          <a:p>
            <a:pPr marL="228600" lvl="0" indent="-228600" algn="l" rtl="0">
              <a:lnSpc>
                <a:spcPct val="190000"/>
              </a:lnSpc>
              <a:spcBef>
                <a:spcPts val="0"/>
              </a:spcBef>
              <a:spcAft>
                <a:spcPts val="0"/>
              </a:spcAft>
              <a:buClr>
                <a:srgbClr val="2E375F"/>
              </a:buClr>
              <a:buSzPts val="2800"/>
              <a:buChar char="•"/>
            </a:pPr>
            <a:r>
              <a:rPr lang="en-GB" dirty="0">
                <a:solidFill>
                  <a:srgbClr val="2E375F"/>
                </a:solidFill>
              </a:rPr>
              <a:t>FUNCTIONALITY</a:t>
            </a:r>
          </a:p>
          <a:p>
            <a:pPr marL="228600" lvl="0" indent="-228600" algn="l" rtl="0">
              <a:lnSpc>
                <a:spcPct val="190000"/>
              </a:lnSpc>
              <a:spcBef>
                <a:spcPts val="0"/>
              </a:spcBef>
              <a:spcAft>
                <a:spcPts val="0"/>
              </a:spcAft>
              <a:buClr>
                <a:srgbClr val="2E375F"/>
              </a:buClr>
              <a:buSzPts val="2800"/>
              <a:buChar char="•"/>
            </a:pPr>
            <a:r>
              <a:rPr lang="en-GB" dirty="0">
                <a:solidFill>
                  <a:srgbClr val="2E375F"/>
                </a:solidFill>
              </a:rPr>
              <a:t>CREATIVITY</a:t>
            </a:r>
          </a:p>
          <a:p>
            <a:pPr marL="228600" lvl="0" indent="-228600" algn="l" rtl="0">
              <a:lnSpc>
                <a:spcPct val="190000"/>
              </a:lnSpc>
              <a:spcBef>
                <a:spcPts val="0"/>
              </a:spcBef>
              <a:spcAft>
                <a:spcPts val="0"/>
              </a:spcAft>
              <a:buClr>
                <a:srgbClr val="2E375F"/>
              </a:buClr>
              <a:buSzPts val="2800"/>
              <a:buChar char="•"/>
            </a:pPr>
            <a:r>
              <a:rPr lang="en-GB" dirty="0">
                <a:solidFill>
                  <a:srgbClr val="2E375F"/>
                </a:solidFill>
              </a:rPr>
              <a:t>TEAMWORK</a:t>
            </a:r>
          </a:p>
          <a:p>
            <a:pPr marL="228600" lvl="0" indent="-228600" algn="l" rtl="0">
              <a:lnSpc>
                <a:spcPct val="190000"/>
              </a:lnSpc>
              <a:spcBef>
                <a:spcPts val="0"/>
              </a:spcBef>
              <a:spcAft>
                <a:spcPts val="0"/>
              </a:spcAft>
              <a:buClr>
                <a:srgbClr val="2E375F"/>
              </a:buClr>
              <a:buSzPts val="2800"/>
              <a:buChar char="•"/>
            </a:pPr>
            <a:r>
              <a:rPr lang="en-GB" dirty="0">
                <a:solidFill>
                  <a:srgbClr val="2E375F"/>
                </a:solidFill>
              </a:rPr>
              <a:t>ENGAGEMENT</a:t>
            </a:r>
          </a:p>
          <a:p>
            <a:pPr marL="228600" lvl="0" indent="-228600" algn="l" rtl="0">
              <a:lnSpc>
                <a:spcPct val="190000"/>
              </a:lnSpc>
              <a:spcBef>
                <a:spcPts val="0"/>
              </a:spcBef>
              <a:spcAft>
                <a:spcPts val="0"/>
              </a:spcAft>
              <a:buClr>
                <a:srgbClr val="2E375F"/>
              </a:buClr>
              <a:buSzPts val="2800"/>
              <a:buChar char="•"/>
            </a:pPr>
            <a:endParaRPr dirty="0">
              <a:solidFill>
                <a:srgbClr val="2E375F"/>
              </a:solidFill>
            </a:endParaRPr>
          </a:p>
        </p:txBody>
      </p:sp>
    </p:spTree>
    <p:extLst>
      <p:ext uri="{BB962C8B-B14F-4D97-AF65-F5344CB8AC3E}">
        <p14:creationId xmlns:p14="http://schemas.microsoft.com/office/powerpoint/2010/main" val="358808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2"/>
          <p:cNvSpPr/>
          <p:nvPr/>
        </p:nvSpPr>
        <p:spPr>
          <a:xfrm>
            <a:off x="-580571" y="-261257"/>
            <a:ext cx="13440228" cy="1951945"/>
          </a:xfrm>
          <a:prstGeom prst="rect">
            <a:avLst/>
          </a:prstGeom>
          <a:solidFill>
            <a:srgbClr val="2E375F"/>
          </a:solidFill>
          <a:ln w="127000" cap="flat" cmpd="sng">
            <a:solidFill>
              <a:srgbClr val="EE525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4" name="Google Shape;51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Aharoni"/>
              <a:buNone/>
            </a:pPr>
            <a:r>
              <a:rPr lang="en-GB" sz="5400" dirty="0">
                <a:solidFill>
                  <a:schemeClr val="lt1"/>
                </a:solidFill>
                <a:latin typeface="Aharoni"/>
                <a:ea typeface="Aharoni"/>
                <a:cs typeface="Aharoni"/>
                <a:sym typeface="Aharoni"/>
              </a:rPr>
              <a:t>HACKATHON TIPS</a:t>
            </a:r>
            <a:endParaRPr sz="5400" dirty="0"/>
          </a:p>
        </p:txBody>
      </p:sp>
      <p:sp>
        <p:nvSpPr>
          <p:cNvPr id="515" name="Google Shape;51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rgbClr val="2E375F"/>
              </a:buClr>
              <a:buSzPts val="2800"/>
              <a:buChar char="•"/>
            </a:pPr>
            <a:r>
              <a:rPr lang="en-GB" dirty="0">
                <a:solidFill>
                  <a:srgbClr val="2E375F"/>
                </a:solidFill>
              </a:rPr>
              <a:t>Talk to people!</a:t>
            </a:r>
            <a:endParaRPr dirty="0"/>
          </a:p>
          <a:p>
            <a:pPr marL="228600" lvl="0" indent="-228600" algn="l" rtl="0">
              <a:lnSpc>
                <a:spcPct val="200000"/>
              </a:lnSpc>
              <a:spcBef>
                <a:spcPts val="1000"/>
              </a:spcBef>
              <a:spcAft>
                <a:spcPts val="0"/>
              </a:spcAft>
              <a:buClr>
                <a:srgbClr val="2E375F"/>
              </a:buClr>
              <a:buSzPts val="2800"/>
              <a:buChar char="•"/>
            </a:pPr>
            <a:r>
              <a:rPr lang="en-GB" dirty="0">
                <a:solidFill>
                  <a:srgbClr val="2E375F"/>
                </a:solidFill>
              </a:rPr>
              <a:t>Try new things!!</a:t>
            </a:r>
            <a:endParaRPr dirty="0"/>
          </a:p>
          <a:p>
            <a:pPr marL="228600" lvl="0" indent="-228600" algn="l" rtl="0">
              <a:lnSpc>
                <a:spcPct val="200000"/>
              </a:lnSpc>
              <a:spcBef>
                <a:spcPts val="1000"/>
              </a:spcBef>
              <a:spcAft>
                <a:spcPts val="0"/>
              </a:spcAft>
              <a:buClr>
                <a:srgbClr val="2E375F"/>
              </a:buClr>
              <a:buSzPts val="2800"/>
              <a:buChar char="•"/>
            </a:pPr>
            <a:r>
              <a:rPr lang="en-GB" dirty="0">
                <a:solidFill>
                  <a:srgbClr val="2E375F"/>
                </a:solidFill>
              </a:rPr>
              <a:t>Don’t be afraid to ask for help!!!</a:t>
            </a:r>
            <a:endParaRPr dirty="0"/>
          </a:p>
          <a:p>
            <a:pPr marL="228600" lvl="0" indent="-228600" algn="l" rtl="0">
              <a:lnSpc>
                <a:spcPct val="200000"/>
              </a:lnSpc>
              <a:spcBef>
                <a:spcPts val="1000"/>
              </a:spcBef>
              <a:spcAft>
                <a:spcPts val="0"/>
              </a:spcAft>
              <a:buClr>
                <a:srgbClr val="2E375F"/>
              </a:buClr>
              <a:buSzPts val="2800"/>
              <a:buChar char="•"/>
            </a:pPr>
            <a:r>
              <a:rPr lang="en-GB" dirty="0">
                <a:solidFill>
                  <a:srgbClr val="2E375F"/>
                </a:solidFill>
              </a:rPr>
              <a:t>…Have fun and enjoy yourself!!!!</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3"/>
          <p:cNvSpPr/>
          <p:nvPr/>
        </p:nvSpPr>
        <p:spPr>
          <a:xfrm>
            <a:off x="-971550" y="2453027"/>
            <a:ext cx="14135100" cy="1951945"/>
          </a:xfrm>
          <a:prstGeom prst="rect">
            <a:avLst/>
          </a:prstGeom>
          <a:solidFill>
            <a:srgbClr val="EE5254"/>
          </a:solidFill>
          <a:ln w="127000" cap="flat" cmpd="sng">
            <a:solidFill>
              <a:srgbClr val="F8D64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2" name="Google Shape;522;p23"/>
          <p:cNvSpPr txBox="1">
            <a:spLocks noGrp="1"/>
          </p:cNvSpPr>
          <p:nvPr>
            <p:ph type="title"/>
          </p:nvPr>
        </p:nvSpPr>
        <p:spPr>
          <a:xfrm>
            <a:off x="838200" y="276621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Aharoni"/>
              <a:buNone/>
            </a:pPr>
            <a:r>
              <a:rPr lang="en-GB" sz="6600" dirty="0">
                <a:solidFill>
                  <a:schemeClr val="lt1"/>
                </a:solidFill>
                <a:latin typeface="Aharoni"/>
                <a:ea typeface="Aharoni"/>
                <a:cs typeface="Aharoni"/>
                <a:sym typeface="Aharoni"/>
              </a:rPr>
              <a:t>Get in </a:t>
            </a:r>
            <a:r>
              <a:rPr lang="en-GB" sz="6600" dirty="0" err="1">
                <a:solidFill>
                  <a:schemeClr val="lt1"/>
                </a:solidFill>
                <a:latin typeface="Aharoni"/>
                <a:ea typeface="Aharoni"/>
                <a:cs typeface="Aharoni"/>
                <a:sym typeface="Aharoni"/>
              </a:rPr>
              <a:t>yer</a:t>
            </a:r>
            <a:r>
              <a:rPr lang="en-GB" sz="6600" dirty="0">
                <a:solidFill>
                  <a:schemeClr val="lt1"/>
                </a:solidFill>
                <a:latin typeface="Aharoni"/>
                <a:ea typeface="Aharoni"/>
                <a:cs typeface="Aharoni"/>
                <a:sym typeface="Aharoni"/>
              </a:rPr>
              <a:t> teams</a:t>
            </a:r>
            <a:endParaRPr sz="6600" dirty="0"/>
          </a:p>
        </p:txBody>
      </p:sp>
      <p:sp>
        <p:nvSpPr>
          <p:cNvPr id="523" name="Google Shape;523;p23"/>
          <p:cNvSpPr/>
          <p:nvPr/>
        </p:nvSpPr>
        <p:spPr>
          <a:xfrm>
            <a:off x="419100" y="624213"/>
            <a:ext cx="838200" cy="762000"/>
          </a:xfrm>
          <a:prstGeom prst="flowChartMagneticTape">
            <a:avLst/>
          </a:prstGeom>
          <a:solidFill>
            <a:srgbClr val="F8D6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4" name="Google Shape;524;p23"/>
          <p:cNvSpPr txBox="1"/>
          <p:nvPr/>
        </p:nvSpPr>
        <p:spPr>
          <a:xfrm>
            <a:off x="1257300" y="452763"/>
            <a:ext cx="46482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000"/>
              <a:buFont typeface="Aharoni"/>
              <a:buNone/>
            </a:pPr>
            <a:r>
              <a:rPr lang="en-GB" sz="4000">
                <a:solidFill>
                  <a:schemeClr val="lt1"/>
                </a:solidFill>
                <a:latin typeface="Aharoni"/>
                <a:ea typeface="Aharoni"/>
                <a:cs typeface="Aharoni"/>
                <a:sym typeface="Aharoni"/>
              </a:rPr>
              <a:t>Freshers’ Facebook Group</a:t>
            </a:r>
            <a:endParaRPr sz="4000">
              <a:solidFill>
                <a:schemeClr val="dk1"/>
              </a:solidFill>
              <a:latin typeface="Calibri"/>
              <a:ea typeface="Calibri"/>
              <a:cs typeface="Calibri"/>
              <a:sym typeface="Calibri"/>
            </a:endParaRPr>
          </a:p>
        </p:txBody>
      </p:sp>
      <p:sp>
        <p:nvSpPr>
          <p:cNvPr id="525" name="Google Shape;525;p23"/>
          <p:cNvSpPr/>
          <p:nvPr/>
        </p:nvSpPr>
        <p:spPr>
          <a:xfrm>
            <a:off x="184004" y="1601935"/>
            <a:ext cx="8462691" cy="461624"/>
          </a:xfrm>
          <a:prstGeom prst="rect">
            <a:avLst/>
          </a:prstGeom>
          <a:noFill/>
          <a:ln>
            <a:noFill/>
          </a:ln>
        </p:spPr>
        <p:txBody>
          <a:bodyPr spcFirstLastPara="1" wrap="square" lIns="91425" tIns="45700" rIns="91425" bIns="45700" anchor="t" anchorCtr="0">
            <a:spAutoFit/>
          </a:bodyPr>
          <a:lstStyle/>
          <a:p>
            <a:pPr lvl="0"/>
            <a:r>
              <a:rPr lang="en-GB" sz="2400" dirty="0">
                <a:hlinkClick r:id="rId3"/>
              </a:rPr>
              <a:t>https://www.facebook.com/events/399759247626838/</a:t>
            </a:r>
            <a:endParaRPr sz="2400" dirty="0">
              <a:solidFill>
                <a:schemeClr val="dk1"/>
              </a:solidFill>
              <a:latin typeface="Calibri"/>
              <a:ea typeface="Calibri"/>
              <a:cs typeface="Calibri"/>
              <a:sym typeface="Calibri"/>
            </a:endParaRPr>
          </a:p>
        </p:txBody>
      </p:sp>
      <p:sp>
        <p:nvSpPr>
          <p:cNvPr id="526" name="Google Shape;526;p23"/>
          <p:cNvSpPr txBox="1"/>
          <p:nvPr/>
        </p:nvSpPr>
        <p:spPr>
          <a:xfrm>
            <a:off x="6984501" y="4489130"/>
            <a:ext cx="50673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000"/>
              <a:buFont typeface="Aharoni"/>
              <a:buNone/>
            </a:pPr>
            <a:r>
              <a:rPr lang="en-GB" sz="4000">
                <a:solidFill>
                  <a:schemeClr val="lt1"/>
                </a:solidFill>
                <a:latin typeface="Aharoni"/>
                <a:ea typeface="Aharoni"/>
                <a:cs typeface="Aharoni"/>
                <a:sym typeface="Aharoni"/>
              </a:rPr>
              <a:t>ECSS Page &amp; Group</a:t>
            </a:r>
            <a:endParaRPr sz="4000">
              <a:solidFill>
                <a:schemeClr val="dk1"/>
              </a:solidFill>
              <a:latin typeface="Calibri"/>
              <a:ea typeface="Calibri"/>
              <a:cs typeface="Calibri"/>
              <a:sym typeface="Calibri"/>
            </a:endParaRPr>
          </a:p>
        </p:txBody>
      </p:sp>
      <p:sp>
        <p:nvSpPr>
          <p:cNvPr id="527" name="Google Shape;527;p23"/>
          <p:cNvSpPr/>
          <p:nvPr/>
        </p:nvSpPr>
        <p:spPr>
          <a:xfrm>
            <a:off x="5911205" y="5638302"/>
            <a:ext cx="611584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u="sng" dirty="0">
                <a:solidFill>
                  <a:schemeClr val="dk1"/>
                </a:solidFill>
                <a:latin typeface="Calibri"/>
                <a:ea typeface="Calibri"/>
                <a:cs typeface="Calibri"/>
                <a:sym typeface="Calibri"/>
                <a:hlinkClick r:id="rId4"/>
              </a:rPr>
              <a:t>https://www.facebook.com/groups/ecss.soton/</a:t>
            </a:r>
            <a:endParaRPr sz="2400" dirty="0">
              <a:solidFill>
                <a:schemeClr val="dk1"/>
              </a:solidFill>
              <a:latin typeface="Calibri"/>
              <a:ea typeface="Calibri"/>
              <a:cs typeface="Calibri"/>
              <a:sym typeface="Calibri"/>
            </a:endParaRPr>
          </a:p>
        </p:txBody>
      </p:sp>
      <p:sp>
        <p:nvSpPr>
          <p:cNvPr id="528" name="Google Shape;528;p23">
            <a:hlinkClick r:id="" action="ppaction://hlinkshowjump?jump=firstslide"/>
          </p:cNvPr>
          <p:cNvSpPr/>
          <p:nvPr/>
        </p:nvSpPr>
        <p:spPr>
          <a:xfrm>
            <a:off x="6013932" y="4656351"/>
            <a:ext cx="867843" cy="882972"/>
          </a:xfrm>
          <a:custGeom>
            <a:avLst/>
            <a:gdLst/>
            <a:ahLst/>
            <a:cxnLst/>
            <a:rect l="l" t="t" r="r" b="b"/>
            <a:pathLst>
              <a:path w="120000" h="120000" extrusionOk="0">
                <a:moveTo>
                  <a:pt x="0" y="0"/>
                </a:moveTo>
                <a:lnTo>
                  <a:pt x="120000" y="0"/>
                </a:lnTo>
                <a:lnTo>
                  <a:pt x="120000" y="120000"/>
                </a:lnTo>
                <a:lnTo>
                  <a:pt x="0" y="120000"/>
                </a:lnTo>
                <a:close/>
                <a:moveTo>
                  <a:pt x="60000" y="15771"/>
                </a:moveTo>
                <a:lnTo>
                  <a:pt x="15000" y="60000"/>
                </a:lnTo>
                <a:lnTo>
                  <a:pt x="26250" y="60000"/>
                </a:lnTo>
                <a:lnTo>
                  <a:pt x="26250" y="104229"/>
                </a:lnTo>
                <a:lnTo>
                  <a:pt x="93750" y="104229"/>
                </a:lnTo>
                <a:lnTo>
                  <a:pt x="93750" y="60000"/>
                </a:lnTo>
                <a:lnTo>
                  <a:pt x="105000" y="60000"/>
                </a:lnTo>
                <a:lnTo>
                  <a:pt x="88125" y="43414"/>
                </a:lnTo>
                <a:lnTo>
                  <a:pt x="88125" y="21300"/>
                </a:lnTo>
                <a:lnTo>
                  <a:pt x="76875" y="21300"/>
                </a:lnTo>
                <a:lnTo>
                  <a:pt x="76875" y="32357"/>
                </a:lnTo>
                <a:close/>
              </a:path>
              <a:path w="120000" h="120000" fill="darkenLess" extrusionOk="0">
                <a:moveTo>
                  <a:pt x="88125" y="43414"/>
                </a:moveTo>
                <a:lnTo>
                  <a:pt x="88125" y="21300"/>
                </a:lnTo>
                <a:lnTo>
                  <a:pt x="76875" y="21300"/>
                </a:lnTo>
                <a:lnTo>
                  <a:pt x="76875" y="32357"/>
                </a:lnTo>
                <a:close/>
                <a:moveTo>
                  <a:pt x="26250" y="60000"/>
                </a:moveTo>
                <a:lnTo>
                  <a:pt x="26250" y="104229"/>
                </a:lnTo>
                <a:lnTo>
                  <a:pt x="54375" y="104229"/>
                </a:lnTo>
                <a:lnTo>
                  <a:pt x="54375" y="82114"/>
                </a:lnTo>
                <a:lnTo>
                  <a:pt x="65625" y="82114"/>
                </a:lnTo>
                <a:lnTo>
                  <a:pt x="65625" y="104229"/>
                </a:lnTo>
                <a:lnTo>
                  <a:pt x="93750" y="104229"/>
                </a:lnTo>
                <a:lnTo>
                  <a:pt x="93750" y="60000"/>
                </a:lnTo>
                <a:close/>
              </a:path>
              <a:path w="120000" h="120000" fill="darken" extrusionOk="0">
                <a:moveTo>
                  <a:pt x="60000" y="15771"/>
                </a:moveTo>
                <a:lnTo>
                  <a:pt x="15000" y="60000"/>
                </a:lnTo>
                <a:lnTo>
                  <a:pt x="105000" y="60000"/>
                </a:lnTo>
                <a:close/>
                <a:moveTo>
                  <a:pt x="54375" y="82114"/>
                </a:moveTo>
                <a:lnTo>
                  <a:pt x="65625" y="82114"/>
                </a:lnTo>
                <a:lnTo>
                  <a:pt x="65625" y="104229"/>
                </a:lnTo>
                <a:lnTo>
                  <a:pt x="54375" y="104229"/>
                </a:lnTo>
                <a:close/>
              </a:path>
              <a:path w="120000" h="120000" fill="none" extrusionOk="0">
                <a:moveTo>
                  <a:pt x="60000" y="15771"/>
                </a:moveTo>
                <a:lnTo>
                  <a:pt x="76875" y="32357"/>
                </a:lnTo>
                <a:lnTo>
                  <a:pt x="76875" y="21300"/>
                </a:lnTo>
                <a:lnTo>
                  <a:pt x="88125" y="21300"/>
                </a:lnTo>
                <a:lnTo>
                  <a:pt x="88125" y="43414"/>
                </a:lnTo>
                <a:lnTo>
                  <a:pt x="105000" y="60000"/>
                </a:lnTo>
                <a:lnTo>
                  <a:pt x="93750" y="60000"/>
                </a:lnTo>
                <a:lnTo>
                  <a:pt x="93750" y="104229"/>
                </a:lnTo>
                <a:lnTo>
                  <a:pt x="26250" y="104229"/>
                </a:lnTo>
                <a:lnTo>
                  <a:pt x="26250" y="60000"/>
                </a:lnTo>
                <a:lnTo>
                  <a:pt x="15000" y="60000"/>
                </a:lnTo>
                <a:close/>
                <a:moveTo>
                  <a:pt x="76875" y="32357"/>
                </a:moveTo>
                <a:lnTo>
                  <a:pt x="88125" y="43414"/>
                </a:lnTo>
                <a:moveTo>
                  <a:pt x="93750" y="60000"/>
                </a:moveTo>
                <a:lnTo>
                  <a:pt x="26250" y="60000"/>
                </a:lnTo>
                <a:moveTo>
                  <a:pt x="54375" y="104229"/>
                </a:moveTo>
                <a:lnTo>
                  <a:pt x="54375" y="82114"/>
                </a:lnTo>
                <a:lnTo>
                  <a:pt x="65625" y="82114"/>
                </a:lnTo>
                <a:lnTo>
                  <a:pt x="65625" y="104229"/>
                </a:lnTo>
              </a:path>
              <a:path w="120000" h="120000" fill="none" extrusionOk="0">
                <a:moveTo>
                  <a:pt x="0" y="0"/>
                </a:moveTo>
                <a:lnTo>
                  <a:pt x="120000" y="0"/>
                </a:lnTo>
                <a:lnTo>
                  <a:pt x="120000" y="120000"/>
                </a:lnTo>
                <a:lnTo>
                  <a:pt x="0" y="120000"/>
                </a:lnTo>
                <a:close/>
              </a:path>
            </a:pathLst>
          </a:custGeom>
          <a:solidFill>
            <a:srgbClr val="F8D6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9" name="Google Shape;529;p23"/>
          <p:cNvSpPr/>
          <p:nvPr/>
        </p:nvSpPr>
        <p:spPr>
          <a:xfrm>
            <a:off x="5905500" y="6104172"/>
            <a:ext cx="515128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u="sng">
                <a:solidFill>
                  <a:schemeClr val="dk1"/>
                </a:solidFill>
                <a:latin typeface="Calibri"/>
                <a:ea typeface="Calibri"/>
                <a:cs typeface="Calibri"/>
                <a:sym typeface="Calibri"/>
                <a:hlinkClick r:id="rId5"/>
              </a:rPr>
              <a:t>https://www.facebook.com/ecss.soton/</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25"/>
          <p:cNvSpPr/>
          <p:nvPr/>
        </p:nvSpPr>
        <p:spPr>
          <a:xfrm>
            <a:off x="-971550" y="2453027"/>
            <a:ext cx="14135100" cy="1951945"/>
          </a:xfrm>
          <a:prstGeom prst="rect">
            <a:avLst/>
          </a:prstGeom>
          <a:solidFill>
            <a:srgbClr val="2E375F"/>
          </a:solidFill>
          <a:ln w="127000" cap="flat" cmpd="sng">
            <a:solidFill>
              <a:srgbClr val="F8D64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2" name="Google Shape;542;p25"/>
          <p:cNvSpPr txBox="1">
            <a:spLocks noGrp="1"/>
          </p:cNvSpPr>
          <p:nvPr>
            <p:ph type="title"/>
          </p:nvPr>
        </p:nvSpPr>
        <p:spPr>
          <a:xfrm>
            <a:off x="838200" y="276621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Aharoni"/>
              <a:buNone/>
            </a:pPr>
            <a:r>
              <a:rPr lang="en-GB" sz="6600" dirty="0">
                <a:solidFill>
                  <a:schemeClr val="lt1"/>
                </a:solidFill>
                <a:latin typeface="Aharoni"/>
                <a:ea typeface="Aharoni"/>
                <a:cs typeface="Aharoni"/>
                <a:sym typeface="Aharoni"/>
              </a:rPr>
              <a:t>Any Questions?</a:t>
            </a:r>
            <a:endParaRPr sz="6600" dirty="0"/>
          </a:p>
        </p:txBody>
      </p:sp>
      <p:pic>
        <p:nvPicPr>
          <p:cNvPr id="545" name="Google Shape;545;p25"/>
          <p:cNvPicPr preferRelativeResize="0"/>
          <p:nvPr/>
        </p:nvPicPr>
        <p:blipFill rotWithShape="1">
          <a:blip r:embed="rId3">
            <a:alphaModFix/>
          </a:blip>
          <a:srcRect/>
          <a:stretch/>
        </p:blipFill>
        <p:spPr>
          <a:xfrm>
            <a:off x="7310221" y="4942016"/>
            <a:ext cx="1916133" cy="1533438"/>
          </a:xfrm>
          <a:prstGeom prst="rect">
            <a:avLst/>
          </a:prstGeom>
          <a:noFill/>
          <a:ln>
            <a:noFill/>
          </a:ln>
        </p:spPr>
      </p:pic>
      <p:pic>
        <p:nvPicPr>
          <p:cNvPr id="14" name="Picture 2">
            <a:extLst>
              <a:ext uri="{FF2B5EF4-FFF2-40B4-BE49-F238E27FC236}">
                <a16:creationId xmlns:a16="http://schemas.microsoft.com/office/drawing/2014/main" id="{C9F5F7B0-4891-4135-B898-9E061C27C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832" y="309465"/>
            <a:ext cx="3828610" cy="15334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848D8F6B-6C51-4FB2-84AB-19BB8FF2FC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560" y="382546"/>
            <a:ext cx="2251301" cy="13872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DB20C89-B08C-4E63-A9B9-3FB2EC9FB2E1}"/>
              </a:ext>
            </a:extLst>
          </p:cNvPr>
          <p:cNvPicPr>
            <a:picLocks noChangeAspect="1"/>
          </p:cNvPicPr>
          <p:nvPr/>
        </p:nvPicPr>
        <p:blipFill rotWithShape="1">
          <a:blip r:embed="rId6"/>
          <a:srcRect l="8092" t="16236" b="7636"/>
          <a:stretch/>
        </p:blipFill>
        <p:spPr>
          <a:xfrm>
            <a:off x="1547245" y="5015096"/>
            <a:ext cx="3702620" cy="15334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cxnSp>
        <p:nvCxnSpPr>
          <p:cNvPr id="363" name="Google Shape;363;p9"/>
          <p:cNvCxnSpPr/>
          <p:nvPr/>
        </p:nvCxnSpPr>
        <p:spPr>
          <a:xfrm>
            <a:off x="616131" y="-217714"/>
            <a:ext cx="7977052" cy="7405120"/>
          </a:xfrm>
          <a:prstGeom prst="straightConnector1">
            <a:avLst/>
          </a:prstGeom>
          <a:noFill/>
          <a:ln w="127000" cap="flat" cmpd="sng">
            <a:solidFill>
              <a:srgbClr val="F8D643"/>
            </a:solidFill>
            <a:prstDash val="solid"/>
            <a:miter lim="800000"/>
            <a:headEnd type="none" w="sm" len="sm"/>
            <a:tailEnd type="none" w="sm" len="sm"/>
          </a:ln>
        </p:spPr>
      </p:cxnSp>
      <p:cxnSp>
        <p:nvCxnSpPr>
          <p:cNvPr id="364" name="Google Shape;364;p9"/>
          <p:cNvCxnSpPr/>
          <p:nvPr/>
        </p:nvCxnSpPr>
        <p:spPr>
          <a:xfrm>
            <a:off x="787581" y="-227239"/>
            <a:ext cx="7977052" cy="7405120"/>
          </a:xfrm>
          <a:prstGeom prst="straightConnector1">
            <a:avLst/>
          </a:prstGeom>
          <a:noFill/>
          <a:ln w="127000" cap="flat" cmpd="sng">
            <a:solidFill>
              <a:srgbClr val="2E375F"/>
            </a:solidFill>
            <a:prstDash val="solid"/>
            <a:miter lim="800000"/>
            <a:headEnd type="none" w="sm" len="sm"/>
            <a:tailEnd type="none" w="sm" len="sm"/>
          </a:ln>
        </p:spPr>
      </p:cxnSp>
      <p:sp>
        <p:nvSpPr>
          <p:cNvPr id="365" name="Google Shape;365;p9"/>
          <p:cNvSpPr/>
          <p:nvPr/>
        </p:nvSpPr>
        <p:spPr>
          <a:xfrm>
            <a:off x="-161925" y="-862149"/>
            <a:ext cx="8678908" cy="8049555"/>
          </a:xfrm>
          <a:prstGeom prst="rtTriangle">
            <a:avLst/>
          </a:prstGeom>
          <a:solidFill>
            <a:srgbClr val="EE52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Aharoni"/>
              <a:buNone/>
            </a:pPr>
            <a:r>
              <a:rPr lang="en-GB" sz="5400">
                <a:solidFill>
                  <a:schemeClr val="lt1"/>
                </a:solidFill>
                <a:latin typeface="Aharoni"/>
                <a:ea typeface="Aharoni"/>
                <a:cs typeface="Aharoni"/>
                <a:sym typeface="Aharoni"/>
              </a:rPr>
              <a:t>		JUMPSTART</a:t>
            </a:r>
            <a:endParaRPr/>
          </a:p>
        </p:txBody>
      </p:sp>
      <p:sp>
        <p:nvSpPr>
          <p:cNvPr id="367" name="Google Shape;367;p9"/>
          <p:cNvSpPr txBox="1">
            <a:spLocks noGrp="1"/>
          </p:cNvSpPr>
          <p:nvPr>
            <p:ph type="body" idx="1"/>
          </p:nvPr>
        </p:nvSpPr>
        <p:spPr>
          <a:xfrm>
            <a:off x="4302590" y="1825625"/>
            <a:ext cx="75846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E375F"/>
              </a:buClr>
              <a:buSzPts val="3200"/>
              <a:buChar char="•"/>
            </a:pPr>
            <a:r>
              <a:rPr lang="en-GB" sz="3200" dirty="0">
                <a:solidFill>
                  <a:srgbClr val="2E375F"/>
                </a:solidFill>
              </a:rPr>
              <a:t>What is </a:t>
            </a:r>
            <a:r>
              <a:rPr lang="en-GB" sz="3200" dirty="0" err="1">
                <a:solidFill>
                  <a:srgbClr val="2E375F"/>
                </a:solidFill>
              </a:rPr>
              <a:t>Microhack</a:t>
            </a:r>
            <a:r>
              <a:rPr lang="en-GB" sz="3200" dirty="0">
                <a:solidFill>
                  <a:srgbClr val="2E375F"/>
                </a:solidFill>
              </a:rPr>
              <a:t>?</a:t>
            </a:r>
            <a:endParaRPr dirty="0"/>
          </a:p>
          <a:p>
            <a:pPr marL="685800" lvl="1" indent="-228600" algn="l" rtl="0">
              <a:lnSpc>
                <a:spcPct val="90000"/>
              </a:lnSpc>
              <a:spcBef>
                <a:spcPts val="500"/>
              </a:spcBef>
              <a:spcAft>
                <a:spcPts val="0"/>
              </a:spcAft>
              <a:buClr>
                <a:srgbClr val="2E375F"/>
              </a:buClr>
              <a:buSzPts val="3200"/>
              <a:buChar char="•"/>
            </a:pPr>
            <a:r>
              <a:rPr lang="en-GB" sz="3200" dirty="0">
                <a:solidFill>
                  <a:srgbClr val="2E375F"/>
                </a:solidFill>
              </a:rPr>
              <a:t>Sponsored by Critical Software and TPP</a:t>
            </a:r>
            <a:endParaRPr dirty="0"/>
          </a:p>
          <a:p>
            <a:pPr marL="1143000" lvl="2" indent="-228600" algn="l" rtl="0">
              <a:lnSpc>
                <a:spcPct val="90000"/>
              </a:lnSpc>
              <a:spcBef>
                <a:spcPts val="500"/>
              </a:spcBef>
              <a:spcAft>
                <a:spcPts val="0"/>
              </a:spcAft>
              <a:buClr>
                <a:srgbClr val="2E375F"/>
              </a:buClr>
              <a:buSzPts val="3200"/>
              <a:buChar char="•"/>
            </a:pPr>
            <a:r>
              <a:rPr lang="en-GB" sz="3200" dirty="0">
                <a:solidFill>
                  <a:srgbClr val="2E375F"/>
                </a:solidFill>
              </a:rPr>
              <a:t>Run by the ECSS (aka Sam)</a:t>
            </a:r>
            <a:endParaRPr dirty="0"/>
          </a:p>
        </p:txBody>
      </p:sp>
      <p:pic>
        <p:nvPicPr>
          <p:cNvPr id="9" name="Picture 2">
            <a:extLst>
              <a:ext uri="{FF2B5EF4-FFF2-40B4-BE49-F238E27FC236}">
                <a16:creationId xmlns:a16="http://schemas.microsoft.com/office/drawing/2014/main" id="{EE1F8DE0-2E04-4DC3-AE19-F9D0B4D16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3512" y="6169710"/>
            <a:ext cx="1718488" cy="6882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F231B22-E671-4758-935E-8D70A06C7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1239" y="6166377"/>
            <a:ext cx="1122380" cy="6916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EE74E6B-468B-47EB-80A9-4E5E068D6B0A}"/>
              </a:ext>
            </a:extLst>
          </p:cNvPr>
          <p:cNvPicPr>
            <a:picLocks noChangeAspect="1"/>
          </p:cNvPicPr>
          <p:nvPr/>
        </p:nvPicPr>
        <p:blipFill>
          <a:blip r:embed="rId5"/>
          <a:stretch>
            <a:fillRect/>
          </a:stretch>
        </p:blipFill>
        <p:spPr>
          <a:xfrm>
            <a:off x="-333375" y="4044777"/>
            <a:ext cx="6294783" cy="31473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
          <p:cNvSpPr/>
          <p:nvPr/>
        </p:nvSpPr>
        <p:spPr>
          <a:xfrm>
            <a:off x="-580571" y="-261257"/>
            <a:ext cx="13440228" cy="1951945"/>
          </a:xfrm>
          <a:prstGeom prst="rect">
            <a:avLst/>
          </a:prstGeom>
          <a:solidFill>
            <a:srgbClr val="F8D643"/>
          </a:solidFill>
          <a:ln w="127000" cap="flat" cmpd="sng">
            <a:solidFill>
              <a:srgbClr val="EE525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Aharoni"/>
              <a:buNone/>
            </a:pPr>
            <a:r>
              <a:rPr lang="en-GB" sz="5400" dirty="0">
                <a:solidFill>
                  <a:schemeClr val="lt1"/>
                </a:solidFill>
                <a:latin typeface="Aharoni"/>
                <a:ea typeface="Aharoni"/>
                <a:cs typeface="Aharoni"/>
                <a:sym typeface="Aharoni"/>
              </a:rPr>
              <a:t>THE DAY</a:t>
            </a:r>
            <a:endParaRPr sz="5400" dirty="0"/>
          </a:p>
        </p:txBody>
      </p:sp>
      <p:sp>
        <p:nvSpPr>
          <p:cNvPr id="5" name="Google Shape;506;p21">
            <a:extLst>
              <a:ext uri="{FF2B5EF4-FFF2-40B4-BE49-F238E27FC236}">
                <a16:creationId xmlns:a16="http://schemas.microsoft.com/office/drawing/2014/main" id="{755FAC36-9871-43A7-909B-EB04B11EF268}"/>
              </a:ext>
            </a:extLst>
          </p:cNvPr>
          <p:cNvSpPr txBox="1">
            <a:spLocks noGrp="1"/>
          </p:cNvSpPr>
          <p:nvPr>
            <p:ph type="body" idx="1"/>
          </p:nvPr>
        </p:nvSpPr>
        <p:spPr>
          <a:xfrm>
            <a:off x="365811" y="1821447"/>
            <a:ext cx="11633684"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190000"/>
              </a:lnSpc>
              <a:spcBef>
                <a:spcPts val="0"/>
              </a:spcBef>
              <a:spcAft>
                <a:spcPts val="0"/>
              </a:spcAft>
              <a:buClr>
                <a:srgbClr val="2E375F"/>
              </a:buClr>
              <a:buSzPts val="2800"/>
              <a:buChar char="•"/>
            </a:pPr>
            <a:endParaRPr dirty="0">
              <a:solidFill>
                <a:srgbClr val="2E375F"/>
              </a:solidFill>
            </a:endParaRPr>
          </a:p>
        </p:txBody>
      </p:sp>
      <p:pic>
        <p:nvPicPr>
          <p:cNvPr id="6" name="Picture 5">
            <a:extLst>
              <a:ext uri="{FF2B5EF4-FFF2-40B4-BE49-F238E27FC236}">
                <a16:creationId xmlns:a16="http://schemas.microsoft.com/office/drawing/2014/main" id="{3723C6D1-4B20-488F-ADDC-0D6407A3999B}"/>
              </a:ext>
            </a:extLst>
          </p:cNvPr>
          <p:cNvPicPr>
            <a:picLocks noChangeAspect="1"/>
          </p:cNvPicPr>
          <p:nvPr/>
        </p:nvPicPr>
        <p:blipFill>
          <a:blip r:embed="rId3"/>
          <a:stretch>
            <a:fillRect/>
          </a:stretch>
        </p:blipFill>
        <p:spPr>
          <a:xfrm>
            <a:off x="4012270" y="1821447"/>
            <a:ext cx="4167460" cy="4803809"/>
          </a:xfrm>
          <a:prstGeom prst="rect">
            <a:avLst/>
          </a:prstGeom>
        </p:spPr>
      </p:pic>
    </p:spTree>
    <p:extLst>
      <p:ext uri="{BB962C8B-B14F-4D97-AF65-F5344CB8AC3E}">
        <p14:creationId xmlns:p14="http://schemas.microsoft.com/office/powerpoint/2010/main" val="310703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
          <p:cNvSpPr/>
          <p:nvPr/>
        </p:nvSpPr>
        <p:spPr>
          <a:xfrm>
            <a:off x="-580571" y="-261257"/>
            <a:ext cx="13440228" cy="1951945"/>
          </a:xfrm>
          <a:prstGeom prst="rect">
            <a:avLst/>
          </a:prstGeom>
          <a:solidFill>
            <a:srgbClr val="F8D643"/>
          </a:solidFill>
          <a:ln w="127000" cap="flat" cmpd="sng">
            <a:solidFill>
              <a:srgbClr val="EE525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Aharoni"/>
              <a:buNone/>
            </a:pPr>
            <a:r>
              <a:rPr lang="en-GB" sz="5400" dirty="0">
                <a:solidFill>
                  <a:schemeClr val="lt1"/>
                </a:solidFill>
                <a:latin typeface="Aharoni"/>
                <a:ea typeface="Aharoni"/>
                <a:cs typeface="Aharoni"/>
                <a:sym typeface="Aharoni"/>
              </a:rPr>
              <a:t>FOOD</a:t>
            </a:r>
            <a:endParaRPr sz="5400" dirty="0"/>
          </a:p>
        </p:txBody>
      </p:sp>
      <p:sp>
        <p:nvSpPr>
          <p:cNvPr id="5" name="Google Shape;506;p21">
            <a:extLst>
              <a:ext uri="{FF2B5EF4-FFF2-40B4-BE49-F238E27FC236}">
                <a16:creationId xmlns:a16="http://schemas.microsoft.com/office/drawing/2014/main" id="{E4A2CE1E-0804-4433-8AED-0822D9E0A210}"/>
              </a:ext>
            </a:extLst>
          </p:cNvPr>
          <p:cNvSpPr txBox="1">
            <a:spLocks noGrp="1"/>
          </p:cNvSpPr>
          <p:nvPr>
            <p:ph type="body" idx="1"/>
          </p:nvPr>
        </p:nvSpPr>
        <p:spPr>
          <a:xfrm>
            <a:off x="322701" y="1933909"/>
            <a:ext cx="11633684"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190000"/>
              </a:lnSpc>
              <a:spcBef>
                <a:spcPts val="0"/>
              </a:spcBef>
              <a:spcAft>
                <a:spcPts val="0"/>
              </a:spcAft>
              <a:buClr>
                <a:srgbClr val="2E375F"/>
              </a:buClr>
              <a:buSzPts val="2800"/>
              <a:buChar char="•"/>
            </a:pPr>
            <a:r>
              <a:rPr lang="en-GB" dirty="0">
                <a:solidFill>
                  <a:srgbClr val="2E375F"/>
                </a:solidFill>
              </a:rPr>
              <a:t>There’s plenty to go around!</a:t>
            </a:r>
          </a:p>
          <a:p>
            <a:pPr marL="228600" lvl="0" indent="-228600" algn="l" rtl="0">
              <a:lnSpc>
                <a:spcPct val="190000"/>
              </a:lnSpc>
              <a:spcBef>
                <a:spcPts val="0"/>
              </a:spcBef>
              <a:spcAft>
                <a:spcPts val="0"/>
              </a:spcAft>
              <a:buClr>
                <a:srgbClr val="2E375F"/>
              </a:buClr>
              <a:buSzPts val="2800"/>
              <a:buChar char="•"/>
            </a:pPr>
            <a:r>
              <a:rPr lang="en-GB" dirty="0">
                <a:solidFill>
                  <a:srgbClr val="2E375F"/>
                </a:solidFill>
              </a:rPr>
              <a:t>BE CAREFUL WITH ALLERGIES</a:t>
            </a:r>
          </a:p>
          <a:p>
            <a:pPr marL="228600" lvl="0" indent="-228600" algn="l" rtl="0">
              <a:lnSpc>
                <a:spcPct val="190000"/>
              </a:lnSpc>
              <a:spcBef>
                <a:spcPts val="0"/>
              </a:spcBef>
              <a:spcAft>
                <a:spcPts val="0"/>
              </a:spcAft>
              <a:buClr>
                <a:srgbClr val="2E375F"/>
              </a:buClr>
              <a:buSzPts val="2800"/>
              <a:buChar char="•"/>
            </a:pPr>
            <a:endParaRPr dirty="0">
              <a:solidFill>
                <a:srgbClr val="2E375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0"/>
          <p:cNvSpPr/>
          <p:nvPr/>
        </p:nvSpPr>
        <p:spPr>
          <a:xfrm>
            <a:off x="-580571" y="-261257"/>
            <a:ext cx="13440228" cy="1951945"/>
          </a:xfrm>
          <a:prstGeom prst="rect">
            <a:avLst/>
          </a:prstGeom>
          <a:solidFill>
            <a:srgbClr val="F8D643"/>
          </a:solidFill>
          <a:ln w="127000" cap="flat" cmpd="sng">
            <a:solidFill>
              <a:srgbClr val="2E37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7" name="Google Shape;49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Aharoni"/>
              <a:buNone/>
            </a:pPr>
            <a:r>
              <a:rPr lang="en-GB" sz="5400" dirty="0">
                <a:solidFill>
                  <a:schemeClr val="lt1"/>
                </a:solidFill>
                <a:latin typeface="Aharoni"/>
                <a:ea typeface="Aharoni"/>
                <a:cs typeface="Aharoni"/>
                <a:sym typeface="Aharoni"/>
              </a:rPr>
              <a:t>CHALLENGE 1: </a:t>
            </a:r>
            <a:r>
              <a:rPr lang="en-GB" sz="5400" dirty="0" err="1">
                <a:solidFill>
                  <a:schemeClr val="lt1"/>
                </a:solidFill>
                <a:latin typeface="Aharoni"/>
                <a:ea typeface="Aharoni"/>
                <a:cs typeface="Aharoni"/>
                <a:sym typeface="Aharoni"/>
              </a:rPr>
              <a:t>SnakeJS</a:t>
            </a:r>
            <a:endParaRPr sz="5400" dirty="0"/>
          </a:p>
        </p:txBody>
      </p:sp>
      <p:sp>
        <p:nvSpPr>
          <p:cNvPr id="498" name="Google Shape;498;p20"/>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a:bodyPr>
          <a:lstStyle/>
          <a:p>
            <a:pPr marL="0" lvl="0" indent="0" algn="l" rtl="0">
              <a:lnSpc>
                <a:spcPct val="190000"/>
              </a:lnSpc>
              <a:spcBef>
                <a:spcPts val="0"/>
              </a:spcBef>
              <a:spcAft>
                <a:spcPts val="0"/>
              </a:spcAft>
              <a:buClr>
                <a:srgbClr val="2E375F"/>
              </a:buClr>
              <a:buSzPts val="2800"/>
              <a:buNone/>
            </a:pPr>
            <a:endParaRPr dirty="0"/>
          </a:p>
        </p:txBody>
      </p:sp>
      <p:pic>
        <p:nvPicPr>
          <p:cNvPr id="3" name="Picture 2">
            <a:extLst>
              <a:ext uri="{FF2B5EF4-FFF2-40B4-BE49-F238E27FC236}">
                <a16:creationId xmlns:a16="http://schemas.microsoft.com/office/drawing/2014/main" id="{AE8F3BD8-082B-47D4-A77D-ED848DEB8390}"/>
              </a:ext>
            </a:extLst>
          </p:cNvPr>
          <p:cNvPicPr>
            <a:picLocks noChangeAspect="1"/>
          </p:cNvPicPr>
          <p:nvPr/>
        </p:nvPicPr>
        <p:blipFill>
          <a:blip r:embed="rId3"/>
          <a:stretch>
            <a:fillRect/>
          </a:stretch>
        </p:blipFill>
        <p:spPr>
          <a:xfrm>
            <a:off x="4056898" y="2135605"/>
            <a:ext cx="4078204" cy="40522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1"/>
          <p:cNvSpPr/>
          <p:nvPr/>
        </p:nvSpPr>
        <p:spPr>
          <a:xfrm>
            <a:off x="-580571" y="-261257"/>
            <a:ext cx="13440228" cy="1951945"/>
          </a:xfrm>
          <a:prstGeom prst="rect">
            <a:avLst/>
          </a:prstGeom>
          <a:solidFill>
            <a:srgbClr val="F8D643"/>
          </a:solidFill>
          <a:ln w="127000" cap="flat" cmpd="sng">
            <a:solidFill>
              <a:srgbClr val="2E37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5" name="Google Shape;50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lvl="0">
              <a:buClr>
                <a:schemeClr val="lt1"/>
              </a:buClr>
              <a:buSzPts val="5400"/>
            </a:pPr>
            <a:r>
              <a:rPr lang="en-GB" sz="5400" dirty="0">
                <a:solidFill>
                  <a:schemeClr val="lt1"/>
                </a:solidFill>
                <a:latin typeface="Aharoni"/>
                <a:ea typeface="Aharoni"/>
                <a:cs typeface="Aharoni"/>
                <a:sym typeface="Aharoni"/>
              </a:rPr>
              <a:t>CHALLENGE 2: ASCII Console Game</a:t>
            </a:r>
            <a:endParaRPr sz="5400" dirty="0"/>
          </a:p>
        </p:txBody>
      </p:sp>
      <p:sp>
        <p:nvSpPr>
          <p:cNvPr id="506" name="Google Shape;506;p21"/>
          <p:cNvSpPr txBox="1">
            <a:spLocks noGrp="1"/>
          </p:cNvSpPr>
          <p:nvPr>
            <p:ph type="body" idx="1"/>
          </p:nvPr>
        </p:nvSpPr>
        <p:spPr>
          <a:xfrm>
            <a:off x="365811" y="1821447"/>
            <a:ext cx="7455568" cy="4667250"/>
          </a:xfrm>
          <a:prstGeom prst="rect">
            <a:avLst/>
          </a:prstGeom>
          <a:noFill/>
          <a:ln>
            <a:noFill/>
          </a:ln>
        </p:spPr>
        <p:txBody>
          <a:bodyPr spcFirstLastPara="1" wrap="square" lIns="91425" tIns="45700" rIns="91425" bIns="45700" anchor="t" anchorCtr="0">
            <a:normAutofit/>
          </a:bodyPr>
          <a:lstStyle/>
          <a:p>
            <a:pPr marL="0" lvl="0" indent="0" algn="l" rtl="0">
              <a:lnSpc>
                <a:spcPct val="190000"/>
              </a:lnSpc>
              <a:spcBef>
                <a:spcPts val="0"/>
              </a:spcBef>
              <a:spcAft>
                <a:spcPts val="0"/>
              </a:spcAft>
              <a:buClr>
                <a:srgbClr val="2E375F"/>
              </a:buClr>
              <a:buSzPts val="2800"/>
              <a:buNone/>
            </a:pPr>
            <a:endParaRPr dirty="0">
              <a:solidFill>
                <a:srgbClr val="2E375F"/>
              </a:solidFill>
            </a:endParaRPr>
          </a:p>
        </p:txBody>
      </p:sp>
      <p:pic>
        <p:nvPicPr>
          <p:cNvPr id="6" name="Picture 5">
            <a:extLst>
              <a:ext uri="{FF2B5EF4-FFF2-40B4-BE49-F238E27FC236}">
                <a16:creationId xmlns:a16="http://schemas.microsoft.com/office/drawing/2014/main" id="{9A3F5A19-E7D5-467F-BCE2-D1D2526213C5}"/>
              </a:ext>
            </a:extLst>
          </p:cNvPr>
          <p:cNvPicPr>
            <a:picLocks noChangeAspect="1"/>
          </p:cNvPicPr>
          <p:nvPr/>
        </p:nvPicPr>
        <p:blipFill>
          <a:blip r:embed="rId3"/>
          <a:stretch>
            <a:fillRect/>
          </a:stretch>
        </p:blipFill>
        <p:spPr>
          <a:xfrm>
            <a:off x="3948112" y="1821447"/>
            <a:ext cx="4295775" cy="4667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0"/>
          <p:cNvSpPr/>
          <p:nvPr/>
        </p:nvSpPr>
        <p:spPr>
          <a:xfrm>
            <a:off x="-580571" y="-261257"/>
            <a:ext cx="13440228" cy="1951945"/>
          </a:xfrm>
          <a:prstGeom prst="rect">
            <a:avLst/>
          </a:prstGeom>
          <a:solidFill>
            <a:srgbClr val="F8D643"/>
          </a:solidFill>
          <a:ln w="127000" cap="flat" cmpd="sng">
            <a:solidFill>
              <a:srgbClr val="2E37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7" name="Google Shape;49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Aharoni"/>
              <a:buNone/>
            </a:pPr>
            <a:r>
              <a:rPr lang="en-GB" sz="5400" dirty="0">
                <a:solidFill>
                  <a:schemeClr val="lt1"/>
                </a:solidFill>
                <a:latin typeface="Aharoni"/>
                <a:ea typeface="Aharoni"/>
                <a:cs typeface="Aharoni"/>
                <a:sym typeface="Aharoni"/>
              </a:rPr>
              <a:t>CHALLENGE 3: Energy Simulator</a:t>
            </a:r>
            <a:endParaRPr sz="5400" dirty="0"/>
          </a:p>
        </p:txBody>
      </p:sp>
      <p:sp>
        <p:nvSpPr>
          <p:cNvPr id="498" name="Google Shape;498;p20"/>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a:bodyPr>
          <a:lstStyle/>
          <a:p>
            <a:pPr marL="0" lvl="0" indent="0" algn="l" rtl="0">
              <a:lnSpc>
                <a:spcPct val="190000"/>
              </a:lnSpc>
              <a:spcBef>
                <a:spcPts val="0"/>
              </a:spcBef>
              <a:spcAft>
                <a:spcPts val="0"/>
              </a:spcAft>
              <a:buClr>
                <a:srgbClr val="2E375F"/>
              </a:buClr>
              <a:buSzPts val="2800"/>
              <a:buNone/>
            </a:pPr>
            <a:endParaRPr dirty="0"/>
          </a:p>
        </p:txBody>
      </p:sp>
      <p:pic>
        <p:nvPicPr>
          <p:cNvPr id="5" name="Picture 2">
            <a:extLst>
              <a:ext uri="{FF2B5EF4-FFF2-40B4-BE49-F238E27FC236}">
                <a16:creationId xmlns:a16="http://schemas.microsoft.com/office/drawing/2014/main" id="{CE060566-FD1B-4CFB-9A0A-213B1EE4B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357" y="2522247"/>
            <a:ext cx="8174372" cy="327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0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1"/>
          <p:cNvSpPr/>
          <p:nvPr/>
        </p:nvSpPr>
        <p:spPr>
          <a:xfrm>
            <a:off x="-580571" y="-261257"/>
            <a:ext cx="13440228" cy="1951945"/>
          </a:xfrm>
          <a:prstGeom prst="rect">
            <a:avLst/>
          </a:prstGeom>
          <a:solidFill>
            <a:srgbClr val="F8D643"/>
          </a:solidFill>
          <a:ln w="127000" cap="flat" cmpd="sng">
            <a:solidFill>
              <a:srgbClr val="2E37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5" name="Google Shape;50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n-GB" sz="4000" dirty="0">
                <a:solidFill>
                  <a:schemeClr val="lt1"/>
                </a:solidFill>
                <a:latin typeface="Aharoni"/>
                <a:ea typeface="Aharoni"/>
                <a:cs typeface="Aharoni"/>
                <a:sym typeface="Aharoni"/>
              </a:rPr>
              <a:t>CHALLENGE 4: Key Pad Security System</a:t>
            </a:r>
            <a:endParaRPr sz="4000" dirty="0"/>
          </a:p>
        </p:txBody>
      </p:sp>
      <p:pic>
        <p:nvPicPr>
          <p:cNvPr id="2" name="Picture 1">
            <a:extLst>
              <a:ext uri="{FF2B5EF4-FFF2-40B4-BE49-F238E27FC236}">
                <a16:creationId xmlns:a16="http://schemas.microsoft.com/office/drawing/2014/main" id="{3EE0BD45-39BF-4084-8C04-04A2814B28A5}"/>
              </a:ext>
            </a:extLst>
          </p:cNvPr>
          <p:cNvPicPr>
            <a:picLocks noChangeAspect="1"/>
          </p:cNvPicPr>
          <p:nvPr/>
        </p:nvPicPr>
        <p:blipFill>
          <a:blip r:embed="rId3"/>
          <a:stretch>
            <a:fillRect/>
          </a:stretch>
        </p:blipFill>
        <p:spPr>
          <a:xfrm>
            <a:off x="3151043" y="1925428"/>
            <a:ext cx="5889913" cy="4459288"/>
          </a:xfrm>
          <a:prstGeom prst="rect">
            <a:avLst/>
          </a:prstGeom>
        </p:spPr>
      </p:pic>
    </p:spTree>
    <p:extLst>
      <p:ext uri="{BB962C8B-B14F-4D97-AF65-F5344CB8AC3E}">
        <p14:creationId xmlns:p14="http://schemas.microsoft.com/office/powerpoint/2010/main" val="133891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1"/>
          <p:cNvSpPr/>
          <p:nvPr/>
        </p:nvSpPr>
        <p:spPr>
          <a:xfrm>
            <a:off x="-580571" y="-261257"/>
            <a:ext cx="13440228" cy="1951945"/>
          </a:xfrm>
          <a:prstGeom prst="rect">
            <a:avLst/>
          </a:prstGeom>
          <a:solidFill>
            <a:srgbClr val="F8D643"/>
          </a:solidFill>
          <a:ln w="127000" cap="flat" cmpd="sng">
            <a:solidFill>
              <a:srgbClr val="2E37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5" name="Google Shape;50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Clr>
                <a:schemeClr val="lt1"/>
              </a:buClr>
              <a:buSzPts val="5400"/>
            </a:pPr>
            <a:r>
              <a:rPr lang="en-GB" sz="5400" dirty="0">
                <a:solidFill>
                  <a:schemeClr val="lt1"/>
                </a:solidFill>
                <a:latin typeface="Aharoni"/>
                <a:ea typeface="Aharoni"/>
                <a:cs typeface="Aharoni"/>
                <a:sym typeface="Aharoni"/>
              </a:rPr>
              <a:t>CHALLENGE N: Free time</a:t>
            </a:r>
            <a:endParaRPr sz="5400" dirty="0"/>
          </a:p>
        </p:txBody>
      </p:sp>
      <p:sp>
        <p:nvSpPr>
          <p:cNvPr id="506" name="Google Shape;506;p21"/>
          <p:cNvSpPr txBox="1">
            <a:spLocks noGrp="1"/>
          </p:cNvSpPr>
          <p:nvPr>
            <p:ph type="body" idx="1"/>
          </p:nvPr>
        </p:nvSpPr>
        <p:spPr>
          <a:xfrm>
            <a:off x="4768229" y="-1640238"/>
            <a:ext cx="6585571" cy="10138476"/>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90000"/>
              </a:lnSpc>
              <a:spcBef>
                <a:spcPts val="0"/>
              </a:spcBef>
              <a:spcAft>
                <a:spcPts val="0"/>
              </a:spcAft>
              <a:buClr>
                <a:srgbClr val="2E375F"/>
              </a:buClr>
              <a:buSzPts val="2800"/>
              <a:buNone/>
            </a:pPr>
            <a:r>
              <a:rPr lang="en-GB" sz="44500" dirty="0">
                <a:solidFill>
                  <a:srgbClr val="2E375F"/>
                </a:solidFill>
                <a:latin typeface="Berlin Sans FB" panose="020E0602020502020306" pitchFamily="34" charset="0"/>
              </a:rPr>
              <a:t>?</a:t>
            </a:r>
            <a:endParaRPr sz="44500" dirty="0">
              <a:solidFill>
                <a:srgbClr val="2E375F"/>
              </a:solidFill>
              <a:latin typeface="Berlin Sans FB" panose="020E0602020502020306" pitchFamily="34" charset="0"/>
            </a:endParaRPr>
          </a:p>
        </p:txBody>
      </p:sp>
    </p:spTree>
    <p:extLst>
      <p:ext uri="{BB962C8B-B14F-4D97-AF65-F5344CB8AC3E}">
        <p14:creationId xmlns:p14="http://schemas.microsoft.com/office/powerpoint/2010/main" val="2608174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682</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Aharoni</vt:lpstr>
      <vt:lpstr>Arial</vt:lpstr>
      <vt:lpstr>Berlin Sans FB</vt:lpstr>
      <vt:lpstr>Calibri</vt:lpstr>
      <vt:lpstr>Office Theme</vt:lpstr>
      <vt:lpstr>Welcome Hackathon Beginners!</vt:lpstr>
      <vt:lpstr>  JUMPSTART</vt:lpstr>
      <vt:lpstr>THE DAY</vt:lpstr>
      <vt:lpstr>FOOD</vt:lpstr>
      <vt:lpstr>CHALLENGE 1: SnakeJS</vt:lpstr>
      <vt:lpstr>CHALLENGE 2: ASCII Console Game</vt:lpstr>
      <vt:lpstr>CHALLENGE 3: Energy Simulator</vt:lpstr>
      <vt:lpstr>CHALLENGE 4: Key Pad Security System</vt:lpstr>
      <vt:lpstr>CHALLENGE N: Free time</vt:lpstr>
      <vt:lpstr>JUDGING CRITERIA</vt:lpstr>
      <vt:lpstr>HACKATHON TIPS</vt:lpstr>
      <vt:lpstr>Get in yer teams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ECS Freshers!</dc:title>
  <dc:creator>Emily Wayland</dc:creator>
  <cp:lastModifiedBy>Jacob Smith</cp:lastModifiedBy>
  <cp:revision>13</cp:revision>
  <dcterms:created xsi:type="dcterms:W3CDTF">2019-09-22T13:48:10Z</dcterms:created>
  <dcterms:modified xsi:type="dcterms:W3CDTF">2019-11-02T00:02:02Z</dcterms:modified>
</cp:coreProperties>
</file>