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1" r:id="rId6"/>
    <p:sldId id="279" r:id="rId7"/>
    <p:sldId id="281" r:id="rId8"/>
    <p:sldId id="280" r:id="rId9"/>
    <p:sldId id="257" r:id="rId10"/>
    <p:sldId id="282" r:id="rId11"/>
    <p:sldId id="275" r:id="rId12"/>
    <p:sldId id="276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57"/>
            <p14:sldId id="282"/>
            <p14:sldId id="275"/>
            <p14:sldId id="276"/>
            <p14:sldId id="283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D24726"/>
    <a:srgbClr val="404040"/>
    <a:srgbClr val="FF9B45"/>
    <a:srgbClr val="DD462F"/>
    <a:srgbClr val="F8CFB6"/>
    <a:srgbClr val="F8CAB6"/>
    <a:srgbClr val="923922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2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395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APPetit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Android food delivery 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AA5FA4-270A-49B9-990A-CCFC53B7C393}"/>
              </a:ext>
            </a:extLst>
          </p:cNvPr>
          <p:cNvSpPr txBox="1"/>
          <p:nvPr/>
        </p:nvSpPr>
        <p:spPr>
          <a:xfrm>
            <a:off x="7865706" y="4070898"/>
            <a:ext cx="3844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Mobile Application Development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Group 14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Davide Gallotti</a:t>
            </a:r>
          </a:p>
          <a:p>
            <a:r>
              <a:rPr lang="it-IT" dirty="0">
                <a:solidFill>
                  <a:schemeClr val="bg1"/>
                </a:solidFill>
              </a:rPr>
              <a:t>Federico Gianno</a:t>
            </a:r>
          </a:p>
          <a:p>
            <a:r>
              <a:rPr lang="it-IT" dirty="0">
                <a:solidFill>
                  <a:schemeClr val="bg1"/>
                </a:solidFill>
              </a:rPr>
              <a:t>Marco Longo</a:t>
            </a:r>
          </a:p>
          <a:p>
            <a:r>
              <a:rPr lang="it-IT" dirty="0">
                <a:solidFill>
                  <a:schemeClr val="bg1"/>
                </a:solidFill>
              </a:rPr>
              <a:t>Carlo Negri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35200"/>
            <a:ext cx="10515600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THANKS FOR ATTENTION</a:t>
            </a:r>
          </a:p>
        </p:txBody>
      </p:sp>
    </p:spTree>
    <p:extLst>
      <p:ext uri="{BB962C8B-B14F-4D97-AF65-F5344CB8AC3E}">
        <p14:creationId xmlns:p14="http://schemas.microsoft.com/office/powerpoint/2010/main" val="218567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Login and Sign Up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APPetit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is an android app to manage all the food delivering process.</a:t>
            </a: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app is designed for 3 different users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0" algn="just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it-IT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 </a:t>
            </a:r>
          </a:p>
          <a:p>
            <a:pPr lvl="0" algn="just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it-IT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Restaurateur</a:t>
            </a:r>
            <a:endParaRPr lang="it-IT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just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it-IT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Riders</a:t>
            </a:r>
            <a:endParaRPr lang="it-IT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them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needs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up by filling the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displayed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confirm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pressed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the account info are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saved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into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Firebase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Authentication Database.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F64BD0-BB50-43D2-818F-7F452E9368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4708"/>
            <a:ext cx="2350940" cy="4170784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4AB120-CA08-4542-9B40-B955F9183E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777" y="1524709"/>
            <a:ext cx="2319131" cy="4170784"/>
          </a:xfrm>
          <a:prstGeom prst="rect">
            <a:avLst/>
          </a:prstGeom>
        </p:spPr>
      </p:pic>
      <p:cxnSp>
        <p:nvCxnSpPr>
          <p:cNvPr id="9" name="Straight Connector 8" descr="Light grey line separating Morph text and images">
            <a:extLst>
              <a:ext uri="{FF2B5EF4-FFF2-40B4-BE49-F238E27FC236}">
                <a16:creationId xmlns:a16="http://schemas.microsoft.com/office/drawing/2014/main" id="{CF371985-F171-4475-99B5-A37B1B5F6EE3}"/>
              </a:ext>
            </a:extLst>
          </p:cNvPr>
          <p:cNvCxnSpPr/>
          <p:nvPr/>
        </p:nvCxnSpPr>
        <p:spPr>
          <a:xfrm>
            <a:off x="5293689" y="1431010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21207" y="1455491"/>
            <a:ext cx="5130563" cy="66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How it works: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207924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4" y="1958189"/>
            <a:ext cx="4169356" cy="643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Restaurants list is shown and it is based on the Firebase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RecyclerView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 Data are retrieved from database by means of a query.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312281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3122817"/>
            <a:ext cx="4159010" cy="88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20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user can select a filter criteria for research based on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Favourites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Cuisine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 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Review Rank.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07569" y="4206893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4236460"/>
            <a:ext cx="4159007" cy="472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It is not allowed to order in a closed Restaurant.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B6ECAF-2B50-4B7A-BEF9-1AADBCACEE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13" y="1455491"/>
            <a:ext cx="2491248" cy="447869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4947D3-36A5-4C77-957A-3D919FD84B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594" y="1455491"/>
            <a:ext cx="2503495" cy="4478693"/>
          </a:xfrm>
          <a:prstGeom prst="rect">
            <a:avLst/>
          </a:prstGeom>
        </p:spPr>
      </p:pic>
      <p:cxnSp>
        <p:nvCxnSpPr>
          <p:cNvPr id="28" name="Straight Connector 27" descr="Light grey line separating Morph text and images">
            <a:extLst>
              <a:ext uri="{FF2B5EF4-FFF2-40B4-BE49-F238E27FC236}">
                <a16:creationId xmlns:a16="http://schemas.microsoft.com/office/drawing/2014/main" id="{F4E9CE1E-20BF-452E-B65C-A8B7F0040440}"/>
              </a:ext>
            </a:extLst>
          </p:cNvPr>
          <p:cNvCxnSpPr/>
          <p:nvPr/>
        </p:nvCxnSpPr>
        <p:spPr>
          <a:xfrm>
            <a:off x="5302567" y="1431010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Making an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Once selected a restaurant, it is possible to view its menu and its reviews.</a:t>
            </a:r>
          </a:p>
          <a:p>
            <a:pPr marL="0" indent="0" algn="just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user can select desired quantity of dishes to be ordered and then confirm it selecting the delivering time.</a:t>
            </a:r>
          </a:p>
          <a:p>
            <a:pPr marL="0" indent="0" algn="just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‘order’ and ‘review’ fragments are managed by means of a Page Adapter. </a:t>
            </a:r>
          </a:p>
          <a:p>
            <a:pPr marL="0" indent="0" algn="just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Once the order is confirmed, a related data structure is saved into Firebase Database.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86223F-5DDE-47EC-8325-8765958C49C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188" y="1754907"/>
            <a:ext cx="2417622" cy="4143091"/>
          </a:xfrm>
        </p:spPr>
      </p:pic>
      <p:cxnSp>
        <p:nvCxnSpPr>
          <p:cNvPr id="11" name="Straight Connector 10" descr="Light grey line separating Morph text and images">
            <a:extLst>
              <a:ext uri="{FF2B5EF4-FFF2-40B4-BE49-F238E27FC236}">
                <a16:creationId xmlns:a16="http://schemas.microsoft.com/office/drawing/2014/main" id="{70E1FB47-E60F-4842-AF6A-13ADFCA81716}"/>
              </a:ext>
            </a:extLst>
          </p:cNvPr>
          <p:cNvCxnSpPr/>
          <p:nvPr/>
        </p:nvCxnSpPr>
        <p:spPr>
          <a:xfrm>
            <a:off x="5302567" y="1431010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490FA5-F3BF-4D62-9E92-6971DE561D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431" y="1754907"/>
            <a:ext cx="2325241" cy="414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Order History</a:t>
            </a:r>
          </a:p>
        </p:txBody>
      </p:sp>
      <p:sp>
        <p:nvSpPr>
          <p:cNvPr id="30" name="Content Placeholder 17"/>
          <p:cNvSpPr txBox="1">
            <a:spLocks/>
          </p:cNvSpPr>
          <p:nvPr/>
        </p:nvSpPr>
        <p:spPr>
          <a:xfrm>
            <a:off x="565906" y="1182536"/>
            <a:ext cx="4124798" cy="848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/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565911" y="1431010"/>
            <a:ext cx="4574257" cy="4451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20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order history is available on customer app such that the user can check details of each order and review it once it is delivered.</a:t>
            </a:r>
          </a:p>
          <a:p>
            <a:pPr marL="0" indent="0" algn="just">
              <a:spcAft>
                <a:spcPts val="20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user can also keep track of his order by checking the status:</a:t>
            </a:r>
          </a:p>
          <a:p>
            <a:pPr algn="just">
              <a:spcAft>
                <a:spcPts val="600"/>
              </a:spcAft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 Sent</a:t>
            </a:r>
          </a:p>
          <a:p>
            <a:pPr algn="just">
              <a:spcAft>
                <a:spcPts val="600"/>
              </a:spcAft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 Refused</a:t>
            </a:r>
          </a:p>
          <a:p>
            <a:pPr algn="just">
              <a:spcAft>
                <a:spcPts val="600"/>
              </a:spcAft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Delivering</a:t>
            </a:r>
          </a:p>
          <a:p>
            <a:pPr algn="just">
              <a:spcAft>
                <a:spcPts val="2000"/>
              </a:spcAft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 Delivered 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1066038" y="2936927"/>
            <a:ext cx="2651153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06EA2B-0677-47B9-9CC6-E3D6B74181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727" y="1801355"/>
            <a:ext cx="2328159" cy="4151944"/>
          </a:xfrm>
          <a:prstGeom prst="rect">
            <a:avLst/>
          </a:prstGeom>
        </p:spPr>
      </p:pic>
      <p:cxnSp>
        <p:nvCxnSpPr>
          <p:cNvPr id="31" name="Straight Connector 30" descr="Light grey line separating Morph text and images">
            <a:extLst>
              <a:ext uri="{FF2B5EF4-FFF2-40B4-BE49-F238E27FC236}">
                <a16:creationId xmlns:a16="http://schemas.microsoft.com/office/drawing/2014/main" id="{70D4EE0E-2529-4B70-989B-F8331C576DE4}"/>
              </a:ext>
            </a:extLst>
          </p:cNvPr>
          <p:cNvCxnSpPr/>
          <p:nvPr/>
        </p:nvCxnSpPr>
        <p:spPr>
          <a:xfrm>
            <a:off x="5302567" y="1431010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689A8D-5C62-458C-A552-F8FA587C8D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382" y="1801355"/>
            <a:ext cx="2413317" cy="415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Restaurant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restaurateur profile shows all the information inserted during the registration phase. Data can be modified by clicking on the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OptionsMenu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Profile Fragment includes also a rating section which includes all the reviews given by the customers.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1A72D4-A647-4C1B-A3B3-9B974A884B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38661"/>
            <a:ext cx="2362781" cy="4200500"/>
          </a:xfrm>
          <a:prstGeom prst="rect">
            <a:avLst/>
          </a:prstGeom>
        </p:spPr>
      </p:pic>
      <p:cxnSp>
        <p:nvCxnSpPr>
          <p:cNvPr id="21" name="Straight Connector 20" descr="Light grey line separating Morph text and images">
            <a:extLst>
              <a:ext uri="{FF2B5EF4-FFF2-40B4-BE49-F238E27FC236}">
                <a16:creationId xmlns:a16="http://schemas.microsoft.com/office/drawing/2014/main" id="{1F283E5E-124C-4314-ACC6-3840EE4D2B30}"/>
              </a:ext>
            </a:extLst>
          </p:cNvPr>
          <p:cNvCxnSpPr/>
          <p:nvPr/>
        </p:nvCxnSpPr>
        <p:spPr>
          <a:xfrm>
            <a:off x="5302567" y="1431010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608610-D9F7-426E-B74A-7F63F87A17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008" y="1738660"/>
            <a:ext cx="2362782" cy="420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Adding new item to Daily Offer menu</a:t>
            </a:r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521207" y="1431010"/>
            <a:ext cx="4554173" cy="2760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2000"/>
              </a:spcAft>
              <a:buNone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Adding operation is done on a dedicated Activity where the user inserts all the info related to the dish. Once the confirm button is pressed the new item is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binded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with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ReclyclerView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which shows all menu offers.</a:t>
            </a:r>
          </a:p>
          <a:p>
            <a:pPr marL="0" indent="0" algn="just">
              <a:spcAft>
                <a:spcPts val="2000"/>
              </a:spcAft>
              <a:buNone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Every item can be updated or removed from the list by means of two dedicated buttons.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0FFAD1-ADD6-412E-9C6F-7CF657B1D6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741" y="1568352"/>
            <a:ext cx="2597597" cy="4617950"/>
          </a:xfrm>
          <a:prstGeom prst="rect">
            <a:avLst/>
          </a:prstGeom>
        </p:spPr>
      </p:pic>
      <p:cxnSp>
        <p:nvCxnSpPr>
          <p:cNvPr id="7" name="Straight Connector 6" descr="Light grey line separating Morph text and images">
            <a:extLst>
              <a:ext uri="{FF2B5EF4-FFF2-40B4-BE49-F238E27FC236}">
                <a16:creationId xmlns:a16="http://schemas.microsoft.com/office/drawing/2014/main" id="{5F028E6F-824B-48F0-BA0A-821AE12A94A1}"/>
              </a:ext>
            </a:extLst>
          </p:cNvPr>
          <p:cNvCxnSpPr/>
          <p:nvPr/>
        </p:nvCxnSpPr>
        <p:spPr>
          <a:xfrm>
            <a:off x="5302567" y="1431010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695B4C-6B98-4066-9C42-964A5910B4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861" y="1568352"/>
            <a:ext cx="2597597" cy="461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6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Order Lifecycle</a:t>
            </a:r>
          </a:p>
        </p:txBody>
      </p:sp>
      <p:grpSp>
        <p:nvGrpSpPr>
          <p:cNvPr id="4" name="Group 3" descr="Small circle with number 1 inside  indicating step 1"/>
          <p:cNvGrpSpPr/>
          <p:nvPr/>
        </p:nvGrpSpPr>
        <p:grpSpPr bwMode="blackWhite">
          <a:xfrm>
            <a:off x="405830" y="5479482"/>
            <a:ext cx="558179" cy="409838"/>
            <a:chOff x="6953426" y="711274"/>
            <a:chExt cx="558179" cy="409838"/>
          </a:xfrm>
        </p:grpSpPr>
        <p:sp>
          <p:nvSpPr>
            <p:cNvPr id="2" name="Oval 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958955" y="5446892"/>
            <a:ext cx="2921524" cy="64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Restaurateur receives order by means of notification on the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BottomNavigationMenu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" name="Group 18" descr="Small circle with number 2 inside  indicating step 2"/>
          <p:cNvGrpSpPr/>
          <p:nvPr/>
        </p:nvGrpSpPr>
        <p:grpSpPr bwMode="blackWhite">
          <a:xfrm>
            <a:off x="3855086" y="5475519"/>
            <a:ext cx="558179" cy="409838"/>
            <a:chOff x="6953426" y="711274"/>
            <a:chExt cx="558179" cy="409838"/>
          </a:xfrm>
        </p:grpSpPr>
        <p:sp>
          <p:nvSpPr>
            <p:cNvPr id="20" name="Oval 1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Content Placeholder 17"/>
          <p:cNvSpPr txBox="1">
            <a:spLocks/>
          </p:cNvSpPr>
          <p:nvPr/>
        </p:nvSpPr>
        <p:spPr>
          <a:xfrm>
            <a:off x="4351363" y="5466446"/>
            <a:ext cx="3504072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user can himself select the rider on the map. </a:t>
            </a:r>
          </a:p>
        </p:txBody>
      </p:sp>
      <p:grpSp>
        <p:nvGrpSpPr>
          <p:cNvPr id="31" name="Group 30" descr="Small circle with number 3 inside  indicating step 3"/>
          <p:cNvGrpSpPr/>
          <p:nvPr/>
        </p:nvGrpSpPr>
        <p:grpSpPr bwMode="blackWhite">
          <a:xfrm>
            <a:off x="8275381" y="5430602"/>
            <a:ext cx="558179" cy="409838"/>
            <a:chOff x="6953426" y="711274"/>
            <a:chExt cx="558179" cy="409838"/>
          </a:xfrm>
        </p:grpSpPr>
        <p:sp>
          <p:nvSpPr>
            <p:cNvPr id="32" name="Oval 3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4" name="Content Placeholder 17"/>
          <p:cNvSpPr txBox="1">
            <a:spLocks/>
          </p:cNvSpPr>
          <p:nvPr/>
        </p:nvSpPr>
        <p:spPr>
          <a:xfrm>
            <a:off x="8803112" y="5487811"/>
            <a:ext cx="3192482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alternative way by a list of riders or choosing automatically the nearest one 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5508BD-8448-436F-87D5-76298197F2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39" y="2133433"/>
            <a:ext cx="1571069" cy="2793012"/>
          </a:xfrm>
          <a:prstGeom prst="rect">
            <a:avLst/>
          </a:prstGeom>
        </p:spPr>
      </p:pic>
      <p:pic>
        <p:nvPicPr>
          <p:cNvPr id="11" name="Picture 1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0E49F42-449A-4680-B062-763F6A36ED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434" y="2133434"/>
            <a:ext cx="1571069" cy="2793013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6763E4-BDD4-4414-BC3C-E7D97664DB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025" y="2133434"/>
            <a:ext cx="1571069" cy="2793012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8A1EBDD-835E-426A-9411-C4AD7D087B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926" y="2133434"/>
            <a:ext cx="1571069" cy="279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Rider delivering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C26C210-40B2-4C10-AD9C-271149BCE5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993" y="1914337"/>
            <a:ext cx="2336238" cy="4181023"/>
          </a:xfrm>
          <a:prstGeom prst="rect">
            <a:avLst/>
          </a:prstGeom>
        </p:spPr>
      </p:pic>
      <p:cxnSp>
        <p:nvCxnSpPr>
          <p:cNvPr id="5" name="Straight Connector 4" descr="Light grey line separating Morph text and images">
            <a:extLst>
              <a:ext uri="{FF2B5EF4-FFF2-40B4-BE49-F238E27FC236}">
                <a16:creationId xmlns:a16="http://schemas.microsoft.com/office/drawing/2014/main" id="{A3163256-A448-40F2-B053-38131DB0E0D6}"/>
              </a:ext>
            </a:extLst>
          </p:cNvPr>
          <p:cNvCxnSpPr/>
          <p:nvPr/>
        </p:nvCxnSpPr>
        <p:spPr>
          <a:xfrm>
            <a:off x="5302567" y="1431010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43DB0F9-14E4-4748-9D24-E23625558D18}"/>
              </a:ext>
            </a:extLst>
          </p:cNvPr>
          <p:cNvSpPr txBox="1"/>
          <p:nvPr/>
        </p:nvSpPr>
        <p:spPr>
          <a:xfrm>
            <a:off x="521207" y="1327192"/>
            <a:ext cx="43766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 err="1"/>
              <a:t>When</a:t>
            </a:r>
            <a:r>
              <a:rPr lang="it-IT" sz="1400" dirty="0"/>
              <a:t> an </a:t>
            </a:r>
            <a:r>
              <a:rPr lang="it-IT" sz="1400" dirty="0" err="1"/>
              <a:t>order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assigned</a:t>
            </a:r>
            <a:r>
              <a:rPr lang="it-IT" sz="1400" dirty="0"/>
              <a:t> to a rider, a </a:t>
            </a:r>
            <a:r>
              <a:rPr lang="it-IT" sz="1400" dirty="0" err="1"/>
              <a:t>notification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shown</a:t>
            </a:r>
            <a:r>
              <a:rPr lang="it-IT" sz="1400" dirty="0"/>
              <a:t> on </a:t>
            </a:r>
            <a:r>
              <a:rPr lang="it-IT" sz="1400" dirty="0" err="1"/>
              <a:t>his</a:t>
            </a:r>
            <a:r>
              <a:rPr lang="it-IT" sz="1400" dirty="0"/>
              <a:t> app.</a:t>
            </a:r>
          </a:p>
          <a:p>
            <a:pPr algn="just"/>
            <a:endParaRPr lang="it-IT" sz="1400" dirty="0"/>
          </a:p>
          <a:p>
            <a:pPr algn="just"/>
            <a:r>
              <a:rPr lang="en-GB" sz="1400" dirty="0"/>
              <a:t>In the </a:t>
            </a:r>
            <a:r>
              <a:rPr lang="en-GB" sz="1400" dirty="0" err="1"/>
              <a:t>Reversation</a:t>
            </a:r>
            <a:r>
              <a:rPr lang="en-GB" sz="1400" dirty="0"/>
              <a:t> Fragment the rider can see the Restaurant and Customer address.</a:t>
            </a:r>
          </a:p>
          <a:p>
            <a:pPr algn="just"/>
            <a:endParaRPr lang="en-GB" sz="1400" dirty="0"/>
          </a:p>
          <a:p>
            <a:pPr algn="just"/>
            <a:r>
              <a:rPr lang="en-GB" sz="1400" dirty="0"/>
              <a:t>The path is shown on the map. Moreover, it is updated when the rider reaches the restaurant and the customer’s path is displayed. </a:t>
            </a:r>
          </a:p>
          <a:p>
            <a:pPr algn="just"/>
            <a:endParaRPr lang="en-GB" sz="1400" dirty="0"/>
          </a:p>
          <a:p>
            <a:pPr algn="just"/>
            <a:r>
              <a:rPr lang="en-GB" sz="1400" dirty="0"/>
              <a:t>When the order is delivered, the rider notifies it by clicking on the related button.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186699-CFAE-4893-B17C-DEA9555D51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617" y="1914337"/>
            <a:ext cx="2336225" cy="419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ED6A94-6CEC-4690-B5D0-3E831BCC769C}">
  <ds:schemaRefs>
    <ds:schemaRef ds:uri="71af3243-3dd4-4a8d-8c0d-dd76da1f02a5"/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486</Words>
  <Application>Microsoft Office PowerPoint</Application>
  <PresentationFormat>Widescreen</PresentationFormat>
  <Paragraphs>63</Paragraphs>
  <Slides>10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Segoe UI Semibold</vt:lpstr>
      <vt:lpstr>Wingdings</vt:lpstr>
      <vt:lpstr>WelcomeDoc</vt:lpstr>
      <vt:lpstr>APPetit</vt:lpstr>
      <vt:lpstr>Login and Sign Up</vt:lpstr>
      <vt:lpstr>Customer</vt:lpstr>
      <vt:lpstr>Making an order</vt:lpstr>
      <vt:lpstr>Order History</vt:lpstr>
      <vt:lpstr>Restaurant</vt:lpstr>
      <vt:lpstr>Adding new item to Daily Offer menu</vt:lpstr>
      <vt:lpstr>Order Lifecycle</vt:lpstr>
      <vt:lpstr>Rider delivering</vt:lpstr>
      <vt:lpstr>THANKS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2019-06-09T08:26:49Z</dcterms:created>
  <dcterms:modified xsi:type="dcterms:W3CDTF">2019-06-10T08:38:34Z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