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9" r:id="rId4"/>
    <p:sldId id="260" r:id="rId5"/>
    <p:sldId id="292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5" r:id="rId23"/>
    <p:sldId id="276" r:id="rId24"/>
    <p:sldId id="278" r:id="rId25"/>
    <p:sldId id="289" r:id="rId26"/>
    <p:sldId id="280" r:id="rId27"/>
    <p:sldId id="281" r:id="rId28"/>
    <p:sldId id="282" r:id="rId29"/>
    <p:sldId id="283" r:id="rId30"/>
    <p:sldId id="284" r:id="rId31"/>
    <p:sldId id="279" r:id="rId32"/>
    <p:sldId id="285" r:id="rId33"/>
    <p:sldId id="286" r:id="rId34"/>
    <p:sldId id="287" r:id="rId35"/>
    <p:sldId id="288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B336E-E8F1-4B00-A627-53CB00CAADDD}" type="datetimeFigureOut">
              <a:rPr lang="en-IN" smtClean="0"/>
              <a:pPr/>
              <a:t>05/10/2015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F7F25-22BD-48D2-A920-A248982909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8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FFD7D-2451-4D02-ABDB-BB33DC82C84B}" type="datetimeFigureOut">
              <a:rPr lang="en-IN" smtClean="0"/>
              <a:pPr/>
              <a:t>05/10/2015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C4AF8-70EB-4B39-A893-E45D4F6167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2912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C4AF8-70EB-4B39-A893-E45D4F6167A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77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852F-07F2-44E5-95F4-915273375B61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C844-9B7A-4D32-8749-D6EB41141A0B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98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04DE-A819-4F33-8126-17499C74AEB9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544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DB24-E12F-4E34-B891-81D8073547D3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0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3DB2-060F-4195-B441-5D174B674F6E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112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AA6F-CA9A-4B15-A339-EC1597D9E2FF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98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769E-4A35-4662-9B88-7BB12B2934CB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247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6B93-A722-49C3-81F2-374EBCCF50E8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8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1F75-6B45-43F4-B5D9-3B4C0F993D1B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96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45E-6DEF-4CDE-B00A-6BB08B677D10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9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1F69-106C-4946-AA88-9336DA36CC19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A28B-1813-4889-AF60-55BAECB90D15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E13B-39D8-41E1-9EE7-979932B901E2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7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FD89-8E17-4E4B-9189-B92410ED23BF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12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C07D-5A11-4B61-861A-B9AB546F0EF6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5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26D5-09A7-4131-86AD-999C265E5B6E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5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B59EF-9A64-4D80-8EB4-A4543E89D3FE}" type="datetime1">
              <a:rPr lang="en-IN" smtClean="0"/>
              <a:pPr/>
              <a:t>05/10/2015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45643E-13C7-40A1-ACF4-8A2B810CE0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9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ubs.opengroup.org/onlinepubs/009695399/basedefs/strings.h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ubs.opengroup.org/onlinepubs/009695399/functions/socke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ubs.opengroup.org/onlinepubs/009695399/basedefs/unistd.h.html" TargetMode="External"/><Relationship Id="rId2" Type="http://schemas.openxmlformats.org/officeDocument/2006/relationships/hyperlink" Target="http://pubs.opengroup.org/onlinepubs/009695399/basedefs/strings.h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ubs.opengroup.org/onlinepubs/009695399/basedefs/unistd.h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ubs.opengroup.org/onlinepubs/009695399/basedefs/strings.h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pubs.opengroup.org/onlinepubs/009695399/basedefs/sys/socket.h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Socket Programming in C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-By Samkit Jain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4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0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b="1" dirty="0" smtClean="0"/>
              <a:t> </a:t>
            </a:r>
            <a:r>
              <a:rPr lang="en-IN" b="1" dirty="0" err="1" smtClean="0"/>
              <a:t>int</a:t>
            </a:r>
            <a:r>
              <a:rPr lang="en-IN" b="1" dirty="0" smtClean="0"/>
              <a:t>     </a:t>
            </a:r>
            <a:r>
              <a:rPr lang="en-IN" dirty="0" smtClean="0"/>
              <a:t>socket(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b="1" dirty="0"/>
              <a:t>domain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b="1" dirty="0" smtClean="0"/>
              <a:t>type            </a:t>
            </a:r>
            <a:r>
              <a:rPr lang="en-IN" dirty="0" smtClean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b="1" dirty="0"/>
              <a:t>protocol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b="1" dirty="0" err="1" smtClean="0"/>
              <a:t>sockfd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socket(</a:t>
            </a:r>
            <a:r>
              <a:rPr lang="en-IN" b="1" dirty="0" smtClean="0"/>
              <a:t>AF_INET</a:t>
            </a:r>
            <a:r>
              <a:rPr lang="en-IN" dirty="0" smtClean="0"/>
              <a:t>     , </a:t>
            </a:r>
            <a:r>
              <a:rPr lang="en-IN" b="1" dirty="0"/>
              <a:t>SOCK_STREAM</a:t>
            </a:r>
            <a:r>
              <a:rPr lang="en-IN" dirty="0"/>
              <a:t>, </a:t>
            </a:r>
            <a:r>
              <a:rPr lang="en-IN" dirty="0" smtClean="0"/>
              <a:t>       </a:t>
            </a:r>
            <a:r>
              <a:rPr lang="en-IN" b="1" dirty="0" smtClean="0"/>
              <a:t>    0 </a:t>
            </a:r>
            <a:r>
              <a:rPr lang="en-IN" dirty="0" smtClean="0"/>
              <a:t>      );</a:t>
            </a:r>
            <a:endParaRPr lang="en-IN" dirty="0"/>
          </a:p>
          <a:p>
            <a:r>
              <a:rPr lang="en-IN" b="1" dirty="0" smtClean="0"/>
              <a:t>AF_INET</a:t>
            </a:r>
            <a:r>
              <a:rPr lang="en-IN" dirty="0" smtClean="0"/>
              <a:t> </a:t>
            </a:r>
            <a:r>
              <a:rPr lang="en-IN" dirty="0"/>
              <a:t>- The AF_INET address family is the address family for IPv4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SOCK_STREAM </a:t>
            </a:r>
            <a:r>
              <a:rPr lang="en-IN" dirty="0" smtClean="0"/>
              <a:t>- </a:t>
            </a:r>
            <a:r>
              <a:rPr lang="en-IN" dirty="0"/>
              <a:t>Supports reliable connection-oriented byte stream communication</a:t>
            </a:r>
            <a:r>
              <a:rPr lang="en-IN" dirty="0" smtClean="0"/>
              <a:t>.</a:t>
            </a:r>
            <a:r>
              <a:rPr lang="en-IN" b="1" dirty="0" smtClean="0"/>
              <a:t>(TCP)</a:t>
            </a:r>
          </a:p>
          <a:p>
            <a:r>
              <a:rPr lang="en-IN" b="1" dirty="0" smtClean="0"/>
              <a:t>SOCK_DGRAM</a:t>
            </a:r>
            <a:r>
              <a:rPr lang="en-IN" dirty="0" smtClean="0"/>
              <a:t> - Supports </a:t>
            </a:r>
            <a:r>
              <a:rPr lang="en-IN" dirty="0"/>
              <a:t>unreliable connectionless datagram communication</a:t>
            </a:r>
            <a:r>
              <a:rPr lang="en-IN" dirty="0" smtClean="0"/>
              <a:t>.</a:t>
            </a:r>
            <a:r>
              <a:rPr lang="en-IN" b="1" dirty="0" smtClean="0"/>
              <a:t>(UDP)</a:t>
            </a:r>
          </a:p>
          <a:p>
            <a:pPr marL="342900" lvl="1" indent="-342900"/>
            <a:r>
              <a:rPr lang="en-IN" b="1" dirty="0" smtClean="0"/>
              <a:t>0 </a:t>
            </a:r>
            <a:r>
              <a:rPr lang="en-IN" dirty="0" smtClean="0"/>
              <a:t>- </a:t>
            </a:r>
            <a:r>
              <a:rPr lang="en-IN" dirty="0"/>
              <a:t>Specifying a protocol of 0 causes socket() to use an unspecified default protocol appropriate for the requested socket type</a:t>
            </a:r>
            <a:r>
              <a:rPr lang="en-IN" dirty="0" smtClean="0"/>
              <a:t>.</a:t>
            </a:r>
          </a:p>
          <a:p>
            <a:pPr marL="342900" lvl="1" indent="-342900"/>
            <a:r>
              <a:rPr lang="en-IN" b="1" dirty="0" smtClean="0"/>
              <a:t>Return Value </a:t>
            </a:r>
            <a:r>
              <a:rPr lang="en-IN" dirty="0" smtClean="0"/>
              <a:t>- </a:t>
            </a:r>
            <a:r>
              <a:rPr lang="en-IN" dirty="0"/>
              <a:t>Upon successful completion, </a:t>
            </a:r>
            <a:r>
              <a:rPr lang="en-IN" i="1" dirty="0"/>
              <a:t>socket</a:t>
            </a:r>
            <a:r>
              <a:rPr lang="en-IN" dirty="0"/>
              <a:t>() shall return a non-negative integer, the socket file descriptor. Otherwise, a value of -1 shall be returned and </a:t>
            </a:r>
            <a:r>
              <a:rPr lang="en-IN" b="1" i="1" dirty="0" err="1" smtClean="0"/>
              <a:t>sockfd</a:t>
            </a:r>
            <a:r>
              <a:rPr lang="en-IN" dirty="0"/>
              <a:t> set to indicate the error.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Checking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if (</a:t>
            </a:r>
            <a:r>
              <a:rPr lang="en-IN" sz="3600" dirty="0" err="1"/>
              <a:t>sockfd</a:t>
            </a:r>
            <a:r>
              <a:rPr lang="en-IN" sz="3600" dirty="0"/>
              <a:t> &lt; 0) </a:t>
            </a:r>
          </a:p>
          <a:p>
            <a:pPr marL="0" indent="0">
              <a:buNone/>
            </a:pPr>
            <a:r>
              <a:rPr lang="en-IN" sz="3600" dirty="0"/>
              <a:t>    {</a:t>
            </a:r>
          </a:p>
          <a:p>
            <a:pPr marL="0" indent="0">
              <a:buNone/>
            </a:pPr>
            <a:r>
              <a:rPr lang="en-IN" sz="3600" dirty="0"/>
              <a:t>        </a:t>
            </a:r>
            <a:r>
              <a:rPr lang="en-IN" sz="3600" dirty="0" err="1"/>
              <a:t>perror</a:t>
            </a:r>
            <a:r>
              <a:rPr lang="en-IN" sz="3600" dirty="0"/>
              <a:t>("ERROR opening socket");</a:t>
            </a:r>
          </a:p>
          <a:p>
            <a:pPr marL="0" indent="0">
              <a:buNone/>
            </a:pPr>
            <a:r>
              <a:rPr lang="en-IN" sz="3600" dirty="0"/>
              <a:t>        exit(1);</a:t>
            </a:r>
          </a:p>
          <a:p>
            <a:pPr marL="0" indent="0">
              <a:buNone/>
            </a:pPr>
            <a:r>
              <a:rPr lang="en-IN" sz="3600" dirty="0"/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2 : Initialize </a:t>
            </a:r>
            <a:r>
              <a:rPr lang="en-IN" dirty="0"/>
              <a:t>socket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5118100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bzero</a:t>
            </a:r>
            <a:r>
              <a:rPr lang="en-IN" b="1" dirty="0" smtClean="0"/>
              <a:t>()</a:t>
            </a:r>
            <a:r>
              <a:rPr lang="en-IN" dirty="0" smtClean="0"/>
              <a:t> is defined in </a:t>
            </a:r>
            <a:r>
              <a:rPr lang="en-IN" b="1" dirty="0" err="1" smtClean="0">
                <a:hlinkClick r:id="rId2"/>
              </a:rPr>
              <a:t>strings.h</a:t>
            </a:r>
            <a:r>
              <a:rPr lang="en-IN" b="1" dirty="0" smtClean="0"/>
              <a:t> </a:t>
            </a:r>
            <a:r>
              <a:rPr lang="en-IN" dirty="0" smtClean="0"/>
              <a:t>header file.</a:t>
            </a:r>
            <a:endParaRPr lang="en-IN" b="1" dirty="0" smtClean="0"/>
          </a:p>
          <a:p>
            <a:r>
              <a:rPr lang="en-IN" dirty="0" smtClean="0"/>
              <a:t>This function </a:t>
            </a:r>
            <a:r>
              <a:rPr lang="en-IN" dirty="0"/>
              <a:t>shall place </a:t>
            </a:r>
            <a:r>
              <a:rPr lang="en-IN" i="1" dirty="0"/>
              <a:t>n</a:t>
            </a:r>
            <a:r>
              <a:rPr lang="en-IN" dirty="0"/>
              <a:t> zero-valued bytes in the area pointed to by </a:t>
            </a:r>
            <a:r>
              <a:rPr lang="en-IN" i="1" dirty="0"/>
              <a:t>s</a:t>
            </a:r>
            <a:r>
              <a:rPr lang="en-IN" dirty="0" smtClean="0"/>
              <a:t>.</a:t>
            </a:r>
          </a:p>
          <a:p>
            <a:r>
              <a:rPr lang="en-IN" dirty="0"/>
              <a:t>void </a:t>
            </a:r>
            <a:r>
              <a:rPr lang="en-IN" dirty="0" err="1"/>
              <a:t>bzero</a:t>
            </a:r>
            <a:r>
              <a:rPr lang="en-IN" dirty="0"/>
              <a:t>(void </a:t>
            </a:r>
            <a:r>
              <a:rPr lang="en-IN" b="1" dirty="0"/>
              <a:t>*s</a:t>
            </a:r>
            <a:r>
              <a:rPr lang="en-IN" dirty="0"/>
              <a:t>, </a:t>
            </a:r>
            <a:r>
              <a:rPr lang="en-IN" dirty="0" err="1"/>
              <a:t>size_t</a:t>
            </a:r>
            <a:r>
              <a:rPr lang="en-IN" dirty="0"/>
              <a:t> </a:t>
            </a:r>
            <a:r>
              <a:rPr lang="en-IN" b="1" dirty="0"/>
              <a:t>n</a:t>
            </a:r>
            <a:r>
              <a:rPr lang="en-IN" dirty="0" smtClean="0"/>
              <a:t>);</a:t>
            </a:r>
          </a:p>
          <a:p>
            <a:pPr>
              <a:buNone/>
            </a:pPr>
            <a:endParaRPr lang="en-IN" dirty="0" smtClean="0"/>
          </a:p>
          <a:p>
            <a:endParaRPr lang="en-IN" b="1" dirty="0" smtClean="0"/>
          </a:p>
          <a:p>
            <a:r>
              <a:rPr lang="en-IN" b="1" dirty="0" err="1" smtClean="0"/>
              <a:t>bzero</a:t>
            </a:r>
            <a:r>
              <a:rPr lang="en-IN" b="1" dirty="0"/>
              <a:t>((char *) &amp;</a:t>
            </a:r>
            <a:r>
              <a:rPr lang="en-IN" b="1" dirty="0" err="1"/>
              <a:t>serv_addr</a:t>
            </a:r>
            <a:r>
              <a:rPr lang="en-IN" b="1" dirty="0"/>
              <a:t>,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serv_addr</a:t>
            </a:r>
            <a:r>
              <a:rPr lang="en-IN" b="1" dirty="0" smtClean="0"/>
              <a:t>));</a:t>
            </a:r>
            <a:endParaRPr lang="en-IN" b="1" dirty="0"/>
          </a:p>
          <a:p>
            <a:r>
              <a:rPr lang="en-IN" b="1" dirty="0" err="1" smtClean="0"/>
              <a:t>portno</a:t>
            </a:r>
            <a:r>
              <a:rPr lang="en-IN" b="1" dirty="0" smtClean="0"/>
              <a:t> </a:t>
            </a:r>
            <a:r>
              <a:rPr lang="en-IN" b="1" dirty="0"/>
              <a:t>= 5001</a:t>
            </a:r>
            <a:r>
              <a:rPr lang="en-IN" b="1" dirty="0" smtClean="0"/>
              <a:t>;</a:t>
            </a:r>
            <a:endParaRPr lang="en-IN" b="1" dirty="0"/>
          </a:p>
          <a:p>
            <a:r>
              <a:rPr lang="en-IN" b="1" dirty="0" err="1" smtClean="0"/>
              <a:t>serv_addr.sin_family</a:t>
            </a:r>
            <a:r>
              <a:rPr lang="en-IN" b="1" dirty="0" smtClean="0"/>
              <a:t> </a:t>
            </a:r>
            <a:r>
              <a:rPr lang="en-IN" b="1" dirty="0"/>
              <a:t>= AF_INET</a:t>
            </a:r>
            <a:r>
              <a:rPr lang="en-IN" b="1" dirty="0" smtClean="0"/>
              <a:t>;</a:t>
            </a:r>
            <a:r>
              <a:rPr lang="en-IN" dirty="0" smtClean="0"/>
              <a:t>// assigns address families of IPv4</a:t>
            </a:r>
            <a:endParaRPr lang="en-IN" dirty="0"/>
          </a:p>
          <a:p>
            <a:r>
              <a:rPr lang="en-IN" b="1" dirty="0" err="1" smtClean="0"/>
              <a:t>serv_addr.sin_addr.s_addr</a:t>
            </a:r>
            <a:r>
              <a:rPr lang="en-IN" b="1" dirty="0" smtClean="0"/>
              <a:t> </a:t>
            </a:r>
            <a:r>
              <a:rPr lang="en-IN" b="1" dirty="0"/>
              <a:t>= INADDR_ANY</a:t>
            </a:r>
            <a:r>
              <a:rPr lang="en-IN" b="1" dirty="0" smtClean="0"/>
              <a:t>;//</a:t>
            </a:r>
            <a:r>
              <a:rPr lang="en-IN" dirty="0" smtClean="0"/>
              <a:t>INADDR_IN </a:t>
            </a:r>
            <a:r>
              <a:rPr lang="en-IN" dirty="0"/>
              <a:t>allowed your program to work without knowing the IP address of the machine it was running on, or, in the case of a machine with multiple network interfaces, it allowed your server to receive packets destined to any of the interfaces.</a:t>
            </a:r>
          </a:p>
          <a:p>
            <a:r>
              <a:rPr lang="en-IN" b="1" dirty="0" err="1" smtClean="0"/>
              <a:t>serv_addr.sin_port</a:t>
            </a:r>
            <a:r>
              <a:rPr lang="en-IN" b="1" dirty="0" smtClean="0"/>
              <a:t> </a:t>
            </a:r>
            <a:r>
              <a:rPr lang="en-IN" b="1" dirty="0"/>
              <a:t>= </a:t>
            </a:r>
            <a:r>
              <a:rPr lang="en-IN" b="1" dirty="0" err="1"/>
              <a:t>htons</a:t>
            </a:r>
            <a:r>
              <a:rPr lang="en-IN" b="1" dirty="0"/>
              <a:t>(</a:t>
            </a:r>
            <a:r>
              <a:rPr lang="en-IN" b="1" dirty="0" err="1"/>
              <a:t>portno</a:t>
            </a:r>
            <a:r>
              <a:rPr lang="en-IN" b="1" dirty="0"/>
              <a:t>);//</a:t>
            </a:r>
            <a:r>
              <a:rPr lang="en-IN" dirty="0"/>
              <a:t>converts </a:t>
            </a:r>
            <a:r>
              <a:rPr lang="en-IN" dirty="0" smtClean="0"/>
              <a:t>from </a:t>
            </a:r>
            <a:r>
              <a:rPr lang="en-IN" b="1" dirty="0"/>
              <a:t>h</a:t>
            </a:r>
            <a:r>
              <a:rPr lang="en-IN" dirty="0"/>
              <a:t>ost </a:t>
            </a:r>
            <a:r>
              <a:rPr lang="en-IN" b="1" dirty="0"/>
              <a:t>to</a:t>
            </a:r>
            <a:r>
              <a:rPr lang="en-IN" dirty="0"/>
              <a:t> TCP/IP </a:t>
            </a:r>
            <a:r>
              <a:rPr lang="en-IN" b="1" dirty="0"/>
              <a:t>n</a:t>
            </a:r>
            <a:r>
              <a:rPr lang="en-IN" dirty="0"/>
              <a:t>etwork byte </a:t>
            </a:r>
            <a:r>
              <a:rPr lang="en-IN" dirty="0" smtClean="0"/>
              <a:t>order which is defined in </a:t>
            </a:r>
            <a:r>
              <a:rPr lang="en-IN" b="1" dirty="0" err="1" smtClean="0"/>
              <a:t>socket.h</a:t>
            </a:r>
            <a:r>
              <a:rPr lang="en-IN" dirty="0" smtClean="0"/>
              <a:t> header file.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12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11715" y="2939143"/>
          <a:ext cx="703362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406"/>
                <a:gridCol w="1758406"/>
                <a:gridCol w="1758406"/>
                <a:gridCol w="1758406"/>
              </a:tblGrid>
              <a:tr h="189170"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030583" y="2782389"/>
            <a:ext cx="7053943" cy="391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62058" y="23774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35977" y="326571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95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3: - Now bind the host address using bind()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bind() </a:t>
            </a:r>
            <a:r>
              <a:rPr lang="en-IN" dirty="0" smtClean="0"/>
              <a:t>function is defined in </a:t>
            </a:r>
            <a:r>
              <a:rPr lang="en-IN" b="1" dirty="0" smtClean="0">
                <a:solidFill>
                  <a:srgbClr val="FF0000"/>
                </a:solidFill>
              </a:rPr>
              <a:t>sys/</a:t>
            </a:r>
            <a:r>
              <a:rPr lang="en-IN" b="1" dirty="0" err="1" smtClean="0">
                <a:solidFill>
                  <a:srgbClr val="FF0000"/>
                </a:solidFill>
              </a:rPr>
              <a:t>socket.h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header file.</a:t>
            </a:r>
          </a:p>
          <a:p>
            <a:r>
              <a:rPr lang="en-US" dirty="0" smtClean="0"/>
              <a:t>The bind() function shall assign a local socket address </a:t>
            </a:r>
            <a:r>
              <a:rPr lang="en-US" dirty="0" err="1" smtClean="0"/>
              <a:t>address</a:t>
            </a:r>
            <a:r>
              <a:rPr lang="en-US" dirty="0" smtClean="0"/>
              <a:t> to a socket identified by descriptor socket that has no local socket address assigned. Sockets created with the </a:t>
            </a:r>
            <a:r>
              <a:rPr lang="en-US" dirty="0" smtClean="0">
                <a:hlinkClick r:id="rId2"/>
              </a:rPr>
              <a:t>socket()</a:t>
            </a:r>
            <a:r>
              <a:rPr lang="en-US" dirty="0" smtClean="0"/>
              <a:t> function are initially unnamed; they are identified only by their address family.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bind(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b="1" dirty="0"/>
              <a:t>socket</a:t>
            </a:r>
            <a:r>
              <a:rPr lang="en-IN" dirty="0"/>
              <a:t>, </a:t>
            </a:r>
            <a:r>
              <a:rPr lang="en-IN" b="1" dirty="0" err="1"/>
              <a:t>const</a:t>
            </a:r>
            <a:r>
              <a:rPr lang="en-IN" b="1" dirty="0"/>
              <a:t> </a:t>
            </a:r>
            <a:r>
              <a:rPr lang="en-IN" b="1" dirty="0" err="1"/>
              <a:t>struct</a:t>
            </a:r>
            <a:r>
              <a:rPr lang="en-IN" b="1" dirty="0"/>
              <a:t> </a:t>
            </a:r>
            <a:r>
              <a:rPr lang="en-IN" b="1" dirty="0" err="1"/>
              <a:t>sockaddr</a:t>
            </a:r>
            <a:r>
              <a:rPr lang="en-IN" b="1" dirty="0"/>
              <a:t> *</a:t>
            </a:r>
            <a:r>
              <a:rPr lang="en-IN" b="1" dirty="0" err="1" smtClean="0"/>
              <a:t>address</a:t>
            </a:r>
            <a:r>
              <a:rPr lang="en-IN" dirty="0" err="1" smtClean="0"/>
              <a:t>,</a:t>
            </a:r>
            <a:r>
              <a:rPr lang="en-IN" b="1" dirty="0" err="1" smtClean="0"/>
              <a:t>socklen_t</a:t>
            </a:r>
            <a:r>
              <a:rPr lang="en-IN" b="1" dirty="0" smtClean="0"/>
              <a:t> </a:t>
            </a:r>
            <a:r>
              <a:rPr lang="en-IN" b="1" dirty="0" err="1"/>
              <a:t>address_len</a:t>
            </a:r>
            <a:r>
              <a:rPr lang="en-IN" dirty="0"/>
              <a:t>);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if </a:t>
            </a:r>
            <a:r>
              <a:rPr lang="en-IN" b="1" dirty="0"/>
              <a:t>(</a:t>
            </a:r>
            <a:r>
              <a:rPr lang="en-IN" b="1" dirty="0" smtClean="0"/>
              <a:t>bind (     </a:t>
            </a:r>
            <a:r>
              <a:rPr lang="en-IN" b="1" dirty="0" err="1" smtClean="0"/>
              <a:t>sockfd</a:t>
            </a:r>
            <a:r>
              <a:rPr lang="en-IN" b="1" dirty="0"/>
              <a:t>, (</a:t>
            </a:r>
            <a:r>
              <a:rPr lang="en-IN" b="1" dirty="0" err="1"/>
              <a:t>struct</a:t>
            </a:r>
            <a:r>
              <a:rPr lang="en-IN" b="1" dirty="0"/>
              <a:t> </a:t>
            </a:r>
            <a:r>
              <a:rPr lang="en-IN" b="1" dirty="0" err="1"/>
              <a:t>sockaddr</a:t>
            </a:r>
            <a:r>
              <a:rPr lang="en-IN" b="1" dirty="0"/>
              <a:t> </a:t>
            </a:r>
            <a:r>
              <a:rPr lang="en-IN" b="1" dirty="0" smtClean="0"/>
              <a:t>*)&amp;</a:t>
            </a:r>
            <a:r>
              <a:rPr lang="en-IN" b="1" dirty="0" err="1" smtClean="0"/>
              <a:t>serv_addr</a:t>
            </a:r>
            <a:r>
              <a:rPr lang="en-IN" b="1" dirty="0" smtClean="0"/>
              <a:t> ,     </a:t>
            </a:r>
            <a:r>
              <a:rPr lang="en-IN" b="1" dirty="0" err="1" smtClean="0"/>
              <a:t>sizeof</a:t>
            </a:r>
            <a:r>
              <a:rPr lang="en-IN" b="1" dirty="0" smtClean="0"/>
              <a:t>(</a:t>
            </a:r>
            <a:r>
              <a:rPr lang="en-IN" b="1" dirty="0" err="1" smtClean="0"/>
              <a:t>serv_addr</a:t>
            </a:r>
            <a:r>
              <a:rPr lang="en-IN" b="1" dirty="0" smtClean="0"/>
              <a:t>)    ) </a:t>
            </a:r>
            <a:r>
              <a:rPr lang="en-IN" b="1" dirty="0"/>
              <a:t>&lt; 0)</a:t>
            </a:r>
          </a:p>
          <a:p>
            <a:pPr marL="0" indent="0">
              <a:buNone/>
            </a:pPr>
            <a:r>
              <a:rPr lang="en-IN" b="1" dirty="0"/>
              <a:t>    {</a:t>
            </a:r>
          </a:p>
          <a:p>
            <a:pPr marL="0" indent="0">
              <a:buNone/>
            </a:pPr>
            <a:r>
              <a:rPr lang="en-IN" b="1" dirty="0"/>
              <a:t>         </a:t>
            </a:r>
            <a:r>
              <a:rPr lang="en-IN" b="1" dirty="0" err="1"/>
              <a:t>perror</a:t>
            </a:r>
            <a:r>
              <a:rPr lang="en-IN" b="1" dirty="0"/>
              <a:t>("ERROR on binding</a:t>
            </a:r>
            <a:r>
              <a:rPr lang="en-IN" b="1" dirty="0" smtClean="0"/>
              <a:t>");//</a:t>
            </a:r>
            <a:r>
              <a:rPr lang="en-IN" dirty="0" smtClean="0"/>
              <a:t>Error Checking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 exit(1);</a:t>
            </a:r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b="1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825" y="3320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Step 4 : Now start listening for the clients, here </a:t>
            </a:r>
            <a:r>
              <a:rPr lang="en-IN" dirty="0" smtClean="0"/>
              <a:t>process </a:t>
            </a:r>
            <a:r>
              <a:rPr lang="en-IN" dirty="0"/>
              <a:t>will go in sleep mode and will </a:t>
            </a:r>
            <a:r>
              <a:rPr lang="en-IN" dirty="0" smtClean="0"/>
              <a:t>wait </a:t>
            </a:r>
            <a:r>
              <a:rPr lang="en-IN" dirty="0"/>
              <a:t>for the incoming connection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listen() function is defined </a:t>
            </a:r>
            <a:r>
              <a:rPr lang="sv-SE" sz="2000" dirty="0" smtClean="0">
                <a:solidFill>
                  <a:srgbClr val="FF0000"/>
                </a:solidFill>
              </a:rPr>
              <a:t>in </a:t>
            </a:r>
            <a:r>
              <a:rPr lang="sv-SE" sz="2000" b="1" dirty="0" smtClean="0">
                <a:solidFill>
                  <a:srgbClr val="FF0000"/>
                </a:solidFill>
              </a:rPr>
              <a:t>sys/socket.h</a:t>
            </a:r>
            <a:r>
              <a:rPr lang="sv-SE" sz="2000" dirty="0" smtClean="0">
                <a:solidFill>
                  <a:srgbClr val="FF0000"/>
                </a:solidFill>
              </a:rPr>
              <a:t> </a:t>
            </a:r>
            <a:r>
              <a:rPr lang="sv-SE" sz="2000" dirty="0" smtClean="0"/>
              <a:t>header file.</a:t>
            </a:r>
          </a:p>
          <a:p>
            <a:pPr marL="0" indent="0">
              <a:buNone/>
            </a:pPr>
            <a:r>
              <a:rPr lang="sv-SE" sz="2000" dirty="0" smtClean="0"/>
              <a:t>int </a:t>
            </a:r>
            <a:r>
              <a:rPr lang="sv-SE" sz="2000" dirty="0"/>
              <a:t>listen(int </a:t>
            </a:r>
            <a:r>
              <a:rPr lang="sv-SE" sz="2000" b="1" dirty="0"/>
              <a:t>socket</a:t>
            </a:r>
            <a:r>
              <a:rPr lang="sv-SE" sz="2000" dirty="0"/>
              <a:t>, int </a:t>
            </a:r>
            <a:r>
              <a:rPr lang="sv-SE" sz="2000" b="1" dirty="0"/>
              <a:t>backlog</a:t>
            </a:r>
            <a:r>
              <a:rPr lang="sv-SE" sz="2000" dirty="0"/>
              <a:t>);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b="1" dirty="0" smtClean="0"/>
              <a:t>     listen(     </a:t>
            </a:r>
            <a:r>
              <a:rPr lang="en-IN" sz="2000" b="1" dirty="0" err="1" smtClean="0"/>
              <a:t>sockfd</a:t>
            </a:r>
            <a:r>
              <a:rPr lang="en-IN" sz="2000" b="1" dirty="0" smtClean="0"/>
              <a:t>,        5           );</a:t>
            </a:r>
          </a:p>
          <a:p>
            <a:r>
              <a:rPr lang="en-IN" sz="2000" b="1" dirty="0" smtClean="0"/>
              <a:t>Note : - backlog</a:t>
            </a:r>
            <a:r>
              <a:rPr lang="en-IN" sz="2000" dirty="0"/>
              <a:t> </a:t>
            </a:r>
            <a:r>
              <a:rPr lang="en-IN" sz="2000" dirty="0" smtClean="0"/>
              <a:t>is the limit of  </a:t>
            </a:r>
            <a:r>
              <a:rPr lang="en-IN" sz="2000" dirty="0"/>
              <a:t>the number of outstanding connections in the socket's listen </a:t>
            </a:r>
            <a:r>
              <a:rPr lang="en-IN" sz="2000" dirty="0" smtClean="0"/>
              <a:t>queue.</a:t>
            </a:r>
          </a:p>
          <a:p>
            <a:pPr marL="0" indent="0">
              <a:buNone/>
            </a:pPr>
            <a:r>
              <a:rPr lang="en-IN" sz="2000" b="1" dirty="0" err="1"/>
              <a:t>clilen</a:t>
            </a:r>
            <a:r>
              <a:rPr lang="en-IN" sz="2000" b="1" dirty="0"/>
              <a:t> = </a:t>
            </a:r>
            <a:r>
              <a:rPr lang="en-IN" sz="2000" b="1" dirty="0" err="1"/>
              <a:t>sizeof</a:t>
            </a:r>
            <a:r>
              <a:rPr lang="en-IN" sz="2000" b="1" dirty="0"/>
              <a:t>(</a:t>
            </a:r>
            <a:r>
              <a:rPr lang="en-IN" sz="2000" b="1" dirty="0" err="1"/>
              <a:t>cli_addr</a:t>
            </a:r>
            <a:r>
              <a:rPr lang="en-IN" sz="2000" b="1" dirty="0" smtClean="0"/>
              <a:t>);//</a:t>
            </a:r>
            <a:r>
              <a:rPr lang="en-IN" sz="2000" b="1" dirty="0" err="1" smtClean="0"/>
              <a:t>cli_addr</a:t>
            </a:r>
            <a:r>
              <a:rPr lang="en-IN" sz="2000" b="1" dirty="0" smtClean="0"/>
              <a:t> </a:t>
            </a:r>
            <a:r>
              <a:rPr lang="en-IN" sz="2000" dirty="0" smtClean="0"/>
              <a:t>is an </a:t>
            </a:r>
            <a:r>
              <a:rPr lang="en-IN" sz="2000" b="1" dirty="0" smtClean="0"/>
              <a:t>object</a:t>
            </a:r>
            <a:r>
              <a:rPr lang="en-IN" sz="2000" dirty="0" smtClean="0"/>
              <a:t> of structure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sockaddr_in</a:t>
            </a:r>
            <a:endParaRPr lang="en-IN" sz="2000" b="1" dirty="0" smtClean="0"/>
          </a:p>
          <a:p>
            <a:endParaRPr lang="en-IN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 of infinite loop of while (1) for listening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700" y="1943100"/>
            <a:ext cx="10437812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200" b="1" dirty="0"/>
              <a:t>while (1)</a:t>
            </a:r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b="1" dirty="0" smtClean="0"/>
              <a:t>{</a:t>
            </a:r>
          </a:p>
          <a:p>
            <a:r>
              <a:rPr lang="en-IN" b="1" dirty="0" smtClean="0"/>
              <a:t>accept()</a:t>
            </a:r>
            <a:r>
              <a:rPr lang="en-IN" dirty="0" smtClean="0"/>
              <a:t> </a:t>
            </a:r>
            <a:r>
              <a:rPr lang="en-IN" dirty="0"/>
              <a:t>function is defined in </a:t>
            </a:r>
            <a:r>
              <a:rPr lang="en-IN" b="1" dirty="0">
                <a:solidFill>
                  <a:srgbClr val="FF0000"/>
                </a:solidFill>
              </a:rPr>
              <a:t>sys/</a:t>
            </a:r>
            <a:r>
              <a:rPr lang="en-IN" b="1" dirty="0" err="1">
                <a:solidFill>
                  <a:srgbClr val="FF0000"/>
                </a:solidFill>
              </a:rPr>
              <a:t>socket.h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header file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                  accept(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b="1" dirty="0"/>
              <a:t>socket</a:t>
            </a:r>
            <a:r>
              <a:rPr lang="en-IN" dirty="0"/>
              <a:t>, </a:t>
            </a:r>
            <a:r>
              <a:rPr lang="en-IN" dirty="0" smtClean="0"/>
              <a:t> </a:t>
            </a: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/>
              <a:t>sockaddr</a:t>
            </a:r>
            <a:r>
              <a:rPr lang="en-IN" dirty="0"/>
              <a:t> *restrict</a:t>
            </a:r>
            <a:r>
              <a:rPr lang="en-IN" b="1" dirty="0"/>
              <a:t> </a:t>
            </a:r>
            <a:r>
              <a:rPr lang="en-IN" b="1" dirty="0" smtClean="0"/>
              <a:t>address</a:t>
            </a:r>
            <a:r>
              <a:rPr lang="en-IN" dirty="0" smtClean="0"/>
              <a:t>,  </a:t>
            </a:r>
            <a:r>
              <a:rPr lang="en-IN" dirty="0" err="1" smtClean="0"/>
              <a:t>socklen_t</a:t>
            </a:r>
            <a:r>
              <a:rPr lang="en-IN" dirty="0" smtClean="0"/>
              <a:t> </a:t>
            </a:r>
            <a:r>
              <a:rPr lang="en-IN" dirty="0"/>
              <a:t>*restrict </a:t>
            </a:r>
            <a:r>
              <a:rPr lang="en-IN" b="1" dirty="0" err="1"/>
              <a:t>address_len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b="1" dirty="0" err="1" smtClean="0"/>
              <a:t>newsockfd</a:t>
            </a:r>
            <a:r>
              <a:rPr lang="en-IN" b="1" dirty="0" smtClean="0"/>
              <a:t> </a:t>
            </a:r>
            <a:r>
              <a:rPr lang="en-IN" b="1" dirty="0"/>
              <a:t>= accept</a:t>
            </a:r>
            <a:r>
              <a:rPr lang="en-IN" b="1" dirty="0" smtClean="0"/>
              <a:t>(     </a:t>
            </a:r>
            <a:r>
              <a:rPr lang="en-IN" b="1" dirty="0" err="1" smtClean="0"/>
              <a:t>sockfd</a:t>
            </a:r>
            <a:r>
              <a:rPr lang="en-IN" b="1" dirty="0" smtClean="0"/>
              <a:t>,    (</a:t>
            </a:r>
            <a:r>
              <a:rPr lang="en-IN" b="1" dirty="0" err="1"/>
              <a:t>struct</a:t>
            </a:r>
            <a:r>
              <a:rPr lang="en-IN" b="1" dirty="0"/>
              <a:t> </a:t>
            </a:r>
            <a:r>
              <a:rPr lang="en-IN" b="1" dirty="0" err="1" smtClean="0"/>
              <a:t>sockaddr</a:t>
            </a:r>
            <a:r>
              <a:rPr lang="en-IN" b="1" dirty="0" smtClean="0"/>
              <a:t> </a:t>
            </a:r>
            <a:r>
              <a:rPr lang="en-IN" b="1" dirty="0"/>
              <a:t>*) &amp;</a:t>
            </a:r>
            <a:r>
              <a:rPr lang="en-IN" b="1" dirty="0" err="1" smtClean="0"/>
              <a:t>cli_addr</a:t>
            </a:r>
            <a:r>
              <a:rPr lang="en-IN" b="1" dirty="0" smtClean="0"/>
              <a:t>    ,                         </a:t>
            </a:r>
            <a:r>
              <a:rPr lang="en-IN" b="1" dirty="0"/>
              <a:t>&amp;</a:t>
            </a:r>
            <a:r>
              <a:rPr lang="en-IN" b="1" dirty="0" err="1" smtClean="0"/>
              <a:t>clilen</a:t>
            </a:r>
            <a:r>
              <a:rPr lang="en-IN" b="1" dirty="0" smtClean="0"/>
              <a:t>                 );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if (</a:t>
            </a:r>
            <a:r>
              <a:rPr lang="en-IN" b="1" dirty="0" err="1"/>
              <a:t>newsockfd</a:t>
            </a:r>
            <a:r>
              <a:rPr lang="en-IN" b="1" dirty="0"/>
              <a:t> &lt; 0)</a:t>
            </a:r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smtClean="0"/>
              <a:t>{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    </a:t>
            </a:r>
            <a:r>
              <a:rPr lang="en-IN" b="1" dirty="0" err="1"/>
              <a:t>perror</a:t>
            </a:r>
            <a:r>
              <a:rPr lang="en-IN" b="1" dirty="0"/>
              <a:t>("ERROR on accept</a:t>
            </a:r>
            <a:r>
              <a:rPr lang="en-IN" b="1" dirty="0" smtClean="0"/>
              <a:t>");//error checking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    exit(1);</a:t>
            </a:r>
          </a:p>
          <a:p>
            <a:pPr marL="0" indent="0">
              <a:buNone/>
            </a:pPr>
            <a:r>
              <a:rPr lang="en-IN" b="1" dirty="0"/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7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5 : Create </a:t>
            </a:r>
            <a:r>
              <a:rPr lang="en-IN" dirty="0"/>
              <a:t>child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fork() </a:t>
            </a:r>
            <a:r>
              <a:rPr lang="en-IN" dirty="0" smtClean="0"/>
              <a:t>function is defined </a:t>
            </a:r>
            <a:r>
              <a:rPr lang="en-IN" b="1" dirty="0">
                <a:solidFill>
                  <a:srgbClr val="FF0000"/>
                </a:solidFill>
              </a:rPr>
              <a:t>in </a:t>
            </a:r>
            <a:r>
              <a:rPr lang="en-IN" b="1" dirty="0" smtClean="0">
                <a:solidFill>
                  <a:srgbClr val="FF0000"/>
                </a:solidFill>
              </a:rPr>
              <a:t>sys/</a:t>
            </a:r>
            <a:r>
              <a:rPr lang="en-IN" b="1" dirty="0" err="1" smtClean="0">
                <a:solidFill>
                  <a:srgbClr val="FF0000"/>
                </a:solidFill>
              </a:rPr>
              <a:t>types.h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header file.</a:t>
            </a:r>
            <a:endParaRPr lang="en-IN" b="1" dirty="0" smtClean="0"/>
          </a:p>
          <a:p>
            <a:r>
              <a:rPr lang="en-IN" dirty="0"/>
              <a:t>The</a:t>
            </a:r>
            <a:r>
              <a:rPr lang="en-IN" b="1" dirty="0"/>
              <a:t> </a:t>
            </a:r>
            <a:r>
              <a:rPr lang="en-IN" b="1" i="1" dirty="0"/>
              <a:t>fork</a:t>
            </a:r>
            <a:r>
              <a:rPr lang="en-IN" dirty="0"/>
              <a:t> function </a:t>
            </a:r>
            <a:r>
              <a:rPr lang="en-IN" b="1" dirty="0"/>
              <a:t>creates a new process</a:t>
            </a:r>
            <a:r>
              <a:rPr lang="en-IN" dirty="0"/>
              <a:t>. The new process called the child process will be an exact copy of the calling process (parent process). The child process inherits many attributes from the parent process.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   fork(void</a:t>
            </a:r>
            <a:r>
              <a:rPr lang="en-IN" dirty="0"/>
              <a:t>);</a:t>
            </a:r>
            <a:endParaRPr lang="en-IN" dirty="0" smtClean="0"/>
          </a:p>
          <a:p>
            <a:pPr marL="0" indent="0">
              <a:buNone/>
            </a:pPr>
            <a:r>
              <a:rPr lang="en-IN" b="1" dirty="0" err="1" smtClean="0"/>
              <a:t>pid</a:t>
            </a:r>
            <a:r>
              <a:rPr lang="en-IN" b="1" dirty="0" smtClean="0"/>
              <a:t> </a:t>
            </a:r>
            <a:r>
              <a:rPr lang="en-IN" b="1" dirty="0"/>
              <a:t>= fork();</a:t>
            </a:r>
          </a:p>
          <a:p>
            <a:pPr marL="0" indent="0">
              <a:buNone/>
            </a:pPr>
            <a:r>
              <a:rPr lang="en-IN" b="1" dirty="0"/>
              <a:t>        if (</a:t>
            </a:r>
            <a:r>
              <a:rPr lang="en-IN" b="1" dirty="0" err="1"/>
              <a:t>pid</a:t>
            </a:r>
            <a:r>
              <a:rPr lang="en-IN" b="1" dirty="0"/>
              <a:t> &lt; 0)</a:t>
            </a:r>
          </a:p>
          <a:p>
            <a:pPr marL="0" indent="0">
              <a:buNone/>
            </a:pPr>
            <a:r>
              <a:rPr lang="en-IN" b="1" dirty="0"/>
              <a:t>        {</a:t>
            </a:r>
          </a:p>
          <a:p>
            <a:pPr marL="0" indent="0">
              <a:buNone/>
            </a:pPr>
            <a:r>
              <a:rPr lang="en-IN" b="1" dirty="0"/>
              <a:t>            </a:t>
            </a:r>
            <a:r>
              <a:rPr lang="en-IN" b="1" dirty="0" err="1"/>
              <a:t>perror</a:t>
            </a:r>
            <a:r>
              <a:rPr lang="en-IN" b="1" dirty="0"/>
              <a:t>("ERROR on fork</a:t>
            </a:r>
            <a:r>
              <a:rPr lang="en-IN" b="1" dirty="0" smtClean="0"/>
              <a:t>");</a:t>
            </a:r>
            <a:r>
              <a:rPr lang="en-IN" dirty="0" smtClean="0"/>
              <a:t>//error checking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/>
              <a:t>	    exit(1);</a:t>
            </a:r>
          </a:p>
          <a:p>
            <a:pPr marL="0" indent="0">
              <a:buNone/>
            </a:pPr>
            <a:r>
              <a:rPr lang="en-IN" b="1" dirty="0"/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9899"/>
            <a:ext cx="8911687" cy="12808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8300"/>
            <a:ext cx="8915400" cy="5054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if (</a:t>
            </a:r>
            <a:r>
              <a:rPr lang="en-IN" b="1" dirty="0" err="1"/>
              <a:t>pid</a:t>
            </a:r>
            <a:r>
              <a:rPr lang="en-IN" b="1" dirty="0"/>
              <a:t> == 0)</a:t>
            </a:r>
          </a:p>
          <a:p>
            <a:pPr marL="0" indent="0">
              <a:buNone/>
            </a:pPr>
            <a:r>
              <a:rPr lang="en-IN" b="1" dirty="0"/>
              <a:t>        {</a:t>
            </a:r>
          </a:p>
          <a:p>
            <a:pPr marL="0" indent="0">
              <a:buNone/>
            </a:pPr>
            <a:r>
              <a:rPr lang="en-IN" b="1" dirty="0"/>
              <a:t>            </a:t>
            </a:r>
            <a:r>
              <a:rPr lang="en-IN" dirty="0"/>
              <a:t>/* This is the client process </a:t>
            </a:r>
            <a:r>
              <a:rPr lang="en-IN" dirty="0" smtClean="0"/>
              <a:t>*/</a:t>
            </a:r>
          </a:p>
          <a:p>
            <a:r>
              <a:rPr lang="en-IN" b="1" dirty="0"/>
              <a:t>c</a:t>
            </a:r>
            <a:r>
              <a:rPr lang="en-IN" b="1" dirty="0" smtClean="0"/>
              <a:t>lose() </a:t>
            </a:r>
            <a:r>
              <a:rPr lang="en-IN" dirty="0" smtClean="0"/>
              <a:t>function is defined in </a:t>
            </a:r>
            <a:r>
              <a:rPr lang="en-IN" b="1" u="sng" dirty="0" err="1" smtClean="0">
                <a:solidFill>
                  <a:srgbClr val="FF0000"/>
                </a:solidFill>
              </a:rPr>
              <a:t>unistd.h</a:t>
            </a:r>
            <a:r>
              <a:rPr lang="en-IN" dirty="0" smtClean="0"/>
              <a:t> header file.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/>
              <a:t> </a:t>
            </a:r>
            <a:r>
              <a:rPr lang="en-IN" dirty="0" smtClean="0"/>
              <a:t>     close(</a:t>
            </a:r>
            <a:r>
              <a:rPr lang="en-IN" dirty="0" err="1" smtClean="0"/>
              <a:t>int</a:t>
            </a:r>
            <a:r>
              <a:rPr lang="en-IN" b="1" dirty="0" smtClean="0"/>
              <a:t> socket</a:t>
            </a:r>
            <a:r>
              <a:rPr lang="en-IN" dirty="0" smtClean="0"/>
              <a:t>);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           close(</a:t>
            </a:r>
            <a:r>
              <a:rPr lang="en-IN" b="1" dirty="0" err="1"/>
              <a:t>sockfd</a:t>
            </a:r>
            <a:r>
              <a:rPr lang="en-IN" b="1" dirty="0" smtClean="0"/>
              <a:t>);</a:t>
            </a:r>
            <a:r>
              <a:rPr lang="en-IN" dirty="0" smtClean="0"/>
              <a:t>//closes the server socket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           </a:t>
            </a:r>
            <a:r>
              <a:rPr lang="en-IN" b="1" dirty="0" err="1"/>
              <a:t>doprocessing</a:t>
            </a:r>
            <a:r>
              <a:rPr lang="en-IN" b="1" dirty="0"/>
              <a:t>(</a:t>
            </a:r>
            <a:r>
              <a:rPr lang="en-IN" b="1" dirty="0" err="1"/>
              <a:t>newsockfd</a:t>
            </a:r>
            <a:r>
              <a:rPr lang="en-IN" b="1" dirty="0"/>
              <a:t>);</a:t>
            </a:r>
          </a:p>
          <a:p>
            <a:pPr marL="0" indent="0">
              <a:buNone/>
            </a:pPr>
            <a:r>
              <a:rPr lang="en-IN" b="1" dirty="0"/>
              <a:t>            exit(0);</a:t>
            </a:r>
          </a:p>
          <a:p>
            <a:pPr marL="0" indent="0">
              <a:buNone/>
            </a:pPr>
            <a:r>
              <a:rPr lang="en-IN" b="1" dirty="0"/>
              <a:t>        }</a:t>
            </a:r>
          </a:p>
          <a:p>
            <a:pPr marL="0" indent="0">
              <a:buNone/>
            </a:pPr>
            <a:r>
              <a:rPr lang="en-IN" b="1" dirty="0"/>
              <a:t>        else</a:t>
            </a:r>
          </a:p>
          <a:p>
            <a:pPr marL="0" indent="0">
              <a:buNone/>
            </a:pPr>
            <a:r>
              <a:rPr lang="en-IN" b="1" dirty="0"/>
              <a:t>        {</a:t>
            </a:r>
          </a:p>
          <a:p>
            <a:pPr marL="0" indent="0">
              <a:buNone/>
            </a:pPr>
            <a:r>
              <a:rPr lang="en-IN" b="1" dirty="0"/>
              <a:t>            close(</a:t>
            </a:r>
            <a:r>
              <a:rPr lang="en-IN" b="1" dirty="0" err="1"/>
              <a:t>newsockfd</a:t>
            </a:r>
            <a:r>
              <a:rPr lang="en-IN" b="1" dirty="0"/>
              <a:t>);</a:t>
            </a:r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smtClean="0"/>
              <a:t>}</a:t>
            </a:r>
          </a:p>
          <a:p>
            <a:pPr marL="0" indent="0">
              <a:buNone/>
            </a:pPr>
            <a:r>
              <a:rPr lang="en-IN" sz="2100" b="1" dirty="0" smtClean="0"/>
              <a:t>}//End of while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void </a:t>
            </a:r>
            <a:r>
              <a:rPr lang="en-IN" dirty="0" err="1"/>
              <a:t>doprocessing</a:t>
            </a:r>
            <a:r>
              <a:rPr lang="en-IN" dirty="0"/>
              <a:t> (</a:t>
            </a:r>
            <a:r>
              <a:rPr lang="en-IN" dirty="0" err="1"/>
              <a:t>int</a:t>
            </a:r>
            <a:r>
              <a:rPr lang="en-IN" dirty="0"/>
              <a:t> sock)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Declarations : -</a:t>
            </a:r>
          </a:p>
          <a:p>
            <a:r>
              <a:rPr lang="en-IN" sz="2800" dirty="0" err="1"/>
              <a:t>int</a:t>
            </a:r>
            <a:r>
              <a:rPr lang="en-IN" sz="2800" dirty="0"/>
              <a:t> n</a:t>
            </a:r>
            <a:r>
              <a:rPr lang="en-IN" sz="2800" dirty="0" smtClean="0"/>
              <a:t>, i, j, k</a:t>
            </a:r>
            <a:r>
              <a:rPr lang="en-IN" sz="2800" dirty="0"/>
              <a:t>;</a:t>
            </a:r>
          </a:p>
          <a:p>
            <a:r>
              <a:rPr lang="en-IN" sz="2800" dirty="0" smtClean="0"/>
              <a:t>char </a:t>
            </a:r>
            <a:r>
              <a:rPr lang="en-IN" sz="2800" dirty="0"/>
              <a:t>buffer[256</a:t>
            </a:r>
            <a:r>
              <a:rPr lang="en-IN" sz="2800" dirty="0" smtClean="0"/>
              <a:t>], op</a:t>
            </a:r>
            <a:r>
              <a:rPr lang="en-IN" sz="2800" dirty="0"/>
              <a:t>;</a:t>
            </a:r>
          </a:p>
          <a:p>
            <a:r>
              <a:rPr lang="en-IN" sz="2800" dirty="0" smtClean="0"/>
              <a:t>char </a:t>
            </a:r>
            <a:r>
              <a:rPr lang="en-IN" sz="2800" dirty="0"/>
              <a:t>buffer1[256</a:t>
            </a:r>
            <a:r>
              <a:rPr lang="en-IN" sz="2800" dirty="0" smtClean="0"/>
              <a:t>], buffer2[256</a:t>
            </a:r>
            <a:r>
              <a:rPr lang="en-IN" sz="2800" dirty="0"/>
              <a:t>];</a:t>
            </a:r>
          </a:p>
          <a:p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/>
              <a:t>no1</a:t>
            </a:r>
            <a:r>
              <a:rPr lang="en-IN" sz="2800" dirty="0" smtClean="0"/>
              <a:t>, no2, result</a:t>
            </a:r>
            <a:r>
              <a:rPr lang="en-IN" sz="2800" dirty="0"/>
              <a:t>;</a:t>
            </a: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28089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5298693"/>
          </a:xfrm>
        </p:spPr>
        <p:txBody>
          <a:bodyPr>
            <a:normAutofit/>
          </a:bodyPr>
          <a:lstStyle/>
          <a:p>
            <a:r>
              <a:rPr lang="en-IN" b="1" dirty="0" err="1"/>
              <a:t>bzero</a:t>
            </a:r>
            <a:r>
              <a:rPr lang="en-IN" b="1" dirty="0"/>
              <a:t>()</a:t>
            </a:r>
            <a:r>
              <a:rPr lang="en-IN" dirty="0"/>
              <a:t> is defined </a:t>
            </a:r>
            <a:r>
              <a:rPr lang="en-IN" dirty="0" smtClean="0"/>
              <a:t>in </a:t>
            </a:r>
            <a:r>
              <a:rPr lang="en-IN" b="1" dirty="0" err="1" smtClean="0">
                <a:hlinkClick r:id="rId2"/>
              </a:rPr>
              <a:t>strings.h</a:t>
            </a:r>
            <a:r>
              <a:rPr lang="en-IN" b="1" dirty="0" smtClean="0"/>
              <a:t>.</a:t>
            </a:r>
            <a:endParaRPr lang="en-IN" b="1" dirty="0"/>
          </a:p>
          <a:p>
            <a:r>
              <a:rPr lang="en-IN" dirty="0"/>
              <a:t>This function shall place </a:t>
            </a:r>
            <a:r>
              <a:rPr lang="en-IN" i="1" dirty="0"/>
              <a:t>n</a:t>
            </a:r>
            <a:r>
              <a:rPr lang="en-IN" dirty="0"/>
              <a:t> zero-valued bytes in the area pointed to by </a:t>
            </a:r>
            <a:r>
              <a:rPr lang="en-IN" i="1" dirty="0"/>
              <a:t>s</a:t>
            </a:r>
            <a:r>
              <a:rPr lang="en-IN" dirty="0"/>
              <a:t>.</a:t>
            </a:r>
          </a:p>
          <a:p>
            <a:r>
              <a:rPr lang="en-IN" dirty="0"/>
              <a:t>void </a:t>
            </a:r>
            <a:r>
              <a:rPr lang="en-IN" dirty="0" err="1"/>
              <a:t>bzero</a:t>
            </a:r>
            <a:r>
              <a:rPr lang="en-IN" dirty="0"/>
              <a:t>(void </a:t>
            </a:r>
            <a:r>
              <a:rPr lang="en-IN" b="1" dirty="0"/>
              <a:t>*s</a:t>
            </a:r>
            <a:r>
              <a:rPr lang="en-IN" dirty="0"/>
              <a:t>, </a:t>
            </a:r>
            <a:r>
              <a:rPr lang="en-IN" dirty="0" err="1"/>
              <a:t>size_t</a:t>
            </a:r>
            <a:r>
              <a:rPr lang="en-IN" dirty="0"/>
              <a:t> </a:t>
            </a:r>
            <a:r>
              <a:rPr lang="en-IN" b="1" dirty="0"/>
              <a:t>n</a:t>
            </a:r>
            <a:r>
              <a:rPr lang="en-IN" dirty="0" smtClean="0"/>
              <a:t>);</a:t>
            </a:r>
          </a:p>
          <a:p>
            <a:r>
              <a:rPr lang="en-IN" b="1" dirty="0" smtClean="0"/>
              <a:t>        </a:t>
            </a:r>
            <a:r>
              <a:rPr lang="en-IN" b="1" dirty="0" err="1" smtClean="0"/>
              <a:t>bzero</a:t>
            </a:r>
            <a:r>
              <a:rPr lang="en-IN" b="1" dirty="0" smtClean="0"/>
              <a:t>( buffer ,   256    );</a:t>
            </a:r>
          </a:p>
          <a:p>
            <a:r>
              <a:rPr lang="en-IN" b="1" dirty="0" smtClean="0"/>
              <a:t>read() </a:t>
            </a:r>
            <a:r>
              <a:rPr lang="en-IN" dirty="0" smtClean="0"/>
              <a:t>is defined in </a:t>
            </a:r>
            <a:r>
              <a:rPr lang="en-IN" b="1" dirty="0" err="1" smtClean="0">
                <a:hlinkClick r:id="rId3"/>
              </a:rPr>
              <a:t>unistd.h</a:t>
            </a:r>
            <a:r>
              <a:rPr lang="en-IN" b="1" dirty="0" smtClean="0"/>
              <a:t> </a:t>
            </a:r>
            <a:r>
              <a:rPr lang="en-IN" dirty="0" smtClean="0"/>
              <a:t>header file</a:t>
            </a:r>
            <a:r>
              <a:rPr lang="en-IN" b="1" dirty="0" smtClean="0"/>
              <a:t>.</a:t>
            </a:r>
          </a:p>
          <a:p>
            <a:r>
              <a:rPr lang="en-IN" b="1" dirty="0" err="1"/>
              <a:t>ssize_t</a:t>
            </a:r>
            <a:r>
              <a:rPr lang="en-IN" dirty="0"/>
              <a:t> read(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b="1" dirty="0" smtClean="0"/>
              <a:t>socket</a:t>
            </a:r>
            <a:r>
              <a:rPr lang="en-IN" dirty="0" smtClean="0"/>
              <a:t>, </a:t>
            </a:r>
            <a:r>
              <a:rPr lang="en-IN" dirty="0"/>
              <a:t>void </a:t>
            </a:r>
            <a:r>
              <a:rPr lang="en-IN" b="1" dirty="0"/>
              <a:t>*</a:t>
            </a:r>
            <a:r>
              <a:rPr lang="en-IN" b="1" dirty="0" err="1"/>
              <a:t>buf</a:t>
            </a:r>
            <a:r>
              <a:rPr lang="en-IN" dirty="0"/>
              <a:t>, </a:t>
            </a:r>
            <a:r>
              <a:rPr lang="en-IN" b="1" dirty="0" err="1"/>
              <a:t>size_t</a:t>
            </a:r>
            <a:r>
              <a:rPr lang="en-IN" b="1" dirty="0"/>
              <a:t> </a:t>
            </a:r>
            <a:r>
              <a:rPr lang="en-IN" b="1" dirty="0" err="1"/>
              <a:t>nbyte</a:t>
            </a:r>
            <a:r>
              <a:rPr lang="en-IN" dirty="0"/>
              <a:t>);</a:t>
            </a:r>
            <a:endParaRPr lang="en-IN" dirty="0" smtClean="0"/>
          </a:p>
          <a:p>
            <a:r>
              <a:rPr lang="en-IN" b="1" dirty="0" smtClean="0"/>
              <a:t>    n  = </a:t>
            </a:r>
            <a:r>
              <a:rPr lang="en-IN" b="1" dirty="0"/>
              <a:t>read</a:t>
            </a:r>
            <a:r>
              <a:rPr lang="en-IN" b="1" dirty="0" smtClean="0"/>
              <a:t>(     sock    ,  buffer    ,      255          );</a:t>
            </a:r>
          </a:p>
          <a:p>
            <a:r>
              <a:rPr lang="en-IN" dirty="0" smtClean="0"/>
              <a:t>Actual Size                                        Max Size</a:t>
            </a:r>
          </a:p>
          <a:p>
            <a:r>
              <a:rPr lang="en-IN" b="1" dirty="0" smtClean="0"/>
              <a:t>if (n &lt; 0)</a:t>
            </a:r>
          </a:p>
          <a:p>
            <a:r>
              <a:rPr lang="en-IN" b="1" dirty="0" smtClean="0"/>
              <a:t>    {</a:t>
            </a:r>
          </a:p>
          <a:p>
            <a:r>
              <a:rPr lang="en-IN" b="1" dirty="0" smtClean="0"/>
              <a:t>        </a:t>
            </a:r>
            <a:r>
              <a:rPr lang="en-IN" b="1" dirty="0" err="1" smtClean="0"/>
              <a:t>perror</a:t>
            </a:r>
            <a:r>
              <a:rPr lang="en-IN" b="1" dirty="0" smtClean="0"/>
              <a:t>("ERROR reading from socket");</a:t>
            </a:r>
            <a:r>
              <a:rPr lang="en-IN" dirty="0" smtClean="0"/>
              <a:t>//Error checking</a:t>
            </a:r>
            <a:endParaRPr lang="en-IN" b="1" dirty="0" smtClean="0"/>
          </a:p>
          <a:p>
            <a:r>
              <a:rPr lang="en-IN" b="1" dirty="0" smtClean="0"/>
              <a:t>        exit(1);</a:t>
            </a:r>
          </a:p>
          <a:p>
            <a:r>
              <a:rPr lang="en-IN" b="1" dirty="0" smtClean="0"/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1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Revising some Commands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b="1" dirty="0" smtClean="0"/>
              <a:t>How to *.c compile a file in Ubuntu</a:t>
            </a:r>
            <a:r>
              <a:rPr lang="en-IN" sz="2400" b="1" dirty="0" smtClean="0"/>
              <a:t>?</a:t>
            </a:r>
          </a:p>
          <a:p>
            <a:r>
              <a:rPr lang="en-IN" sz="2400" b="1" dirty="0" smtClean="0"/>
              <a:t>GCC (GNU </a:t>
            </a:r>
            <a:r>
              <a:rPr lang="en-IN" sz="2400" b="1" smtClean="0"/>
              <a:t>Compiler Collection)</a:t>
            </a:r>
            <a:endParaRPr lang="en-IN" sz="2400" b="1" dirty="0" smtClean="0"/>
          </a:p>
          <a:p>
            <a:pPr lvl="1"/>
            <a:r>
              <a:rPr lang="en-IN" dirty="0" err="1" smtClean="0"/>
              <a:t>gcc</a:t>
            </a:r>
            <a:r>
              <a:rPr lang="en-IN" dirty="0" smtClean="0"/>
              <a:t> </a:t>
            </a:r>
            <a:r>
              <a:rPr lang="en-IN" dirty="0" err="1" smtClean="0"/>
              <a:t>file_name.c</a:t>
            </a:r>
            <a:r>
              <a:rPr lang="en-IN" dirty="0" smtClean="0"/>
              <a:t> –o </a:t>
            </a:r>
            <a:r>
              <a:rPr lang="en-IN" dirty="0" err="1" smtClean="0"/>
              <a:t>file_object</a:t>
            </a:r>
            <a:endParaRPr lang="en-IN" dirty="0" smtClean="0"/>
          </a:p>
          <a:p>
            <a:pPr lvl="1"/>
            <a:r>
              <a:rPr lang="en-IN" dirty="0" smtClean="0"/>
              <a:t>E.g. </a:t>
            </a:r>
            <a:r>
              <a:rPr lang="en-IN" dirty="0" err="1" smtClean="0"/>
              <a:t>gcc</a:t>
            </a:r>
            <a:r>
              <a:rPr lang="en-IN" dirty="0" smtClean="0"/>
              <a:t> </a:t>
            </a:r>
            <a:r>
              <a:rPr lang="en-IN" dirty="0" err="1" smtClean="0"/>
              <a:t>server.c</a:t>
            </a:r>
            <a:r>
              <a:rPr lang="en-IN" dirty="0" smtClean="0"/>
              <a:t> –o server</a:t>
            </a:r>
          </a:p>
          <a:p>
            <a:r>
              <a:rPr lang="en-IN" sz="2400" b="1" dirty="0" smtClean="0"/>
              <a:t>How to run a file in </a:t>
            </a:r>
            <a:r>
              <a:rPr lang="en-IN" sz="2400" b="1" dirty="0" err="1" smtClean="0"/>
              <a:t>Ubuntu</a:t>
            </a:r>
            <a:r>
              <a:rPr lang="en-IN" sz="2400" b="1" dirty="0" smtClean="0"/>
              <a:t>?</a:t>
            </a:r>
          </a:p>
          <a:p>
            <a:pPr lvl="1"/>
            <a:r>
              <a:rPr lang="en-IN" dirty="0" smtClean="0"/>
              <a:t>./object</a:t>
            </a:r>
          </a:p>
          <a:p>
            <a:pPr lvl="1"/>
            <a:r>
              <a:rPr lang="en-IN" b="1" dirty="0" smtClean="0"/>
              <a:t>E.g.      </a:t>
            </a:r>
            <a:r>
              <a:rPr lang="en-IN" dirty="0" smtClean="0"/>
              <a:t>./server</a:t>
            </a:r>
            <a:endParaRPr lang="en-IN" dirty="0"/>
          </a:p>
          <a:p>
            <a:r>
              <a:rPr lang="en-IN" sz="2400" b="1" dirty="0" smtClean="0"/>
              <a:t>How to find information of any function or header using terminal?</a:t>
            </a:r>
          </a:p>
          <a:p>
            <a:pPr lvl="1"/>
            <a:r>
              <a:rPr lang="en-IN" dirty="0" smtClean="0"/>
              <a:t>man &lt;query&gt;</a:t>
            </a:r>
          </a:p>
          <a:p>
            <a:pPr lvl="1"/>
            <a:r>
              <a:rPr lang="en-IN" dirty="0" smtClean="0"/>
              <a:t>Note: - man means manual of the fired 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 for </a:t>
            </a:r>
            <a:r>
              <a:rPr lang="en-IN" b="1" dirty="0" smtClean="0"/>
              <a:t>e.g.</a:t>
            </a:r>
            <a:r>
              <a:rPr lang="en-IN" dirty="0" smtClean="0"/>
              <a:t> of user give input </a:t>
            </a:r>
            <a:r>
              <a:rPr lang="en-IN" b="1" dirty="0" smtClean="0"/>
              <a:t>2+3</a:t>
            </a:r>
          </a:p>
          <a:p>
            <a:r>
              <a:rPr lang="en-IN" b="1" dirty="0" smtClean="0"/>
              <a:t>Buffer =                                                          	n=4</a:t>
            </a:r>
          </a:p>
          <a:p>
            <a:r>
              <a:rPr lang="en-IN" b="1" dirty="0" smtClean="0"/>
              <a:t>Buffer1=</a:t>
            </a:r>
          </a:p>
          <a:p>
            <a:r>
              <a:rPr lang="en-IN" b="1" dirty="0" smtClean="0"/>
              <a:t>Op = +</a:t>
            </a:r>
          </a:p>
          <a:p>
            <a:r>
              <a:rPr lang="en-IN" b="1" dirty="0" smtClean="0"/>
              <a:t>Buffer2=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20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99630"/>
              </p:ext>
            </p:extLst>
          </p:nvPr>
        </p:nvGraphicFramePr>
        <p:xfrm>
          <a:off x="3937000" y="2535766"/>
          <a:ext cx="31480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003"/>
                <a:gridCol w="787003"/>
                <a:gridCol w="787003"/>
                <a:gridCol w="7870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\0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04644"/>
              </p:ext>
            </p:extLst>
          </p:nvPr>
        </p:nvGraphicFramePr>
        <p:xfrm>
          <a:off x="3949700" y="2980266"/>
          <a:ext cx="76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25077"/>
              </p:ext>
            </p:extLst>
          </p:nvPr>
        </p:nvGraphicFramePr>
        <p:xfrm>
          <a:off x="3962400" y="3767666"/>
          <a:ext cx="76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4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92924" y="329899"/>
            <a:ext cx="8911687" cy="128089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610789"/>
            <a:ext cx="4313864" cy="4828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i=j=k=0</a:t>
            </a:r>
            <a:r>
              <a:rPr lang="en-IN" b="1" dirty="0" smtClean="0"/>
              <a:t>;</a:t>
            </a:r>
            <a:r>
              <a:rPr lang="en-IN" dirty="0" smtClean="0"/>
              <a:t>//initialization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while(buffer[i]!='\0')</a:t>
            </a:r>
          </a:p>
          <a:p>
            <a:pPr marL="0" indent="0">
              <a:buNone/>
            </a:pPr>
            <a:r>
              <a:rPr lang="en-IN" b="1" dirty="0" smtClean="0"/>
              <a:t>{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if(</a:t>
            </a:r>
            <a:r>
              <a:rPr lang="en-IN" b="1" dirty="0" err="1"/>
              <a:t>isalnum</a:t>
            </a:r>
            <a:r>
              <a:rPr lang="en-IN" b="1" dirty="0"/>
              <a:t>(buffer[i]))</a:t>
            </a:r>
          </a:p>
          <a:p>
            <a:pPr marL="0" indent="0">
              <a:buNone/>
            </a:pPr>
            <a:r>
              <a:rPr lang="en-IN" b="1" dirty="0"/>
              <a:t>      {</a:t>
            </a:r>
          </a:p>
          <a:p>
            <a:pPr marL="0" indent="0">
              <a:buNone/>
            </a:pPr>
            <a:r>
              <a:rPr lang="en-IN" b="1" dirty="0"/>
              <a:t>       </a:t>
            </a:r>
            <a:r>
              <a:rPr lang="en-IN" b="1" dirty="0" smtClean="0"/>
              <a:t>    buffer1[j</a:t>
            </a:r>
            <a:r>
              <a:rPr lang="en-IN" b="1" dirty="0"/>
              <a:t>]=buffer[i</a:t>
            </a:r>
            <a:r>
              <a:rPr lang="en-IN" b="1" dirty="0" smtClean="0"/>
              <a:t>];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</a:t>
            </a:r>
            <a:r>
              <a:rPr lang="en-IN" b="1" dirty="0" err="1" smtClean="0"/>
              <a:t>j</a:t>
            </a:r>
            <a:r>
              <a:rPr lang="en-IN" b="1" dirty="0" err="1"/>
              <a:t>++</a:t>
            </a:r>
            <a:r>
              <a:rPr lang="en-IN" b="1" dirty="0"/>
              <a:t>;</a:t>
            </a:r>
          </a:p>
          <a:p>
            <a:pPr marL="0" indent="0">
              <a:buNone/>
            </a:pPr>
            <a:r>
              <a:rPr lang="en-IN" b="1" dirty="0"/>
              <a:t>      }</a:t>
            </a:r>
          </a:p>
          <a:p>
            <a:pPr marL="0" indent="0">
              <a:buNone/>
            </a:pPr>
            <a:r>
              <a:rPr lang="en-IN" b="1" dirty="0"/>
              <a:t>     else</a:t>
            </a:r>
          </a:p>
          <a:p>
            <a:pPr marL="0" indent="0">
              <a:buNone/>
            </a:pPr>
            <a:r>
              <a:rPr lang="en-IN" b="1" dirty="0"/>
              <a:t>      break;</a:t>
            </a:r>
          </a:p>
          <a:p>
            <a:pPr marL="0" indent="0">
              <a:buNone/>
            </a:pPr>
            <a:r>
              <a:rPr lang="en-IN" b="1" dirty="0"/>
              <a:t>     i++;</a:t>
            </a:r>
          </a:p>
          <a:p>
            <a:pPr marL="0" indent="0">
              <a:buNone/>
            </a:pPr>
            <a:r>
              <a:rPr lang="en-IN" b="1" dirty="0" smtClean="0"/>
              <a:t>}</a:t>
            </a:r>
          </a:p>
          <a:p>
            <a:endParaRPr lang="en-IN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  <a:p>
            <a:r>
              <a:rPr lang="en-IN" sz="2400" b="1" dirty="0" smtClean="0"/>
              <a:t>This part of code stores left side of expression to operator into buffer1.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0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60153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dirty="0"/>
              <a:t>op=buffer[i</a:t>
            </a:r>
            <a:r>
              <a:rPr lang="da-DK" sz="2000" b="1" dirty="0" smtClean="0"/>
              <a:t>];</a:t>
            </a:r>
          </a:p>
          <a:p>
            <a:pPr marL="0" indent="0">
              <a:buNone/>
            </a:pPr>
            <a:r>
              <a:rPr lang="da-DK" sz="2000" b="1" dirty="0" smtClean="0"/>
              <a:t>i</a:t>
            </a:r>
            <a:r>
              <a:rPr lang="da-DK" sz="2000" b="1" dirty="0"/>
              <a:t>++;</a:t>
            </a:r>
          </a:p>
          <a:p>
            <a:pPr marL="0" indent="0">
              <a:buNone/>
            </a:pPr>
            <a:endParaRPr lang="da-DK" sz="2000" b="1" dirty="0" smtClean="0"/>
          </a:p>
          <a:p>
            <a:pPr marL="0" indent="0">
              <a:buNone/>
            </a:pPr>
            <a:r>
              <a:rPr lang="da-DK" sz="2000" b="1" dirty="0" smtClean="0"/>
              <a:t>while(buffer[i</a:t>
            </a:r>
            <a:r>
              <a:rPr lang="da-DK" sz="2000" b="1" dirty="0"/>
              <a:t>]!='\0')</a:t>
            </a:r>
          </a:p>
          <a:p>
            <a:pPr marL="0" indent="0">
              <a:buNone/>
            </a:pPr>
            <a:r>
              <a:rPr lang="da-DK" sz="2000" b="1" dirty="0" smtClean="0"/>
              <a:t>{</a:t>
            </a:r>
            <a:endParaRPr lang="da-DK" sz="2000" b="1" dirty="0"/>
          </a:p>
          <a:p>
            <a:pPr marL="0" indent="0">
              <a:buNone/>
            </a:pPr>
            <a:r>
              <a:rPr lang="da-DK" sz="2000" b="1" dirty="0" smtClean="0"/>
              <a:t>     </a:t>
            </a:r>
            <a:r>
              <a:rPr lang="da-DK" sz="2000" b="1" dirty="0"/>
              <a:t>buffer2[k]=buffer[i];k++;</a:t>
            </a:r>
          </a:p>
          <a:p>
            <a:pPr marL="0" indent="0">
              <a:buNone/>
            </a:pPr>
            <a:r>
              <a:rPr lang="da-DK" sz="2000" b="1" dirty="0"/>
              <a:t>     i++;</a:t>
            </a:r>
          </a:p>
          <a:p>
            <a:pPr marL="0" indent="0">
              <a:buNone/>
            </a:pPr>
            <a:r>
              <a:rPr lang="da-DK" sz="2000" b="1" dirty="0" smtClean="0"/>
              <a:t>}</a:t>
            </a:r>
            <a:endParaRPr lang="en-IN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7190747" y="2126222"/>
            <a:ext cx="4313864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 smtClean="0"/>
              <a:t>Stores operator in op variable</a:t>
            </a:r>
          </a:p>
          <a:p>
            <a:endParaRPr lang="en-IN" sz="2400" b="1" dirty="0"/>
          </a:p>
          <a:p>
            <a:r>
              <a:rPr lang="en-IN" sz="2400" b="1" dirty="0" smtClean="0"/>
              <a:t>This part of code stores right side of expression to operator into buffer2.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117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17500"/>
            <a:ext cx="8915400" cy="6286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err="1" smtClean="0"/>
              <a:t>atoi</a:t>
            </a:r>
            <a:r>
              <a:rPr lang="en-IN" b="1" dirty="0" smtClean="0"/>
              <a:t>(char[]) </a:t>
            </a:r>
            <a:r>
              <a:rPr lang="en-IN" dirty="0" smtClean="0"/>
              <a:t>converts string to int</a:t>
            </a:r>
            <a:r>
              <a:rPr lang="en-IN" b="1" dirty="0" smtClean="0"/>
              <a:t>.  </a:t>
            </a:r>
          </a:p>
          <a:p>
            <a:pPr marL="0" indent="0">
              <a:buNone/>
            </a:pPr>
            <a:r>
              <a:rPr lang="en-IN" b="1" dirty="0" smtClean="0"/>
              <a:t>no1=</a:t>
            </a:r>
            <a:r>
              <a:rPr lang="en-IN" b="1" dirty="0" err="1" smtClean="0"/>
              <a:t>atoi</a:t>
            </a:r>
            <a:r>
              <a:rPr lang="en-IN" b="1" dirty="0" smtClean="0"/>
              <a:t>(buffer1</a:t>
            </a:r>
            <a:r>
              <a:rPr lang="en-IN" b="1" dirty="0"/>
              <a:t>);</a:t>
            </a:r>
          </a:p>
          <a:p>
            <a:pPr marL="0" indent="0">
              <a:buNone/>
            </a:pPr>
            <a:r>
              <a:rPr lang="en-IN" b="1" dirty="0" smtClean="0"/>
              <a:t>no2=</a:t>
            </a:r>
            <a:r>
              <a:rPr lang="en-IN" b="1" dirty="0" err="1" smtClean="0"/>
              <a:t>atoi</a:t>
            </a:r>
            <a:r>
              <a:rPr lang="en-IN" b="1" dirty="0" smtClean="0"/>
              <a:t>(buffer2);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err="1" smtClean="0"/>
              <a:t>printf</a:t>
            </a:r>
            <a:r>
              <a:rPr lang="en-IN" b="1" dirty="0"/>
              <a:t>("The expression is: %</a:t>
            </a:r>
            <a:r>
              <a:rPr lang="en-IN" b="1" dirty="0" err="1"/>
              <a:t>s",buffer</a:t>
            </a:r>
            <a:r>
              <a:rPr lang="en-IN" b="1" dirty="0" smtClean="0"/>
              <a:t>);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switch(op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IN" b="1" dirty="0"/>
              <a:t>    {</a:t>
            </a:r>
          </a:p>
          <a:p>
            <a:pPr marL="0" indent="0">
              <a:buNone/>
            </a:pPr>
            <a:r>
              <a:rPr lang="en-IN" b="1" dirty="0"/>
              <a:t>     case '+':result=no1+no2;</a:t>
            </a:r>
          </a:p>
          <a:p>
            <a:pPr marL="0" indent="0">
              <a:buNone/>
            </a:pPr>
            <a:r>
              <a:rPr lang="en-IN" b="1" dirty="0"/>
              <a:t>              break;</a:t>
            </a:r>
          </a:p>
          <a:p>
            <a:pPr marL="0" indent="0">
              <a:buNone/>
            </a:pPr>
            <a:r>
              <a:rPr lang="en-IN" b="1" dirty="0"/>
              <a:t>     case '-':result=no1-no2;</a:t>
            </a:r>
          </a:p>
          <a:p>
            <a:pPr marL="0" indent="0">
              <a:buNone/>
            </a:pPr>
            <a:r>
              <a:rPr lang="en-IN" b="1" dirty="0"/>
              <a:t>              break;</a:t>
            </a:r>
          </a:p>
          <a:p>
            <a:pPr marL="0" indent="0">
              <a:buNone/>
            </a:pPr>
            <a:r>
              <a:rPr lang="en-IN" b="1" dirty="0"/>
              <a:t>     case '*':result=no1*no2;</a:t>
            </a:r>
          </a:p>
          <a:p>
            <a:pPr marL="0" indent="0">
              <a:buNone/>
            </a:pPr>
            <a:r>
              <a:rPr lang="en-IN" b="1" dirty="0"/>
              <a:t>              break;</a:t>
            </a:r>
          </a:p>
          <a:p>
            <a:pPr marL="0" indent="0">
              <a:buNone/>
            </a:pPr>
            <a:r>
              <a:rPr lang="en-IN" b="1" dirty="0"/>
              <a:t>     case '/':result=no1/no2;</a:t>
            </a:r>
          </a:p>
          <a:p>
            <a:pPr marL="0" indent="0">
              <a:buNone/>
            </a:pPr>
            <a:r>
              <a:rPr lang="en-IN" b="1" dirty="0"/>
              <a:t>              break;</a:t>
            </a:r>
          </a:p>
          <a:p>
            <a:pPr marL="0" indent="0">
              <a:buNone/>
            </a:pPr>
            <a:r>
              <a:rPr lang="en-IN" b="1" dirty="0"/>
              <a:t>     </a:t>
            </a:r>
            <a:r>
              <a:rPr lang="en-IN" b="1" dirty="0" err="1"/>
              <a:t>default:result</a:t>
            </a:r>
            <a:r>
              <a:rPr lang="en-IN" b="1" dirty="0"/>
              <a:t>=9999;</a:t>
            </a:r>
          </a:p>
          <a:p>
            <a:pPr marL="0" indent="0">
              <a:buNone/>
            </a:pPr>
            <a:r>
              <a:rPr lang="en-IN" b="1" dirty="0"/>
              <a:t>             break;</a:t>
            </a:r>
          </a:p>
          <a:p>
            <a:pPr marL="0" indent="0">
              <a:buNone/>
            </a:pPr>
            <a:r>
              <a:rPr lang="en-IN" b="1" dirty="0"/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7190747" y="2126222"/>
            <a:ext cx="4313864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b="1" dirty="0" smtClean="0"/>
          </a:p>
          <a:p>
            <a:r>
              <a:rPr lang="en-IN" sz="2400" b="1" dirty="0" smtClean="0"/>
              <a:t>Calculation of answer using switch case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756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52906"/>
            <a:ext cx="8915400" cy="5374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                                           </a:t>
            </a:r>
            <a:r>
              <a:rPr lang="en-IN" b="1" dirty="0" err="1" smtClean="0"/>
              <a:t>sprintf</a:t>
            </a:r>
            <a:r>
              <a:rPr lang="en-IN" b="1" dirty="0" smtClean="0"/>
              <a:t>(   buffer ,           "%d“              ,</a:t>
            </a:r>
            <a:r>
              <a:rPr lang="en-IN" b="1" dirty="0"/>
              <a:t>result);</a:t>
            </a:r>
          </a:p>
          <a:p>
            <a:r>
              <a:rPr lang="en-IN" dirty="0" smtClean="0"/>
              <a:t>The </a:t>
            </a:r>
            <a:r>
              <a:rPr lang="en-IN" dirty="0"/>
              <a:t>C library function </a:t>
            </a:r>
            <a:r>
              <a:rPr lang="en-IN" b="1" dirty="0" err="1" smtClean="0"/>
              <a:t>sprintf</a:t>
            </a:r>
            <a:r>
              <a:rPr lang="en-IN" b="1" dirty="0" smtClean="0"/>
              <a:t>(char </a:t>
            </a:r>
            <a:r>
              <a:rPr lang="en-IN" b="1" dirty="0"/>
              <a:t>*</a:t>
            </a:r>
            <a:r>
              <a:rPr lang="en-IN" b="1" dirty="0" err="1"/>
              <a:t>str</a:t>
            </a:r>
            <a:r>
              <a:rPr lang="en-IN" b="1" dirty="0"/>
              <a:t>, </a:t>
            </a:r>
            <a:r>
              <a:rPr lang="en-IN" b="1" dirty="0" err="1"/>
              <a:t>const</a:t>
            </a:r>
            <a:r>
              <a:rPr lang="en-IN" b="1" dirty="0"/>
              <a:t> char *format</a:t>
            </a:r>
            <a:r>
              <a:rPr lang="en-IN" b="1" dirty="0" smtClean="0"/>
              <a:t>,   ...   )</a:t>
            </a:r>
            <a:r>
              <a:rPr lang="en-IN" dirty="0"/>
              <a:t> sends formatted output to a string pointed to, by </a:t>
            </a:r>
            <a:r>
              <a:rPr lang="en-IN" b="1" dirty="0"/>
              <a:t>str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write() </a:t>
            </a:r>
            <a:r>
              <a:rPr lang="en-IN" dirty="0"/>
              <a:t>is defined in </a:t>
            </a:r>
            <a:r>
              <a:rPr lang="en-IN" b="1" dirty="0" err="1">
                <a:hlinkClick r:id="rId2"/>
              </a:rPr>
              <a:t>unistd.h</a:t>
            </a:r>
            <a:r>
              <a:rPr lang="en-IN" b="1" dirty="0"/>
              <a:t> </a:t>
            </a:r>
            <a:r>
              <a:rPr lang="en-IN" dirty="0"/>
              <a:t>header file</a:t>
            </a:r>
            <a:r>
              <a:rPr lang="en-IN" b="1" dirty="0"/>
              <a:t>.</a:t>
            </a:r>
          </a:p>
          <a:p>
            <a:r>
              <a:rPr lang="en-IN" b="1" dirty="0" err="1"/>
              <a:t>ssize_t</a:t>
            </a:r>
            <a:r>
              <a:rPr lang="en-IN" dirty="0"/>
              <a:t> </a:t>
            </a:r>
            <a:r>
              <a:rPr lang="en-IN" dirty="0" smtClean="0"/>
              <a:t>write(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b="1" dirty="0"/>
              <a:t>socket</a:t>
            </a:r>
            <a:r>
              <a:rPr lang="en-IN" dirty="0"/>
              <a:t>, void </a:t>
            </a:r>
            <a:r>
              <a:rPr lang="en-IN" b="1" dirty="0"/>
              <a:t>*</a:t>
            </a:r>
            <a:r>
              <a:rPr lang="en-IN" b="1" dirty="0" err="1"/>
              <a:t>buf</a:t>
            </a:r>
            <a:r>
              <a:rPr lang="en-IN" dirty="0"/>
              <a:t>, </a:t>
            </a:r>
            <a:r>
              <a:rPr lang="en-IN" dirty="0" smtClean="0"/>
              <a:t>  </a:t>
            </a:r>
            <a:r>
              <a:rPr lang="en-IN" b="1" dirty="0" err="1" smtClean="0"/>
              <a:t>size_t</a:t>
            </a:r>
            <a:r>
              <a:rPr lang="en-IN" b="1" dirty="0" smtClean="0"/>
              <a:t> </a:t>
            </a:r>
            <a:r>
              <a:rPr lang="en-IN" b="1" dirty="0" err="1" smtClean="0"/>
              <a:t>nbyte</a:t>
            </a:r>
            <a:r>
              <a:rPr lang="en-IN" b="1" dirty="0" smtClean="0"/>
              <a:t>  </a:t>
            </a:r>
            <a:r>
              <a:rPr lang="en-IN" dirty="0" smtClean="0"/>
              <a:t>);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         n   = write(</a:t>
            </a:r>
            <a:r>
              <a:rPr lang="en-IN" b="1" dirty="0"/>
              <a:t> </a:t>
            </a:r>
            <a:r>
              <a:rPr lang="en-IN" b="1" dirty="0" smtClean="0"/>
              <a:t>    sock    ,    buffer  ,  </a:t>
            </a:r>
            <a:r>
              <a:rPr lang="en-IN" b="1" dirty="0" err="1" smtClean="0"/>
              <a:t>strlen</a:t>
            </a:r>
            <a:r>
              <a:rPr lang="en-IN" b="1" dirty="0" smtClean="0"/>
              <a:t>(buffer)  );</a:t>
            </a:r>
          </a:p>
          <a:p>
            <a:pPr marL="0" indent="0">
              <a:buNone/>
            </a:pPr>
            <a:r>
              <a:rPr lang="en-IN" dirty="0" smtClean="0"/>
              <a:t>Written Size							Size of string to write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if </a:t>
            </a:r>
            <a:r>
              <a:rPr lang="en-IN" b="1" dirty="0"/>
              <a:t>(n &lt; 0)</a:t>
            </a:r>
          </a:p>
          <a:p>
            <a:pPr marL="0" indent="0">
              <a:buNone/>
            </a:pPr>
            <a:r>
              <a:rPr lang="en-IN" b="1" dirty="0" smtClean="0"/>
              <a:t>{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err="1"/>
              <a:t>perror</a:t>
            </a:r>
            <a:r>
              <a:rPr lang="en-IN" b="1" dirty="0"/>
              <a:t>("ERROR writing to socket</a:t>
            </a:r>
            <a:r>
              <a:rPr lang="en-IN" b="1" dirty="0" smtClean="0"/>
              <a:t>");</a:t>
            </a:r>
            <a:r>
              <a:rPr lang="en-IN" dirty="0" smtClean="0"/>
              <a:t>//Error Checking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exit(1);</a:t>
            </a:r>
          </a:p>
          <a:p>
            <a:pPr marL="0" indent="0">
              <a:buNone/>
            </a:pPr>
            <a:r>
              <a:rPr lang="en-IN" b="1" dirty="0" smtClean="0"/>
              <a:t>}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1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261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IN" sz="1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br>
              <a:rPr lang="en-IN" sz="1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1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Program</a:t>
            </a:r>
            <a:endParaRPr lang="en-IN" sz="13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112"/>
          </a:xfrm>
        </p:spPr>
        <p:txBody>
          <a:bodyPr>
            <a:noAutofit/>
          </a:bodyPr>
          <a:lstStyle/>
          <a:p>
            <a:pPr algn="ctr"/>
            <a:r>
              <a:rPr lang="en-IN" sz="9600" b="1" i="1" dirty="0" smtClean="0"/>
              <a:t>Client</a:t>
            </a:r>
            <a:br>
              <a:rPr lang="en-IN" sz="9600" b="1" i="1" dirty="0" smtClean="0"/>
            </a:br>
            <a:r>
              <a:rPr lang="en-IN" sz="9600" b="1" i="1" dirty="0" smtClean="0"/>
              <a:t>Side</a:t>
            </a:r>
            <a:br>
              <a:rPr lang="en-IN" sz="9600" b="1" i="1" dirty="0" smtClean="0"/>
            </a:br>
            <a:r>
              <a:rPr lang="en-IN" sz="9600" b="1" i="1" dirty="0" smtClean="0"/>
              <a:t>Programming</a:t>
            </a:r>
            <a:endParaRPr lang="en-IN" sz="96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62100"/>
            <a:ext cx="8915400" cy="4902200"/>
          </a:xfrm>
        </p:spPr>
        <p:txBody>
          <a:bodyPr>
            <a:normAutofit/>
          </a:bodyPr>
          <a:lstStyle/>
          <a:p>
            <a:r>
              <a:rPr lang="en-IN" sz="2400" b="1" dirty="0" err="1" smtClean="0"/>
              <a:t>int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sockfd</a:t>
            </a:r>
            <a:r>
              <a:rPr lang="en-IN" sz="2400" b="1" dirty="0" smtClean="0"/>
              <a:t>, </a:t>
            </a:r>
            <a:r>
              <a:rPr lang="en-IN" sz="2400" b="1" dirty="0" err="1" smtClean="0"/>
              <a:t>portno</a:t>
            </a:r>
            <a:r>
              <a:rPr lang="en-IN" sz="2400" b="1" dirty="0" smtClean="0"/>
              <a:t>, n;</a:t>
            </a:r>
          </a:p>
          <a:p>
            <a:r>
              <a:rPr lang="en-IN" sz="2400" b="1" dirty="0" err="1" smtClean="0"/>
              <a:t>struct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sockaddr_in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serv_addr</a:t>
            </a:r>
            <a:r>
              <a:rPr lang="en-IN" sz="2400" b="1" dirty="0" smtClean="0"/>
              <a:t>;</a:t>
            </a:r>
          </a:p>
          <a:p>
            <a:r>
              <a:rPr lang="en-IN" sz="2400" b="1" dirty="0" smtClean="0"/>
              <a:t>//</a:t>
            </a:r>
            <a:r>
              <a:rPr lang="en-IN" sz="2400" b="1" dirty="0"/>
              <a:t>Note: - </a:t>
            </a:r>
            <a:r>
              <a:rPr lang="en-IN" sz="2400" b="1" dirty="0" err="1"/>
              <a:t>sockaddr_in</a:t>
            </a:r>
            <a:r>
              <a:rPr lang="en-IN" sz="2400" dirty="0"/>
              <a:t> is as structure defined in </a:t>
            </a:r>
            <a:r>
              <a:rPr lang="en-IN" sz="2400" b="1" dirty="0" err="1"/>
              <a:t>netinet</a:t>
            </a:r>
            <a:r>
              <a:rPr lang="en-IN" sz="2400" b="1" dirty="0"/>
              <a:t>/</a:t>
            </a:r>
            <a:r>
              <a:rPr lang="en-IN" sz="2400" b="1" dirty="0" err="1"/>
              <a:t>in.h</a:t>
            </a:r>
            <a:r>
              <a:rPr lang="en-IN" sz="2400" b="1" dirty="0"/>
              <a:t> </a:t>
            </a:r>
            <a:r>
              <a:rPr lang="en-IN" sz="2400" dirty="0"/>
              <a:t>header file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b="1" dirty="0" err="1" smtClean="0"/>
              <a:t>struct</a:t>
            </a:r>
            <a:r>
              <a:rPr lang="en-IN" sz="2400" b="1" dirty="0" smtClean="0"/>
              <a:t> </a:t>
            </a:r>
            <a:r>
              <a:rPr lang="en-IN" sz="2400" b="1" dirty="0" err="1"/>
              <a:t>hostent</a:t>
            </a:r>
            <a:r>
              <a:rPr lang="en-IN" sz="2400" b="1" dirty="0"/>
              <a:t> *server</a:t>
            </a:r>
            <a:r>
              <a:rPr lang="en-IN" sz="2400" b="1" dirty="0" smtClean="0"/>
              <a:t>;</a:t>
            </a:r>
          </a:p>
          <a:p>
            <a:r>
              <a:rPr lang="en-IN" sz="2400" b="1" dirty="0"/>
              <a:t>//Note: - </a:t>
            </a:r>
            <a:r>
              <a:rPr lang="en-IN" sz="2400" b="1" dirty="0" err="1"/>
              <a:t>hostent</a:t>
            </a:r>
            <a:r>
              <a:rPr lang="en-IN" sz="2400" dirty="0" smtClean="0"/>
              <a:t> </a:t>
            </a:r>
            <a:r>
              <a:rPr lang="en-IN" sz="2400" dirty="0"/>
              <a:t>is as structure defined in </a:t>
            </a:r>
            <a:r>
              <a:rPr lang="en-IN" sz="2400" b="1" dirty="0" err="1">
                <a:solidFill>
                  <a:srgbClr val="FF0000"/>
                </a:solidFill>
              </a:rPr>
              <a:t>netdb.h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dirty="0"/>
              <a:t>header file</a:t>
            </a:r>
            <a:r>
              <a:rPr lang="en-IN" sz="2400" dirty="0" smtClean="0"/>
              <a:t>.</a:t>
            </a:r>
            <a:endParaRPr lang="en-IN" sz="2400" b="1" dirty="0"/>
          </a:p>
          <a:p>
            <a:r>
              <a:rPr lang="en-IN" sz="2400" b="1" dirty="0" smtClean="0"/>
              <a:t>char buffer[256],buffer1[256],buffer2[256];</a:t>
            </a:r>
          </a:p>
          <a:p>
            <a:r>
              <a:rPr lang="en-IN" sz="2400" b="1" dirty="0" err="1" smtClean="0"/>
              <a:t>int</a:t>
            </a:r>
            <a:r>
              <a:rPr lang="en-IN" sz="2400" b="1" dirty="0" smtClean="0"/>
              <a:t> </a:t>
            </a:r>
            <a:r>
              <a:rPr lang="en-IN" sz="2400" b="1" dirty="0"/>
              <a:t>no1,no2,result;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 : Call </a:t>
            </a:r>
            <a:r>
              <a:rPr lang="en-IN" dirty="0" smtClean="0"/>
              <a:t>Socket (Same as server)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0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b="1" dirty="0" smtClean="0"/>
              <a:t> </a:t>
            </a:r>
            <a:r>
              <a:rPr lang="en-IN" b="1" dirty="0" err="1" smtClean="0"/>
              <a:t>int</a:t>
            </a:r>
            <a:r>
              <a:rPr lang="en-IN" b="1" dirty="0" smtClean="0"/>
              <a:t>     </a:t>
            </a:r>
            <a:r>
              <a:rPr lang="en-IN" dirty="0" smtClean="0"/>
              <a:t>socket(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b="1" dirty="0"/>
              <a:t>domain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b="1" dirty="0" smtClean="0"/>
              <a:t>type            </a:t>
            </a:r>
            <a:r>
              <a:rPr lang="en-IN" dirty="0" smtClean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b="1" dirty="0"/>
              <a:t>protocol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b="1" dirty="0" err="1" smtClean="0"/>
              <a:t>sockfd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socket(</a:t>
            </a:r>
            <a:r>
              <a:rPr lang="en-IN" b="1" dirty="0" smtClean="0"/>
              <a:t>AF_INET</a:t>
            </a:r>
            <a:r>
              <a:rPr lang="en-IN" dirty="0" smtClean="0"/>
              <a:t>     , </a:t>
            </a:r>
            <a:r>
              <a:rPr lang="en-IN" b="1" dirty="0"/>
              <a:t>SOCK_STREAM</a:t>
            </a:r>
            <a:r>
              <a:rPr lang="en-IN" dirty="0"/>
              <a:t>, </a:t>
            </a:r>
            <a:r>
              <a:rPr lang="en-IN" dirty="0" smtClean="0"/>
              <a:t>       </a:t>
            </a:r>
            <a:r>
              <a:rPr lang="en-IN" b="1" dirty="0" smtClean="0"/>
              <a:t>    0 </a:t>
            </a:r>
            <a:r>
              <a:rPr lang="en-IN" dirty="0" smtClean="0"/>
              <a:t>      );</a:t>
            </a:r>
            <a:endParaRPr lang="en-IN" dirty="0"/>
          </a:p>
          <a:p>
            <a:r>
              <a:rPr lang="en-IN" b="1" dirty="0" smtClean="0"/>
              <a:t>AF_INET</a:t>
            </a:r>
            <a:r>
              <a:rPr lang="en-IN" dirty="0" smtClean="0"/>
              <a:t> </a:t>
            </a:r>
            <a:r>
              <a:rPr lang="en-IN" dirty="0"/>
              <a:t>- The AF_INET address family is the address family for IPv4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SOCK_STREAM </a:t>
            </a:r>
            <a:r>
              <a:rPr lang="en-IN" dirty="0" smtClean="0"/>
              <a:t>- </a:t>
            </a:r>
            <a:r>
              <a:rPr lang="en-IN" dirty="0"/>
              <a:t>Supports reliable connection-oriented byte stream communication</a:t>
            </a:r>
            <a:r>
              <a:rPr lang="en-IN" dirty="0" smtClean="0"/>
              <a:t>.</a:t>
            </a:r>
            <a:r>
              <a:rPr lang="en-IN" b="1" dirty="0" smtClean="0"/>
              <a:t>(TCP)</a:t>
            </a:r>
          </a:p>
          <a:p>
            <a:r>
              <a:rPr lang="en-IN" b="1" dirty="0" smtClean="0"/>
              <a:t>SOCK_DGRAM</a:t>
            </a:r>
            <a:r>
              <a:rPr lang="en-IN" dirty="0" smtClean="0"/>
              <a:t> - Supports </a:t>
            </a:r>
            <a:r>
              <a:rPr lang="en-IN" dirty="0"/>
              <a:t>unreliable connectionless datagram communication</a:t>
            </a:r>
            <a:r>
              <a:rPr lang="en-IN" dirty="0" smtClean="0"/>
              <a:t>.</a:t>
            </a:r>
            <a:r>
              <a:rPr lang="en-IN" b="1" dirty="0" smtClean="0"/>
              <a:t>(UDP)</a:t>
            </a:r>
          </a:p>
          <a:p>
            <a:pPr marL="342900" lvl="1" indent="-342900"/>
            <a:r>
              <a:rPr lang="en-IN" b="1" dirty="0" smtClean="0"/>
              <a:t>0 </a:t>
            </a:r>
            <a:r>
              <a:rPr lang="en-IN" dirty="0" smtClean="0"/>
              <a:t>- </a:t>
            </a:r>
            <a:r>
              <a:rPr lang="en-IN" dirty="0"/>
              <a:t>Specifying a protocol of 0 causes socket() to use an unspecified default protocol appropriate for the requested socket type</a:t>
            </a:r>
            <a:r>
              <a:rPr lang="en-IN" dirty="0" smtClean="0"/>
              <a:t>.</a:t>
            </a:r>
          </a:p>
          <a:p>
            <a:pPr marL="342900" lvl="1" indent="-342900"/>
            <a:r>
              <a:rPr lang="en-IN" b="1" dirty="0" smtClean="0"/>
              <a:t>Return Value </a:t>
            </a:r>
            <a:r>
              <a:rPr lang="en-IN" dirty="0" smtClean="0"/>
              <a:t>- </a:t>
            </a:r>
            <a:r>
              <a:rPr lang="en-IN" dirty="0"/>
              <a:t>Upon successful completion, </a:t>
            </a:r>
            <a:r>
              <a:rPr lang="en-IN" i="1" dirty="0"/>
              <a:t>socket</a:t>
            </a:r>
            <a:r>
              <a:rPr lang="en-IN" dirty="0"/>
              <a:t>() shall return a non-negative integer, the socket file descriptor. Otherwise, a value of -1 shall be returned and </a:t>
            </a:r>
            <a:r>
              <a:rPr lang="en-IN" b="1" i="1" dirty="0" err="1" smtClean="0"/>
              <a:t>sockfd</a:t>
            </a:r>
            <a:r>
              <a:rPr lang="en-IN" dirty="0"/>
              <a:t> set to indicate the error.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8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Checking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4481"/>
            <a:ext cx="8915400" cy="50161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600" b="1" dirty="0"/>
              <a:t>if (</a:t>
            </a:r>
            <a:r>
              <a:rPr lang="en-IN" sz="3600" b="1" dirty="0" err="1"/>
              <a:t>sockfd</a:t>
            </a:r>
            <a:r>
              <a:rPr lang="en-IN" sz="3600" b="1" dirty="0"/>
              <a:t> &lt; 0) </a:t>
            </a:r>
          </a:p>
          <a:p>
            <a:pPr marL="0" indent="0">
              <a:buNone/>
            </a:pPr>
            <a:r>
              <a:rPr lang="en-IN" sz="3600" b="1" dirty="0"/>
              <a:t>    {</a:t>
            </a:r>
          </a:p>
          <a:p>
            <a:pPr marL="0" indent="0">
              <a:buNone/>
            </a:pPr>
            <a:r>
              <a:rPr lang="en-IN" sz="3600" b="1" dirty="0"/>
              <a:t>        </a:t>
            </a:r>
            <a:r>
              <a:rPr lang="en-IN" sz="3600" b="1" dirty="0" err="1"/>
              <a:t>perror</a:t>
            </a:r>
            <a:r>
              <a:rPr lang="en-IN" sz="3600" b="1" dirty="0"/>
              <a:t>("ERROR opening socket</a:t>
            </a:r>
            <a:r>
              <a:rPr lang="en-IN" sz="3600" b="1" dirty="0" smtClean="0"/>
              <a:t>");</a:t>
            </a:r>
            <a:r>
              <a:rPr lang="en-IN" sz="3600" dirty="0" smtClean="0"/>
              <a:t>//Error Checking</a:t>
            </a:r>
            <a:endParaRPr lang="en-IN" sz="3600" dirty="0"/>
          </a:p>
          <a:p>
            <a:pPr marL="0" indent="0">
              <a:buNone/>
            </a:pPr>
            <a:r>
              <a:rPr lang="en-IN" sz="3600" b="1" dirty="0"/>
              <a:t>        exit(1);</a:t>
            </a:r>
          </a:p>
          <a:p>
            <a:pPr marL="0" indent="0">
              <a:buNone/>
            </a:pPr>
            <a:r>
              <a:rPr lang="en-IN" sz="3600" b="1" dirty="0"/>
              <a:t>    </a:t>
            </a:r>
            <a:r>
              <a:rPr lang="en-IN" sz="3600" b="1" dirty="0" smtClean="0"/>
              <a:t>}</a:t>
            </a:r>
          </a:p>
          <a:p>
            <a:pPr marL="0" indent="0">
              <a:buNone/>
            </a:pPr>
            <a:r>
              <a:rPr lang="en-IN" sz="3600" b="1" dirty="0"/>
              <a:t>if (server == NULL) </a:t>
            </a:r>
          </a:p>
          <a:p>
            <a:pPr marL="0" indent="0">
              <a:buNone/>
            </a:pPr>
            <a:r>
              <a:rPr lang="en-IN" sz="3600" b="1" dirty="0"/>
              <a:t>    {</a:t>
            </a:r>
          </a:p>
          <a:p>
            <a:pPr marL="0" indent="0">
              <a:buNone/>
            </a:pPr>
            <a:r>
              <a:rPr lang="en-IN" sz="3600" b="1" dirty="0"/>
              <a:t>        </a:t>
            </a:r>
            <a:r>
              <a:rPr lang="en-IN" sz="3600" b="1" dirty="0" err="1"/>
              <a:t>fprintf</a:t>
            </a:r>
            <a:r>
              <a:rPr lang="en-IN" sz="3600" b="1" dirty="0"/>
              <a:t>(</a:t>
            </a:r>
            <a:r>
              <a:rPr lang="en-IN" sz="3600" b="1" dirty="0" err="1"/>
              <a:t>stderr,"ERROR</a:t>
            </a:r>
            <a:r>
              <a:rPr lang="en-IN" sz="3600" b="1" dirty="0"/>
              <a:t>, no such host\n</a:t>
            </a:r>
            <a:r>
              <a:rPr lang="en-IN" sz="3600" b="1" dirty="0" smtClean="0"/>
              <a:t>");</a:t>
            </a:r>
            <a:r>
              <a:rPr lang="en-IN" sz="3600" b="1" dirty="0"/>
              <a:t> </a:t>
            </a:r>
            <a:r>
              <a:rPr lang="en-IN" sz="3600" dirty="0"/>
              <a:t>//Error </a:t>
            </a:r>
            <a:r>
              <a:rPr lang="en-IN" sz="3600" dirty="0" smtClean="0"/>
              <a:t>Checking</a:t>
            </a:r>
            <a:endParaRPr lang="en-IN" sz="3600" dirty="0"/>
          </a:p>
          <a:p>
            <a:pPr marL="0" indent="0">
              <a:buNone/>
            </a:pPr>
            <a:r>
              <a:rPr lang="en-IN" sz="3600" b="1" dirty="0"/>
              <a:t>        exit(0);</a:t>
            </a:r>
          </a:p>
          <a:p>
            <a:pPr marL="0" indent="0">
              <a:buNone/>
            </a:pPr>
            <a:r>
              <a:rPr lang="en-IN" sz="3600" b="1" dirty="0"/>
              <a:t>    </a:t>
            </a:r>
            <a:r>
              <a:rPr lang="en-IN" sz="3600" b="1" dirty="0" smtClean="0"/>
              <a:t>}</a:t>
            </a:r>
          </a:p>
          <a:p>
            <a:r>
              <a:rPr lang="en-US" sz="2900" b="1" dirty="0" smtClean="0"/>
              <a:t>Standard error stream (</a:t>
            </a:r>
            <a:r>
              <a:rPr lang="en-US" sz="2900" b="1" dirty="0" err="1" smtClean="0"/>
              <a:t>stderr</a:t>
            </a:r>
            <a:r>
              <a:rPr lang="en-US" sz="2900" b="1" dirty="0" smtClean="0"/>
              <a:t>)</a:t>
            </a:r>
          </a:p>
          <a:p>
            <a:pPr lvl="1"/>
            <a:r>
              <a:rPr lang="en-US" sz="2700" b="1" dirty="0" smtClean="0"/>
              <a:t>The standard error stream is the default destination for error messages and other diagnostic warnings.</a:t>
            </a:r>
            <a:endParaRPr lang="en-IN" sz="6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We are going to use: -</a:t>
            </a:r>
            <a:br>
              <a:rPr lang="en-IN" b="1" dirty="0" smtClean="0"/>
            </a:br>
            <a:r>
              <a:rPr lang="en-IN" b="1" dirty="0" smtClean="0"/>
              <a:t>Arguments </a:t>
            </a:r>
            <a:r>
              <a:rPr lang="en-IN" b="1" dirty="0"/>
              <a:t>to </a:t>
            </a:r>
            <a:r>
              <a:rPr lang="en-IN" b="1" dirty="0" smtClean="0"/>
              <a:t>main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00217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 err="1"/>
              <a:t>int</a:t>
            </a:r>
            <a:r>
              <a:rPr lang="en-IN" sz="3600" b="1" dirty="0"/>
              <a:t> main( </a:t>
            </a:r>
            <a:r>
              <a:rPr lang="en-IN" sz="3600" b="1" dirty="0" err="1"/>
              <a:t>int</a:t>
            </a:r>
            <a:r>
              <a:rPr lang="en-IN" sz="3600" b="1" dirty="0"/>
              <a:t> </a:t>
            </a:r>
            <a:r>
              <a:rPr lang="en-IN" sz="3600" b="1" dirty="0" err="1"/>
              <a:t>argc</a:t>
            </a:r>
            <a:r>
              <a:rPr lang="en-IN" sz="3600" b="1" dirty="0"/>
              <a:t>, char *</a:t>
            </a:r>
            <a:r>
              <a:rPr lang="en-IN" sz="3600" b="1" dirty="0" err="1"/>
              <a:t>argv</a:t>
            </a:r>
            <a:r>
              <a:rPr lang="en-IN" sz="3600" b="1" dirty="0"/>
              <a:t>[] </a:t>
            </a:r>
            <a:r>
              <a:rPr lang="en-IN" sz="3600" b="1" dirty="0" smtClean="0"/>
              <a:t>)</a:t>
            </a:r>
          </a:p>
          <a:p>
            <a:r>
              <a:rPr lang="en-IN" sz="2400" b="1" dirty="0" err="1"/>
              <a:t>argc</a:t>
            </a:r>
            <a:r>
              <a:rPr lang="en-IN" sz="2400" b="1" dirty="0"/>
              <a:t> – Argument Counter</a:t>
            </a:r>
          </a:p>
          <a:p>
            <a:pPr lvl="1"/>
            <a:r>
              <a:rPr lang="en-IN" sz="2400" dirty="0"/>
              <a:t>It counts number of argument passed through </a:t>
            </a:r>
            <a:r>
              <a:rPr lang="en-IN" sz="2400" dirty="0" smtClean="0"/>
              <a:t>terminal.</a:t>
            </a:r>
          </a:p>
          <a:p>
            <a:r>
              <a:rPr lang="en-IN" sz="2600" b="1" dirty="0" err="1" smtClean="0"/>
              <a:t>argv</a:t>
            </a:r>
            <a:r>
              <a:rPr lang="en-IN" sz="2600" b="1" dirty="0" smtClean="0"/>
              <a:t>[] – Argument Vector</a:t>
            </a:r>
          </a:p>
          <a:p>
            <a:pPr lvl="1"/>
            <a:r>
              <a:rPr lang="en-IN" sz="2400" dirty="0" smtClean="0"/>
              <a:t>It stores all the address to data which is given as input to the terminal.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2 : Initialize </a:t>
            </a:r>
            <a:r>
              <a:rPr lang="en-IN" dirty="0"/>
              <a:t>socket </a:t>
            </a:r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5118100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bzero</a:t>
            </a:r>
            <a:r>
              <a:rPr lang="en-IN" b="1" dirty="0" smtClean="0"/>
              <a:t>()</a:t>
            </a:r>
            <a:r>
              <a:rPr lang="en-IN" dirty="0" smtClean="0"/>
              <a:t> is defined in </a:t>
            </a:r>
            <a:r>
              <a:rPr lang="en-IN" b="1" dirty="0" err="1" smtClean="0">
                <a:hlinkClick r:id="rId2"/>
              </a:rPr>
              <a:t>strings.h</a:t>
            </a:r>
            <a:r>
              <a:rPr lang="en-IN" b="1" dirty="0" smtClean="0"/>
              <a:t> </a:t>
            </a:r>
            <a:r>
              <a:rPr lang="en-IN" dirty="0" smtClean="0"/>
              <a:t>header file.</a:t>
            </a:r>
            <a:endParaRPr lang="en-IN" b="1" dirty="0" smtClean="0"/>
          </a:p>
          <a:p>
            <a:r>
              <a:rPr lang="en-IN" dirty="0" smtClean="0"/>
              <a:t>This function </a:t>
            </a:r>
            <a:r>
              <a:rPr lang="en-IN" dirty="0"/>
              <a:t>shall place </a:t>
            </a:r>
            <a:r>
              <a:rPr lang="en-IN" i="1" dirty="0"/>
              <a:t>n</a:t>
            </a:r>
            <a:r>
              <a:rPr lang="en-IN" dirty="0"/>
              <a:t> zero-valued bytes in the area pointed to by </a:t>
            </a:r>
            <a:r>
              <a:rPr lang="en-IN" i="1" dirty="0"/>
              <a:t>s</a:t>
            </a:r>
            <a:r>
              <a:rPr lang="en-IN" dirty="0" smtClean="0"/>
              <a:t>.</a:t>
            </a:r>
          </a:p>
          <a:p>
            <a:r>
              <a:rPr lang="en-IN" dirty="0"/>
              <a:t>void </a:t>
            </a:r>
            <a:r>
              <a:rPr lang="en-IN" dirty="0" err="1"/>
              <a:t>bzero</a:t>
            </a:r>
            <a:r>
              <a:rPr lang="en-IN" dirty="0"/>
              <a:t>(void </a:t>
            </a:r>
            <a:r>
              <a:rPr lang="en-IN" b="1" dirty="0"/>
              <a:t>*s</a:t>
            </a:r>
            <a:r>
              <a:rPr lang="en-IN" dirty="0"/>
              <a:t>, </a:t>
            </a:r>
            <a:r>
              <a:rPr lang="en-IN" dirty="0" err="1"/>
              <a:t>size_t</a:t>
            </a:r>
            <a:r>
              <a:rPr lang="en-IN" dirty="0"/>
              <a:t> </a:t>
            </a:r>
            <a:r>
              <a:rPr lang="en-IN" b="1" dirty="0"/>
              <a:t>n</a:t>
            </a:r>
            <a:r>
              <a:rPr lang="en-IN" dirty="0"/>
              <a:t>);</a:t>
            </a:r>
            <a:endParaRPr lang="en-IN" dirty="0" smtClean="0"/>
          </a:p>
          <a:p>
            <a:r>
              <a:rPr lang="en-IN" b="1" dirty="0" err="1" smtClean="0"/>
              <a:t>bzero</a:t>
            </a:r>
            <a:r>
              <a:rPr lang="en-IN" b="1" dirty="0"/>
              <a:t>((char *) &amp;</a:t>
            </a:r>
            <a:r>
              <a:rPr lang="en-IN" b="1" dirty="0" err="1"/>
              <a:t>serv_addr</a:t>
            </a:r>
            <a:r>
              <a:rPr lang="en-IN" b="1" dirty="0"/>
              <a:t>,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serv_addr</a:t>
            </a:r>
            <a:r>
              <a:rPr lang="en-IN" b="1" dirty="0" smtClean="0"/>
              <a:t>));</a:t>
            </a:r>
            <a:endParaRPr lang="en-IN" b="1" dirty="0"/>
          </a:p>
          <a:p>
            <a:r>
              <a:rPr lang="en-IN" b="1" dirty="0" err="1" smtClean="0"/>
              <a:t>serv_addr.sin_family</a:t>
            </a:r>
            <a:r>
              <a:rPr lang="en-IN" b="1" dirty="0" smtClean="0"/>
              <a:t> </a:t>
            </a:r>
            <a:r>
              <a:rPr lang="en-IN" b="1" dirty="0"/>
              <a:t>= AF_INET</a:t>
            </a:r>
            <a:r>
              <a:rPr lang="en-IN" b="1" dirty="0" smtClean="0"/>
              <a:t>;</a:t>
            </a:r>
            <a:r>
              <a:rPr lang="en-IN" dirty="0" smtClean="0"/>
              <a:t>// assigns address families of IPv4</a:t>
            </a:r>
          </a:p>
          <a:p>
            <a:r>
              <a:rPr lang="en-IN" dirty="0" smtClean="0"/>
              <a:t>//</a:t>
            </a:r>
            <a:r>
              <a:rPr lang="en-IN" b="1" dirty="0" err="1" smtClean="0"/>
              <a:t>inet_pton</a:t>
            </a:r>
            <a:r>
              <a:rPr lang="en-IN" b="1" dirty="0" smtClean="0"/>
              <a:t> </a:t>
            </a:r>
            <a:r>
              <a:rPr lang="en-IN" dirty="0" smtClean="0"/>
              <a:t>convert </a:t>
            </a:r>
            <a:r>
              <a:rPr lang="en-IN" dirty="0"/>
              <a:t>IPv4 and IPv6 addresses from text to binary </a:t>
            </a:r>
            <a:r>
              <a:rPr lang="en-IN" dirty="0" smtClean="0"/>
              <a:t>form.</a:t>
            </a:r>
          </a:p>
          <a:p>
            <a:r>
              <a:rPr lang="en-IN" dirty="0" err="1" smtClean="0"/>
              <a:t>inet_pton</a:t>
            </a:r>
            <a:r>
              <a:rPr lang="en-IN" dirty="0" smtClean="0"/>
              <a:t>(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af</a:t>
            </a:r>
            <a:r>
              <a:rPr lang="en-IN" dirty="0" smtClean="0"/>
              <a:t> , </a:t>
            </a:r>
            <a:r>
              <a:rPr lang="en-IN" dirty="0" err="1"/>
              <a:t>const</a:t>
            </a:r>
            <a:r>
              <a:rPr lang="en-IN" dirty="0"/>
              <a:t> char *</a:t>
            </a:r>
            <a:r>
              <a:rPr lang="en-IN" dirty="0" err="1"/>
              <a:t>src</a:t>
            </a:r>
            <a:r>
              <a:rPr lang="en-IN" dirty="0"/>
              <a:t>, </a:t>
            </a:r>
            <a:r>
              <a:rPr lang="en-IN" dirty="0" smtClean="0"/>
              <a:t>              void </a:t>
            </a:r>
            <a:r>
              <a:rPr lang="en-IN" dirty="0"/>
              <a:t>*</a:t>
            </a:r>
            <a:r>
              <a:rPr lang="en-IN" dirty="0" err="1" smtClean="0"/>
              <a:t>dst</a:t>
            </a:r>
            <a:r>
              <a:rPr lang="en-IN" dirty="0" smtClean="0"/>
              <a:t>       );</a:t>
            </a:r>
            <a:endParaRPr lang="en-IN" dirty="0"/>
          </a:p>
          <a:p>
            <a:r>
              <a:rPr lang="en-IN" b="1" dirty="0" err="1" smtClean="0"/>
              <a:t>inet_pton</a:t>
            </a:r>
            <a:r>
              <a:rPr lang="en-IN" b="1" dirty="0" smtClean="0"/>
              <a:t>(AF_INET,     "127.0.0.1“    , &amp;</a:t>
            </a:r>
            <a:r>
              <a:rPr lang="en-IN" b="1" dirty="0"/>
              <a:t>serv_addr.sin_addr</a:t>
            </a:r>
            <a:r>
              <a:rPr lang="en-IN" b="1" dirty="0" smtClean="0"/>
              <a:t>);</a:t>
            </a:r>
          </a:p>
          <a:p>
            <a:r>
              <a:rPr lang="en-IN" b="1" dirty="0" err="1" smtClean="0"/>
              <a:t>serv_addr.sin_port</a:t>
            </a:r>
            <a:r>
              <a:rPr lang="en-IN" b="1" dirty="0" smtClean="0"/>
              <a:t> = </a:t>
            </a:r>
            <a:r>
              <a:rPr lang="en-IN" b="1" dirty="0" err="1" smtClean="0"/>
              <a:t>htons</a:t>
            </a:r>
            <a:r>
              <a:rPr lang="en-IN" b="1" dirty="0" smtClean="0"/>
              <a:t>(</a:t>
            </a:r>
            <a:r>
              <a:rPr lang="en-IN" b="1" dirty="0" err="1" smtClean="0"/>
              <a:t>portno</a:t>
            </a:r>
            <a:r>
              <a:rPr lang="en-IN" b="1" dirty="0" smtClean="0"/>
              <a:t>);//</a:t>
            </a:r>
            <a:r>
              <a:rPr lang="en-IN" dirty="0" smtClean="0"/>
              <a:t>converts from </a:t>
            </a:r>
            <a:r>
              <a:rPr lang="en-IN" b="1" dirty="0" smtClean="0"/>
              <a:t>h</a:t>
            </a:r>
            <a:r>
              <a:rPr lang="en-IN" dirty="0" smtClean="0"/>
              <a:t>ost </a:t>
            </a:r>
            <a:r>
              <a:rPr lang="en-IN" b="1" dirty="0" smtClean="0"/>
              <a:t>to</a:t>
            </a:r>
            <a:r>
              <a:rPr lang="en-IN" dirty="0" smtClean="0"/>
              <a:t> TCP/IP </a:t>
            </a:r>
            <a:r>
              <a:rPr lang="en-IN" b="1" dirty="0" smtClean="0"/>
              <a:t>n</a:t>
            </a:r>
            <a:r>
              <a:rPr lang="en-IN" dirty="0" smtClean="0"/>
              <a:t>etwork byte order which is defined in </a:t>
            </a:r>
            <a:r>
              <a:rPr lang="en-IN" b="1" dirty="0" err="1" smtClean="0">
                <a:solidFill>
                  <a:srgbClr val="FF0000"/>
                </a:solidFill>
              </a:rPr>
              <a:t>socket.h</a:t>
            </a:r>
            <a:r>
              <a:rPr lang="en-IN" dirty="0" smtClean="0"/>
              <a:t> header file.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3 : Now </a:t>
            </a:r>
            <a:r>
              <a:rPr lang="en-IN" dirty="0"/>
              <a:t>connect to the </a:t>
            </a:r>
            <a:r>
              <a:rPr lang="en-IN" dirty="0" smtClean="0"/>
              <a:t>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500" y="2133600"/>
            <a:ext cx="9561512" cy="3777622"/>
          </a:xfrm>
        </p:spPr>
        <p:txBody>
          <a:bodyPr/>
          <a:lstStyle/>
          <a:p>
            <a:r>
              <a:rPr lang="en-IN" b="1" dirty="0" smtClean="0"/>
              <a:t>connect() </a:t>
            </a:r>
            <a:r>
              <a:rPr lang="en-IN" dirty="0" smtClean="0"/>
              <a:t>function is defined in </a:t>
            </a:r>
            <a:r>
              <a:rPr lang="en-IN" b="1" dirty="0" smtClean="0">
                <a:hlinkClick r:id="rId2"/>
              </a:rPr>
              <a:t>sys/</a:t>
            </a:r>
            <a:r>
              <a:rPr lang="en-IN" b="1" dirty="0" err="1" smtClean="0">
                <a:hlinkClick r:id="rId2"/>
              </a:rPr>
              <a:t>socket.h</a:t>
            </a:r>
            <a:r>
              <a:rPr lang="en-IN" b="1" dirty="0" smtClean="0"/>
              <a:t>.</a:t>
            </a:r>
          </a:p>
          <a:p>
            <a:r>
              <a:rPr lang="en-IN" b="1" dirty="0" err="1"/>
              <a:t>int</a:t>
            </a:r>
            <a:r>
              <a:rPr lang="en-IN" b="1" dirty="0"/>
              <a:t> connect(</a:t>
            </a:r>
            <a:r>
              <a:rPr lang="en-IN" b="1" dirty="0" err="1"/>
              <a:t>int</a:t>
            </a:r>
            <a:r>
              <a:rPr lang="en-IN" b="1" dirty="0"/>
              <a:t> socket, </a:t>
            </a:r>
            <a:r>
              <a:rPr lang="en-IN" b="1" dirty="0" err="1"/>
              <a:t>const</a:t>
            </a:r>
            <a:r>
              <a:rPr lang="en-IN" b="1" dirty="0"/>
              <a:t> </a:t>
            </a:r>
            <a:r>
              <a:rPr lang="en-IN" b="1" dirty="0" err="1"/>
              <a:t>struct</a:t>
            </a:r>
            <a:r>
              <a:rPr lang="en-IN" b="1" dirty="0"/>
              <a:t> </a:t>
            </a:r>
            <a:r>
              <a:rPr lang="en-IN" b="1" dirty="0" err="1"/>
              <a:t>sockaddr</a:t>
            </a:r>
            <a:r>
              <a:rPr lang="en-IN" b="1" dirty="0"/>
              <a:t> *</a:t>
            </a:r>
            <a:r>
              <a:rPr lang="en-IN" b="1" dirty="0" err="1" smtClean="0"/>
              <a:t>address,socklen_t</a:t>
            </a:r>
            <a:r>
              <a:rPr lang="en-IN" b="1" dirty="0" smtClean="0"/>
              <a:t> </a:t>
            </a:r>
            <a:r>
              <a:rPr lang="en-IN" b="1" dirty="0" err="1"/>
              <a:t>address_len</a:t>
            </a:r>
            <a:r>
              <a:rPr lang="en-IN" b="1" dirty="0"/>
              <a:t>);</a:t>
            </a:r>
            <a:endParaRPr lang="en-IN" b="1" dirty="0" smtClean="0"/>
          </a:p>
          <a:p>
            <a:r>
              <a:rPr lang="en-IN" b="1" dirty="0" smtClean="0"/>
              <a:t>if ( connect(     </a:t>
            </a:r>
            <a:r>
              <a:rPr lang="en-IN" b="1" dirty="0" err="1" smtClean="0"/>
              <a:t>sockfd</a:t>
            </a:r>
            <a:r>
              <a:rPr lang="en-IN" b="1" dirty="0" smtClean="0"/>
              <a:t>,                 &amp;</a:t>
            </a:r>
            <a:r>
              <a:rPr lang="en-IN" b="1" dirty="0" err="1" smtClean="0"/>
              <a:t>serv_addr</a:t>
            </a:r>
            <a:r>
              <a:rPr lang="en-IN" b="1" dirty="0" smtClean="0"/>
              <a:t>                  ,         </a:t>
            </a:r>
            <a:r>
              <a:rPr lang="en-IN" b="1" dirty="0" err="1" smtClean="0"/>
              <a:t>sizeof</a:t>
            </a:r>
            <a:r>
              <a:rPr lang="en-IN" b="1" dirty="0" smtClean="0"/>
              <a:t>(</a:t>
            </a:r>
            <a:r>
              <a:rPr lang="en-IN" b="1" dirty="0" err="1" smtClean="0"/>
              <a:t>serv_addr</a:t>
            </a:r>
            <a:r>
              <a:rPr lang="en-IN" b="1" dirty="0"/>
              <a:t>)) &lt; 0) </a:t>
            </a:r>
          </a:p>
          <a:p>
            <a:r>
              <a:rPr lang="en-IN" b="1" dirty="0" smtClean="0"/>
              <a:t>{</a:t>
            </a:r>
            <a:endParaRPr lang="en-IN" b="1" dirty="0"/>
          </a:p>
          <a:p>
            <a:r>
              <a:rPr lang="en-IN" b="1" dirty="0"/>
              <a:t>         </a:t>
            </a:r>
            <a:r>
              <a:rPr lang="en-IN" b="1" dirty="0" err="1"/>
              <a:t>perror</a:t>
            </a:r>
            <a:r>
              <a:rPr lang="en-IN" b="1" dirty="0"/>
              <a:t>("ERROR connecting</a:t>
            </a:r>
            <a:r>
              <a:rPr lang="en-IN" b="1" dirty="0" smtClean="0"/>
              <a:t>");</a:t>
            </a:r>
            <a:r>
              <a:rPr lang="en-IN" dirty="0" smtClean="0"/>
              <a:t>//Error Checking</a:t>
            </a:r>
            <a:endParaRPr lang="en-IN" b="1" dirty="0"/>
          </a:p>
          <a:p>
            <a:r>
              <a:rPr lang="en-IN" b="1" dirty="0"/>
              <a:t>         exit(1);</a:t>
            </a:r>
          </a:p>
          <a:p>
            <a:r>
              <a:rPr lang="en-IN" b="1" dirty="0" smtClean="0"/>
              <a:t>}</a:t>
            </a:r>
            <a:r>
              <a:rPr lang="en-IN" b="1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2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4 : Now ask for a message from the user, this </a:t>
            </a:r>
            <a:r>
              <a:rPr lang="en-IN" dirty="0" smtClean="0"/>
              <a:t>message </a:t>
            </a:r>
            <a:r>
              <a:rPr lang="en-IN" dirty="0"/>
              <a:t>will be read by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</a:t>
            </a:r>
            <a:r>
              <a:rPr lang="en-IN" dirty="0"/>
              <a:t>function shall place </a:t>
            </a:r>
            <a:r>
              <a:rPr lang="en-IN" i="1" dirty="0"/>
              <a:t>n</a:t>
            </a:r>
            <a:r>
              <a:rPr lang="en-IN" dirty="0"/>
              <a:t> zero-valued bytes in the area pointed to by </a:t>
            </a:r>
            <a:r>
              <a:rPr lang="en-IN" i="1" dirty="0"/>
              <a:t>s</a:t>
            </a:r>
            <a:r>
              <a:rPr lang="en-IN" dirty="0"/>
              <a:t>.</a:t>
            </a:r>
          </a:p>
          <a:p>
            <a:r>
              <a:rPr lang="en-IN" dirty="0"/>
              <a:t>void </a:t>
            </a:r>
            <a:r>
              <a:rPr lang="en-IN" dirty="0" err="1"/>
              <a:t>bzero</a:t>
            </a:r>
            <a:r>
              <a:rPr lang="en-IN" dirty="0"/>
              <a:t>(void </a:t>
            </a:r>
            <a:r>
              <a:rPr lang="en-IN" b="1" dirty="0"/>
              <a:t>*s</a:t>
            </a:r>
            <a:r>
              <a:rPr lang="en-IN" dirty="0"/>
              <a:t>, </a:t>
            </a:r>
            <a:r>
              <a:rPr lang="en-IN" dirty="0" err="1"/>
              <a:t>size_t</a:t>
            </a:r>
            <a:r>
              <a:rPr lang="en-IN" dirty="0"/>
              <a:t> </a:t>
            </a:r>
            <a:r>
              <a:rPr lang="en-IN" b="1" dirty="0"/>
              <a:t>n</a:t>
            </a:r>
            <a:r>
              <a:rPr lang="en-IN" dirty="0" smtClean="0"/>
              <a:t>);</a:t>
            </a:r>
            <a:endParaRPr lang="en-IN" b="1" dirty="0"/>
          </a:p>
          <a:p>
            <a:r>
              <a:rPr lang="en-IN" b="1" dirty="0" smtClean="0"/>
              <a:t>         </a:t>
            </a:r>
            <a:r>
              <a:rPr lang="en-IN" b="1" dirty="0" err="1" smtClean="0"/>
              <a:t>bzero</a:t>
            </a:r>
            <a:r>
              <a:rPr lang="en-IN" b="1" dirty="0" smtClean="0"/>
              <a:t>( buffer ,    256  );</a:t>
            </a:r>
            <a:endParaRPr lang="en-IN" b="1" dirty="0"/>
          </a:p>
          <a:p>
            <a:r>
              <a:rPr lang="en-IN" b="1" dirty="0" err="1"/>
              <a:t>printf</a:t>
            </a:r>
            <a:r>
              <a:rPr lang="en-IN" b="1" dirty="0"/>
              <a:t>("Please enter expression: </a:t>
            </a:r>
            <a:r>
              <a:rPr lang="en-IN" b="1" dirty="0" smtClean="0"/>
              <a:t>");</a:t>
            </a:r>
          </a:p>
          <a:p>
            <a:r>
              <a:rPr lang="en-IN" b="1" dirty="0" err="1" smtClean="0"/>
              <a:t>fgets</a:t>
            </a:r>
            <a:r>
              <a:rPr lang="en-IN" b="1" dirty="0" smtClean="0"/>
              <a:t>(buffer,255,stdin</a:t>
            </a:r>
            <a:r>
              <a:rPr lang="en-IN" b="1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5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5 : Send message to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ssize_t</a:t>
            </a:r>
            <a:r>
              <a:rPr lang="en-IN" dirty="0"/>
              <a:t> </a:t>
            </a:r>
            <a:r>
              <a:rPr lang="en-IN" dirty="0" smtClean="0"/>
              <a:t>write(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b="1" dirty="0"/>
              <a:t>socket</a:t>
            </a:r>
            <a:r>
              <a:rPr lang="en-IN" dirty="0"/>
              <a:t>, void </a:t>
            </a:r>
            <a:r>
              <a:rPr lang="en-IN" b="1" dirty="0"/>
              <a:t>*</a:t>
            </a:r>
            <a:r>
              <a:rPr lang="en-IN" b="1" dirty="0" err="1"/>
              <a:t>buf</a:t>
            </a:r>
            <a:r>
              <a:rPr lang="en-IN" dirty="0"/>
              <a:t>, </a:t>
            </a:r>
            <a:r>
              <a:rPr lang="en-IN" dirty="0" smtClean="0"/>
              <a:t> </a:t>
            </a:r>
            <a:r>
              <a:rPr lang="en-IN" b="1" dirty="0" err="1" smtClean="0"/>
              <a:t>size_t</a:t>
            </a:r>
            <a:r>
              <a:rPr lang="en-IN" b="1" dirty="0" smtClean="0"/>
              <a:t> </a:t>
            </a:r>
            <a:r>
              <a:rPr lang="en-IN" b="1" dirty="0" err="1" smtClean="0"/>
              <a:t>nbyte</a:t>
            </a:r>
            <a:r>
              <a:rPr lang="en-IN" b="1" dirty="0" smtClean="0"/>
              <a:t> </a:t>
            </a:r>
            <a:r>
              <a:rPr lang="en-IN" dirty="0" smtClean="0"/>
              <a:t>);</a:t>
            </a:r>
            <a:endParaRPr lang="en-IN" b="1" dirty="0" smtClean="0"/>
          </a:p>
          <a:p>
            <a:r>
              <a:rPr lang="en-IN" b="1" dirty="0" smtClean="0"/>
              <a:t>    n   = write(    </a:t>
            </a:r>
            <a:r>
              <a:rPr lang="en-IN" b="1" dirty="0" err="1" smtClean="0"/>
              <a:t>sockfd</a:t>
            </a:r>
            <a:r>
              <a:rPr lang="en-IN" b="1" dirty="0" smtClean="0"/>
              <a:t> ,    buffer   , </a:t>
            </a:r>
            <a:r>
              <a:rPr lang="en-IN" b="1" dirty="0" err="1" smtClean="0"/>
              <a:t>strlen</a:t>
            </a:r>
            <a:r>
              <a:rPr lang="en-IN" b="1" dirty="0" smtClean="0"/>
              <a:t>(buffer));</a:t>
            </a:r>
          </a:p>
          <a:p>
            <a:r>
              <a:rPr lang="en-IN" b="1" dirty="0" smtClean="0"/>
              <a:t>    if (n &lt; 0) </a:t>
            </a:r>
          </a:p>
          <a:p>
            <a:r>
              <a:rPr lang="en-IN" b="1" dirty="0" smtClean="0"/>
              <a:t>    {</a:t>
            </a:r>
          </a:p>
          <a:p>
            <a:r>
              <a:rPr lang="en-IN" b="1" dirty="0" smtClean="0"/>
              <a:t>         </a:t>
            </a:r>
            <a:r>
              <a:rPr lang="en-IN" b="1" dirty="0" err="1" smtClean="0"/>
              <a:t>perror</a:t>
            </a:r>
            <a:r>
              <a:rPr lang="en-IN" b="1" dirty="0" smtClean="0"/>
              <a:t>("ERROR writing to socket");</a:t>
            </a:r>
            <a:r>
              <a:rPr lang="en-IN" dirty="0"/>
              <a:t> //Error Checking</a:t>
            </a:r>
            <a:endParaRPr lang="en-IN" b="1" dirty="0" smtClean="0"/>
          </a:p>
          <a:p>
            <a:r>
              <a:rPr lang="en-IN" b="1" dirty="0" smtClean="0"/>
              <a:t>         exit(1);</a:t>
            </a:r>
          </a:p>
          <a:p>
            <a:r>
              <a:rPr lang="en-IN" b="1" dirty="0" smtClean="0"/>
              <a:t>    }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884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6 : Now read server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2600"/>
            <a:ext cx="8915400" cy="4330700"/>
          </a:xfrm>
        </p:spPr>
        <p:txBody>
          <a:bodyPr>
            <a:normAutofit/>
          </a:bodyPr>
          <a:lstStyle/>
          <a:p>
            <a:r>
              <a:rPr lang="en-IN" b="1" dirty="0" err="1"/>
              <a:t>bzero</a:t>
            </a:r>
            <a:r>
              <a:rPr lang="en-IN" b="1" dirty="0"/>
              <a:t>(buffer,256</a:t>
            </a:r>
            <a:r>
              <a:rPr lang="en-IN" b="1" dirty="0" smtClean="0"/>
              <a:t>);</a:t>
            </a:r>
          </a:p>
          <a:p>
            <a:r>
              <a:rPr lang="en-IN" b="1" dirty="0" err="1"/>
              <a:t>ssize_t</a:t>
            </a:r>
            <a:r>
              <a:rPr lang="en-IN" dirty="0"/>
              <a:t> read(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b="1" dirty="0"/>
              <a:t>socket</a:t>
            </a:r>
            <a:r>
              <a:rPr lang="en-IN" dirty="0"/>
              <a:t>, void </a:t>
            </a:r>
            <a:r>
              <a:rPr lang="en-IN" b="1" dirty="0"/>
              <a:t>*</a:t>
            </a:r>
            <a:r>
              <a:rPr lang="en-IN" b="1" dirty="0" err="1"/>
              <a:t>buf</a:t>
            </a:r>
            <a:r>
              <a:rPr lang="en-IN" dirty="0"/>
              <a:t>, </a:t>
            </a:r>
            <a:r>
              <a:rPr lang="en-IN" b="1" dirty="0" err="1"/>
              <a:t>size_t</a:t>
            </a:r>
            <a:r>
              <a:rPr lang="en-IN" b="1" dirty="0"/>
              <a:t> </a:t>
            </a:r>
            <a:r>
              <a:rPr lang="en-IN" b="1" dirty="0" err="1"/>
              <a:t>nbyte</a:t>
            </a:r>
            <a:r>
              <a:rPr lang="en-IN" dirty="0" smtClean="0"/>
              <a:t>);</a:t>
            </a:r>
            <a:endParaRPr lang="en-IN" b="1" dirty="0"/>
          </a:p>
          <a:p>
            <a:r>
              <a:rPr lang="en-IN" b="1" dirty="0" smtClean="0"/>
              <a:t>n      =  </a:t>
            </a:r>
            <a:r>
              <a:rPr lang="en-IN" b="1" dirty="0"/>
              <a:t>read</a:t>
            </a:r>
            <a:r>
              <a:rPr lang="en-IN" b="1" dirty="0" smtClean="0"/>
              <a:t>(    </a:t>
            </a:r>
            <a:r>
              <a:rPr lang="en-IN" b="1" dirty="0" err="1" smtClean="0"/>
              <a:t>sockfd</a:t>
            </a:r>
            <a:r>
              <a:rPr lang="en-IN" b="1" dirty="0" smtClean="0"/>
              <a:t> ,      buffer ,        255      );</a:t>
            </a:r>
          </a:p>
          <a:p>
            <a:r>
              <a:rPr lang="en-IN" b="1" dirty="0" smtClean="0"/>
              <a:t>if (n &lt; 0) 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         </a:t>
            </a:r>
            <a:r>
              <a:rPr lang="en-IN" b="1" dirty="0" err="1" smtClean="0"/>
              <a:t>perror</a:t>
            </a:r>
            <a:r>
              <a:rPr lang="en-IN" b="1" dirty="0" smtClean="0"/>
              <a:t>("ERROR reading from socket");</a:t>
            </a:r>
            <a:r>
              <a:rPr lang="en-IN" dirty="0" smtClean="0"/>
              <a:t> //Error Checking</a:t>
            </a:r>
            <a:endParaRPr lang="en-IN" b="1" dirty="0" smtClean="0"/>
          </a:p>
          <a:p>
            <a:r>
              <a:rPr lang="en-IN" b="1" dirty="0" smtClean="0"/>
              <a:t>         exit(1);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result=</a:t>
            </a:r>
            <a:r>
              <a:rPr lang="en-IN" b="1" dirty="0" err="1" smtClean="0"/>
              <a:t>atoi</a:t>
            </a:r>
            <a:r>
              <a:rPr lang="en-IN" b="1" dirty="0" smtClean="0"/>
              <a:t>(buffer);</a:t>
            </a:r>
            <a:r>
              <a:rPr lang="en-IN" dirty="0" smtClean="0"/>
              <a:t>//</a:t>
            </a:r>
            <a:r>
              <a:rPr lang="en-IN" dirty="0" err="1" smtClean="0"/>
              <a:t>atoi</a:t>
            </a:r>
            <a:r>
              <a:rPr lang="en-IN" dirty="0" smtClean="0"/>
              <a:t> converts alphabet to integer</a:t>
            </a:r>
            <a:endParaRPr lang="en-IN" b="1" dirty="0"/>
          </a:p>
          <a:p>
            <a:r>
              <a:rPr lang="en-IN" b="1" dirty="0" err="1" smtClean="0"/>
              <a:t>printf</a:t>
            </a:r>
            <a:r>
              <a:rPr lang="en-IN" b="1" dirty="0"/>
              <a:t>("Result is: %d\</a:t>
            </a:r>
            <a:r>
              <a:rPr lang="en-IN" b="1" dirty="0" err="1"/>
              <a:t>n",result</a:t>
            </a:r>
            <a:r>
              <a:rPr lang="en-IN" b="1" dirty="0" smtClean="0"/>
              <a:t>);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389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261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IN" sz="1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br>
              <a:rPr lang="en-IN" sz="1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1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Program</a:t>
            </a:r>
            <a:endParaRPr lang="en-IN" sz="13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05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261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IN" sz="1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?</a:t>
            </a:r>
            <a:endParaRPr lang="en-IN" sz="13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87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Basics: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Here we have to write code for two files:</a:t>
            </a:r>
          </a:p>
          <a:p>
            <a:pPr>
              <a:buFont typeface="+mj-lt"/>
              <a:buAutoNum type="arabicPeriod"/>
            </a:pPr>
            <a:r>
              <a:rPr lang="en-IN" sz="2000" b="1" dirty="0" smtClean="0"/>
              <a:t>Server</a:t>
            </a:r>
          </a:p>
          <a:p>
            <a:pPr>
              <a:buFont typeface="+mj-lt"/>
              <a:buAutoNum type="arabicPeriod"/>
            </a:pPr>
            <a:r>
              <a:rPr lang="en-IN" sz="2000" b="1" dirty="0" smtClean="0"/>
              <a:t>Client</a:t>
            </a:r>
          </a:p>
          <a:p>
            <a:r>
              <a:rPr lang="en-IN" sz="2000" b="1" dirty="0" smtClean="0"/>
              <a:t>Note: - </a:t>
            </a:r>
            <a:r>
              <a:rPr lang="en-IN" sz="2000" dirty="0" smtClean="0"/>
              <a:t>While executing we have to compile both then first execute server and then client.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5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25" y="662210"/>
            <a:ext cx="8911687" cy="1280890"/>
          </a:xfrm>
        </p:spPr>
        <p:txBody>
          <a:bodyPr/>
          <a:lstStyle/>
          <a:p>
            <a:r>
              <a:rPr lang="en-IN" b="1" dirty="0" smtClean="0"/>
              <a:t>TCP Socket Events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6" name="Picture 3" descr="The two endpoints establish a connection, and bring the client and server togeth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2" y="406400"/>
            <a:ext cx="4724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3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Header files used : 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#include&lt;</a:t>
            </a:r>
            <a:r>
              <a:rPr lang="en-IN" dirty="0" err="1">
                <a:solidFill>
                  <a:srgbClr val="FF0000"/>
                </a:solidFill>
              </a:rPr>
              <a:t>stdio.h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#</a:t>
            </a:r>
            <a:r>
              <a:rPr lang="en-IN" dirty="0">
                <a:solidFill>
                  <a:srgbClr val="FF0000"/>
                </a:solidFill>
              </a:rPr>
              <a:t>include&lt;</a:t>
            </a:r>
            <a:r>
              <a:rPr lang="en-IN" dirty="0" err="1">
                <a:solidFill>
                  <a:srgbClr val="FF0000"/>
                </a:solidFill>
              </a:rPr>
              <a:t>stdlib.h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r>
              <a:rPr lang="en-IN" dirty="0">
                <a:solidFill>
                  <a:srgbClr val="FF0000"/>
                </a:solidFill>
              </a:rPr>
              <a:t>#include&lt;</a:t>
            </a:r>
            <a:r>
              <a:rPr lang="en-IN" dirty="0" err="1">
                <a:solidFill>
                  <a:srgbClr val="FF0000"/>
                </a:solidFill>
              </a:rPr>
              <a:t>string.h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IN" b="1" dirty="0" smtClean="0"/>
              <a:t>New files : -</a:t>
            </a:r>
            <a:endParaRPr lang="en-IN" b="1" dirty="0"/>
          </a:p>
          <a:p>
            <a:r>
              <a:rPr lang="en-IN" dirty="0">
                <a:solidFill>
                  <a:srgbClr val="FF0000"/>
                </a:solidFill>
              </a:rPr>
              <a:t>#include&lt;sys/</a:t>
            </a:r>
            <a:r>
              <a:rPr lang="en-IN" dirty="0" err="1">
                <a:solidFill>
                  <a:srgbClr val="FF0000"/>
                </a:solidFill>
              </a:rPr>
              <a:t>types.h</a:t>
            </a:r>
            <a:r>
              <a:rPr lang="en-IN" dirty="0">
                <a:solidFill>
                  <a:srgbClr val="FF0000"/>
                </a:solidFill>
              </a:rPr>
              <a:t>&gt; </a:t>
            </a:r>
          </a:p>
          <a:p>
            <a:r>
              <a:rPr lang="en-IN" dirty="0">
                <a:solidFill>
                  <a:srgbClr val="FF0000"/>
                </a:solidFill>
              </a:rPr>
              <a:t>#include&lt;sys/</a:t>
            </a:r>
            <a:r>
              <a:rPr lang="en-IN" dirty="0" err="1">
                <a:solidFill>
                  <a:srgbClr val="FF0000"/>
                </a:solidFill>
              </a:rPr>
              <a:t>socket.h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r>
              <a:rPr lang="en-IN" dirty="0">
                <a:solidFill>
                  <a:srgbClr val="FF0000"/>
                </a:solidFill>
              </a:rPr>
              <a:t>#include&lt;</a:t>
            </a:r>
            <a:r>
              <a:rPr lang="en-IN" dirty="0" err="1">
                <a:solidFill>
                  <a:srgbClr val="FF0000"/>
                </a:solidFill>
              </a:rPr>
              <a:t>netinet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 err="1">
                <a:solidFill>
                  <a:srgbClr val="FF0000"/>
                </a:solidFill>
              </a:rPr>
              <a:t>in.h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#include&lt;</a:t>
            </a:r>
            <a:r>
              <a:rPr lang="en-IN" dirty="0" err="1">
                <a:solidFill>
                  <a:srgbClr val="FF0000"/>
                </a:solidFill>
              </a:rPr>
              <a:t>netdb.h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r>
              <a:rPr lang="en-IN" dirty="0">
                <a:solidFill>
                  <a:srgbClr val="FF0000"/>
                </a:solidFill>
              </a:rPr>
              <a:t>#include&lt;</a:t>
            </a:r>
            <a:r>
              <a:rPr lang="en-IN" dirty="0" err="1">
                <a:solidFill>
                  <a:srgbClr val="FF0000"/>
                </a:solidFill>
              </a:rPr>
              <a:t>unistd.h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2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112"/>
          </a:xfrm>
        </p:spPr>
        <p:txBody>
          <a:bodyPr>
            <a:noAutofit/>
          </a:bodyPr>
          <a:lstStyle/>
          <a:p>
            <a:pPr algn="ctr"/>
            <a:r>
              <a:rPr lang="en-IN" sz="9600" b="1" i="1" dirty="0" smtClean="0"/>
              <a:t>Server </a:t>
            </a:r>
            <a:br>
              <a:rPr lang="en-IN" sz="9600" b="1" i="1" dirty="0" smtClean="0"/>
            </a:br>
            <a:r>
              <a:rPr lang="en-IN" sz="9600" b="1" i="1" dirty="0" smtClean="0"/>
              <a:t>Side</a:t>
            </a:r>
            <a:br>
              <a:rPr lang="en-IN" sz="9600" b="1" i="1" dirty="0" smtClean="0"/>
            </a:br>
            <a:r>
              <a:rPr lang="en-IN" sz="9600" b="1" i="1" dirty="0" smtClean="0"/>
              <a:t>Programming</a:t>
            </a:r>
            <a:endParaRPr lang="en-IN" sz="96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62100"/>
            <a:ext cx="8915400" cy="4902200"/>
          </a:xfrm>
        </p:spPr>
        <p:txBody>
          <a:bodyPr>
            <a:normAutofit/>
          </a:bodyPr>
          <a:lstStyle/>
          <a:p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sockfd</a:t>
            </a:r>
            <a:r>
              <a:rPr lang="en-IN" sz="2400" dirty="0"/>
              <a:t>, </a:t>
            </a:r>
            <a:r>
              <a:rPr lang="en-IN" sz="2400" dirty="0" err="1"/>
              <a:t>newsockfd</a:t>
            </a:r>
            <a:r>
              <a:rPr lang="en-IN" sz="2400" dirty="0"/>
              <a:t>, </a:t>
            </a:r>
            <a:r>
              <a:rPr lang="en-IN" sz="2400" dirty="0" err="1"/>
              <a:t>portno</a:t>
            </a:r>
            <a:r>
              <a:rPr lang="en-IN" sz="2400" dirty="0"/>
              <a:t>, </a:t>
            </a:r>
            <a:r>
              <a:rPr lang="en-IN" sz="2400" dirty="0" err="1" smtClean="0"/>
              <a:t>clilen</a:t>
            </a:r>
            <a:r>
              <a:rPr lang="en-IN" sz="2400" dirty="0" smtClean="0"/>
              <a:t>, n, </a:t>
            </a:r>
            <a:r>
              <a:rPr lang="en-IN" sz="2400" dirty="0" err="1" smtClean="0"/>
              <a:t>pid</a:t>
            </a:r>
            <a:r>
              <a:rPr lang="en-IN" sz="2400" dirty="0" smtClean="0"/>
              <a:t>;</a:t>
            </a:r>
            <a:endParaRPr lang="en-IN" sz="2400" dirty="0"/>
          </a:p>
          <a:p>
            <a:r>
              <a:rPr lang="en-IN" sz="2400" dirty="0" smtClean="0"/>
              <a:t>char </a:t>
            </a:r>
            <a:r>
              <a:rPr lang="en-IN" sz="2400" dirty="0"/>
              <a:t>buffer[256</a:t>
            </a:r>
            <a:r>
              <a:rPr lang="en-IN" sz="2400" dirty="0" smtClean="0"/>
              <a:t>];//buffer of size 256</a:t>
            </a:r>
            <a:endParaRPr lang="en-IN" sz="2400" dirty="0"/>
          </a:p>
          <a:p>
            <a:r>
              <a:rPr lang="en-IN" sz="2400" dirty="0" err="1" smtClean="0"/>
              <a:t>struct</a:t>
            </a:r>
            <a:r>
              <a:rPr lang="en-IN" sz="2400" dirty="0" smtClean="0"/>
              <a:t> </a:t>
            </a:r>
            <a:r>
              <a:rPr lang="en-IN" sz="2400" b="1" dirty="0" err="1"/>
              <a:t>sockaddr_in</a:t>
            </a:r>
            <a:r>
              <a:rPr lang="en-IN" sz="2400" dirty="0"/>
              <a:t> </a:t>
            </a:r>
            <a:r>
              <a:rPr lang="en-IN" sz="2400" dirty="0" err="1"/>
              <a:t>serv_addr</a:t>
            </a:r>
            <a:r>
              <a:rPr lang="en-IN" sz="2400" dirty="0"/>
              <a:t>, </a:t>
            </a:r>
            <a:r>
              <a:rPr lang="en-IN" sz="2400" dirty="0" err="1"/>
              <a:t>cli_addr</a:t>
            </a:r>
            <a:r>
              <a:rPr lang="en-IN" sz="2400" dirty="0" smtClean="0"/>
              <a:t>;</a:t>
            </a:r>
          </a:p>
          <a:p>
            <a:r>
              <a:rPr lang="en-IN" sz="2400" b="1" dirty="0" smtClean="0"/>
              <a:t>//Note: - </a:t>
            </a:r>
            <a:r>
              <a:rPr lang="en-IN" sz="2400" b="1" dirty="0" err="1" smtClean="0"/>
              <a:t>sockaddr_in</a:t>
            </a:r>
            <a:r>
              <a:rPr lang="en-IN" sz="2400" dirty="0" smtClean="0"/>
              <a:t> is as structure defined in </a:t>
            </a:r>
            <a:r>
              <a:rPr lang="en-IN" sz="2400" b="1" dirty="0" err="1" smtClean="0">
                <a:solidFill>
                  <a:srgbClr val="FF0000"/>
                </a:solidFill>
              </a:rPr>
              <a:t>netinet</a:t>
            </a:r>
            <a:r>
              <a:rPr lang="en-IN" sz="2400" b="1" dirty="0" smtClean="0">
                <a:solidFill>
                  <a:srgbClr val="FF0000"/>
                </a:solidFill>
              </a:rPr>
              <a:t>/</a:t>
            </a:r>
            <a:r>
              <a:rPr lang="en-IN" sz="2400" b="1" dirty="0" err="1" smtClean="0">
                <a:solidFill>
                  <a:srgbClr val="FF0000"/>
                </a:solidFill>
              </a:rPr>
              <a:t>in.h</a:t>
            </a:r>
            <a:r>
              <a:rPr lang="en-IN" sz="2400" b="1" dirty="0"/>
              <a:t> </a:t>
            </a:r>
            <a:r>
              <a:rPr lang="en-IN" sz="2400" dirty="0" smtClean="0"/>
              <a:t>header file.</a:t>
            </a:r>
            <a:endParaRPr lang="en-IN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1 : Call Socket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5100"/>
            <a:ext cx="8915400" cy="5295900"/>
          </a:xfrm>
        </p:spPr>
        <p:txBody>
          <a:bodyPr>
            <a:noAutofit/>
          </a:bodyPr>
          <a:lstStyle/>
          <a:p>
            <a:r>
              <a:rPr lang="en-IN" b="1" dirty="0" smtClean="0"/>
              <a:t>Socket</a:t>
            </a:r>
            <a:r>
              <a:rPr lang="en-IN" dirty="0" smtClean="0"/>
              <a:t> </a:t>
            </a:r>
            <a:r>
              <a:rPr lang="en-IN" dirty="0"/>
              <a:t>- create an endpoint for </a:t>
            </a:r>
            <a:r>
              <a:rPr lang="en-IN" dirty="0" smtClean="0"/>
              <a:t>communication</a:t>
            </a:r>
            <a:endParaRPr lang="en-IN" dirty="0"/>
          </a:p>
          <a:p>
            <a:r>
              <a:rPr lang="en-IN" dirty="0" smtClean="0"/>
              <a:t>Defined in </a:t>
            </a:r>
            <a:r>
              <a:rPr lang="en-IN" b="1" dirty="0" smtClean="0">
                <a:solidFill>
                  <a:srgbClr val="FF0000"/>
                </a:solidFill>
              </a:rPr>
              <a:t>sys/</a:t>
            </a:r>
            <a:r>
              <a:rPr lang="en-IN" b="1" dirty="0" err="1" smtClean="0">
                <a:solidFill>
                  <a:srgbClr val="FF0000"/>
                </a:solidFill>
              </a:rPr>
              <a:t>socket.h</a:t>
            </a:r>
            <a:r>
              <a:rPr lang="en-IN" b="1" dirty="0"/>
              <a:t> </a:t>
            </a:r>
            <a:r>
              <a:rPr lang="en-IN" dirty="0" smtClean="0"/>
              <a:t>header file.</a:t>
            </a:r>
            <a:endParaRPr lang="en-IN" b="1" dirty="0"/>
          </a:p>
          <a:p>
            <a:r>
              <a:rPr lang="en-IN" dirty="0" smtClean="0"/>
              <a:t>Syntax: -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b="1" dirty="0"/>
              <a:t>socket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b="1" dirty="0"/>
              <a:t>domain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b="1" dirty="0"/>
              <a:t>type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b="1" dirty="0"/>
              <a:t>protocol</a:t>
            </a:r>
            <a:r>
              <a:rPr lang="en-IN" dirty="0" smtClean="0"/>
              <a:t>);</a:t>
            </a:r>
            <a:endParaRPr lang="en-IN" dirty="0"/>
          </a:p>
          <a:p>
            <a:r>
              <a:rPr lang="en-IN" dirty="0"/>
              <a:t>The socket() function shall create an unbound socket in a communications domain, and return a file descriptor that can be used in later function calls that operate on sockets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Arguments:</a:t>
            </a:r>
          </a:p>
          <a:p>
            <a:r>
              <a:rPr lang="en-IN" b="1" dirty="0" smtClean="0"/>
              <a:t>domain</a:t>
            </a:r>
          </a:p>
          <a:p>
            <a:pPr lvl="1"/>
            <a:r>
              <a:rPr lang="en-IN" dirty="0" smtClean="0"/>
              <a:t>Specifies the communications domain in which a socket is to be created.</a:t>
            </a:r>
          </a:p>
          <a:p>
            <a:r>
              <a:rPr lang="en-IN" b="1" dirty="0" smtClean="0"/>
              <a:t>type</a:t>
            </a:r>
          </a:p>
          <a:p>
            <a:pPr lvl="1"/>
            <a:r>
              <a:rPr lang="en-IN" dirty="0" smtClean="0"/>
              <a:t>Specifies the type of socket to be created.</a:t>
            </a:r>
          </a:p>
          <a:p>
            <a:r>
              <a:rPr lang="en-IN" b="1" dirty="0" smtClean="0"/>
              <a:t>protocol</a:t>
            </a:r>
          </a:p>
          <a:p>
            <a:pPr lvl="1"/>
            <a:r>
              <a:rPr lang="en-IN" dirty="0" smtClean="0"/>
              <a:t>Specifies a particular protocol to be used with the socket.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643E-13C7-40A1-ACF4-8A2B810CE082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0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</TotalTime>
  <Words>1517</Words>
  <Application>Microsoft Office PowerPoint</Application>
  <PresentationFormat>Widescreen</PresentationFormat>
  <Paragraphs>335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Wisp</vt:lpstr>
      <vt:lpstr>Socket Programming in C</vt:lpstr>
      <vt:lpstr>Revising some Commands :</vt:lpstr>
      <vt:lpstr>We are going to use: - Arguments to main function</vt:lpstr>
      <vt:lpstr>Some Basics:</vt:lpstr>
      <vt:lpstr>TCP Socket Events</vt:lpstr>
      <vt:lpstr>Header files used : -</vt:lpstr>
      <vt:lpstr>Server  Side Programming</vt:lpstr>
      <vt:lpstr>Declarations</vt:lpstr>
      <vt:lpstr>Step 1 : Call Socket</vt:lpstr>
      <vt:lpstr>PowerPoint Presentation</vt:lpstr>
      <vt:lpstr>Error Checking</vt:lpstr>
      <vt:lpstr>Step 2 : Initialize socket structure</vt:lpstr>
      <vt:lpstr>Step 3: - Now bind the host address using bind() call</vt:lpstr>
      <vt:lpstr>Step 4 : Now start listening for the clients, here process will go in sleep mode and will wait for the incoming connection </vt:lpstr>
      <vt:lpstr>Start of infinite loop of while (1) for listening</vt:lpstr>
      <vt:lpstr>Step 5 : Create child process</vt:lpstr>
      <vt:lpstr>PowerPoint Presentation</vt:lpstr>
      <vt:lpstr>void doprocessing (int sock)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 of Program</vt:lpstr>
      <vt:lpstr>Client Side Programming</vt:lpstr>
      <vt:lpstr>Declarations</vt:lpstr>
      <vt:lpstr>Step 1 : Call Socket (Same as server)</vt:lpstr>
      <vt:lpstr>Error Checking</vt:lpstr>
      <vt:lpstr>Step 2 : Initialize socket structure</vt:lpstr>
      <vt:lpstr>Step 3 : Now connect to the server</vt:lpstr>
      <vt:lpstr>Step 4 : Now ask for a message from the user, this message will be read by server</vt:lpstr>
      <vt:lpstr>Step 5 : Send message to the server</vt:lpstr>
      <vt:lpstr>Step 6 : Now read server response</vt:lpstr>
      <vt:lpstr>End  of Program</vt:lpstr>
      <vt:lpstr>Any Questions 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 in C</dc:title>
  <dc:creator>Samkit Jain</dc:creator>
  <cp:lastModifiedBy>Samkit Jain</cp:lastModifiedBy>
  <cp:revision>42</cp:revision>
  <dcterms:created xsi:type="dcterms:W3CDTF">2015-07-31T10:15:36Z</dcterms:created>
  <dcterms:modified xsi:type="dcterms:W3CDTF">2015-10-05T10:49:49Z</dcterms:modified>
</cp:coreProperties>
</file>