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67" r:id="rId3"/>
    <p:sldId id="268"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anose="020F0502020204030204"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9feaf650f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9feaf650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9feaf65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9feaf65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6ee7dff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6ee7dff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d9c6705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9feaf65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9feaf65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79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9feaf65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9feaf65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85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9feaf650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9feaf650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729450" y="1322449"/>
            <a:ext cx="3787800" cy="1860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Austrian parties Sentiment Dashboard</a:t>
            </a:r>
            <a:br>
              <a:rPr lang="en" sz="3600" dirty="0"/>
            </a:br>
            <a:r>
              <a:rPr lang="en" sz="1600" dirty="0"/>
              <a:t>Visual Analytics</a:t>
            </a:r>
            <a:endParaRPr sz="1600" dirty="0"/>
          </a:p>
        </p:txBody>
      </p:sp>
      <p:sp>
        <p:nvSpPr>
          <p:cNvPr id="136" name="Google Shape;136;p17"/>
          <p:cNvSpPr txBox="1">
            <a:spLocks noGrp="1"/>
          </p:cNvSpPr>
          <p:nvPr>
            <p:ph type="subTitle" idx="1"/>
          </p:nvPr>
        </p:nvSpPr>
        <p:spPr>
          <a:xfrm>
            <a:off x="729600" y="3571336"/>
            <a:ext cx="3787800" cy="1325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Group 09</a:t>
            </a:r>
            <a:r>
              <a:rPr lang="en" dirty="0"/>
              <a:t>:</a:t>
            </a:r>
            <a:endParaRPr dirty="0"/>
          </a:p>
          <a:p>
            <a:pPr marL="0" lvl="0" indent="457200" algn="l" rtl="0">
              <a:spcBef>
                <a:spcPts val="0"/>
              </a:spcBef>
              <a:spcAft>
                <a:spcPts val="0"/>
              </a:spcAft>
              <a:buNone/>
            </a:pPr>
            <a:r>
              <a:rPr lang="en" dirty="0"/>
              <a:t>Samir Kumar</a:t>
            </a:r>
            <a:endParaRPr dirty="0"/>
          </a:p>
          <a:p>
            <a:pPr marL="0" lvl="0" indent="457200" algn="l" rtl="0">
              <a:spcBef>
                <a:spcPts val="0"/>
              </a:spcBef>
              <a:spcAft>
                <a:spcPts val="0"/>
              </a:spcAft>
              <a:buNone/>
            </a:pPr>
            <a:r>
              <a:rPr lang="en" dirty="0"/>
              <a:t>Stefan Romen</a:t>
            </a:r>
            <a:endParaRPr dirty="0"/>
          </a:p>
          <a:p>
            <a:pPr marL="0" lvl="0" indent="457200" algn="l" rtl="0">
              <a:spcBef>
                <a:spcPts val="0"/>
              </a:spcBef>
              <a:spcAft>
                <a:spcPts val="0"/>
              </a:spcAft>
              <a:buNone/>
            </a:pPr>
            <a:r>
              <a:rPr lang="en" dirty="0"/>
              <a:t>Vishal Singh</a:t>
            </a:r>
            <a:endParaRPr dirty="0"/>
          </a:p>
          <a:p>
            <a:pPr marL="0" lvl="0" indent="457200" algn="l" rtl="0">
              <a:spcBef>
                <a:spcPts val="0"/>
              </a:spcBef>
              <a:spcAft>
                <a:spcPts val="0"/>
              </a:spcAft>
              <a:buNone/>
            </a:pPr>
            <a:r>
              <a:rPr lang="en" dirty="0"/>
              <a:t>Niklas Tscheppe</a:t>
            </a:r>
            <a:endParaRPr dirty="0"/>
          </a:p>
        </p:txBody>
      </p:sp>
      <p:pic>
        <p:nvPicPr>
          <p:cNvPr id="137" name="Google Shape;137;p17"/>
          <p:cNvPicPr preferRelativeResize="0"/>
          <p:nvPr/>
        </p:nvPicPr>
        <p:blipFill>
          <a:blip r:embed="rId3">
            <a:alphaModFix/>
          </a:blip>
          <a:stretch>
            <a:fillRect/>
          </a:stretch>
        </p:blipFill>
        <p:spPr>
          <a:xfrm>
            <a:off x="4997925" y="675525"/>
            <a:ext cx="3654776" cy="42800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dk1"/>
        </a:solidFill>
        <a:effectLst/>
      </p:bgPr>
    </p:bg>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Development Environment</a:t>
            </a:r>
            <a:endParaRPr>
              <a:solidFill>
                <a:schemeClr val="lt1"/>
              </a:solidFill>
            </a:endParaRPr>
          </a:p>
          <a:p>
            <a:pPr marL="0" lvl="0" indent="0" algn="l" rtl="0">
              <a:spcBef>
                <a:spcPts val="0"/>
              </a:spcBef>
              <a:spcAft>
                <a:spcPts val="0"/>
              </a:spcAft>
              <a:buNone/>
            </a:pPr>
            <a:endParaRPr/>
          </a:p>
        </p:txBody>
      </p:sp>
      <p:sp>
        <p:nvSpPr>
          <p:cNvPr id="180" name="Google Shape;180;p24"/>
          <p:cNvSpPr txBox="1">
            <a:spLocks noGrp="1"/>
          </p:cNvSpPr>
          <p:nvPr>
            <p:ph type="body" idx="1"/>
          </p:nvPr>
        </p:nvSpPr>
        <p:spPr>
          <a:xfrm>
            <a:off x="729450" y="2045050"/>
            <a:ext cx="37743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 sz="1400">
                <a:solidFill>
                  <a:schemeClr val="lt1"/>
                </a:solidFill>
              </a:rPr>
              <a:t>Backend</a:t>
            </a:r>
            <a:endParaRPr sz="1400">
              <a:solidFill>
                <a:schemeClr val="lt1"/>
              </a:solidFill>
            </a:endParaRPr>
          </a:p>
          <a:p>
            <a:pPr marL="914400" lvl="1" indent="-304800" algn="l" rtl="0">
              <a:spcBef>
                <a:spcPts val="0"/>
              </a:spcBef>
              <a:spcAft>
                <a:spcPts val="0"/>
              </a:spcAft>
              <a:buClr>
                <a:schemeClr val="lt1"/>
              </a:buClr>
              <a:buSzPts val="1200"/>
              <a:buChar char="○"/>
            </a:pPr>
            <a:r>
              <a:rPr lang="en" sz="1200">
                <a:solidFill>
                  <a:schemeClr val="lt1"/>
                </a:solidFill>
              </a:rPr>
              <a:t>Python</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FastApi</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Uvicorn</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Pandas</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Praw</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Transformers(BERT)</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NLTK</a:t>
            </a:r>
            <a:endParaRPr sz="1200">
              <a:solidFill>
                <a:schemeClr val="lt1"/>
              </a:solidFill>
            </a:endParaRPr>
          </a:p>
          <a:p>
            <a:pPr marL="0" lvl="0" indent="0" algn="l" rtl="0">
              <a:spcBef>
                <a:spcPts val="1600"/>
              </a:spcBef>
              <a:spcAft>
                <a:spcPts val="1600"/>
              </a:spcAft>
              <a:buNone/>
            </a:pPr>
            <a:endParaRPr/>
          </a:p>
        </p:txBody>
      </p:sp>
      <p:sp>
        <p:nvSpPr>
          <p:cNvPr id="181" name="Google Shape;181;p24"/>
          <p:cNvSpPr txBox="1">
            <a:spLocks noGrp="1"/>
          </p:cNvSpPr>
          <p:nvPr>
            <p:ph type="body" idx="2"/>
          </p:nvPr>
        </p:nvSpPr>
        <p:spPr>
          <a:xfrm>
            <a:off x="4643554" y="2045050"/>
            <a:ext cx="37743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 sz="1400">
                <a:solidFill>
                  <a:schemeClr val="lt1"/>
                </a:solidFill>
              </a:rPr>
              <a:t>Frontend</a:t>
            </a:r>
            <a:endParaRPr sz="1400">
              <a:solidFill>
                <a:schemeClr val="lt1"/>
              </a:solidFill>
            </a:endParaRPr>
          </a:p>
          <a:p>
            <a:pPr marL="914400" lvl="1" indent="-304800" algn="l" rtl="0">
              <a:spcBef>
                <a:spcPts val="0"/>
              </a:spcBef>
              <a:spcAft>
                <a:spcPts val="0"/>
              </a:spcAft>
              <a:buClr>
                <a:schemeClr val="lt1"/>
              </a:buClr>
              <a:buSzPts val="1200"/>
              <a:buChar char="○"/>
            </a:pPr>
            <a:r>
              <a:rPr lang="en" sz="1200">
                <a:solidFill>
                  <a:schemeClr val="lt1"/>
                </a:solidFill>
              </a:rPr>
              <a:t>Javascript</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vue.js </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vis.js</a:t>
            </a:r>
            <a:endParaRPr sz="1200">
              <a:solidFill>
                <a:schemeClr val="lt1"/>
              </a:solidFill>
            </a:endParaRPr>
          </a:p>
          <a:p>
            <a:pPr marL="1371600" lvl="2" indent="-304800" algn="l" rtl="0">
              <a:spcBef>
                <a:spcPts val="0"/>
              </a:spcBef>
              <a:spcAft>
                <a:spcPts val="0"/>
              </a:spcAft>
              <a:buClr>
                <a:schemeClr val="lt1"/>
              </a:buClr>
              <a:buSzPts val="1200"/>
              <a:buChar char="■"/>
            </a:pPr>
            <a:r>
              <a:rPr lang="en" sz="1200">
                <a:solidFill>
                  <a:schemeClr val="lt1"/>
                </a:solidFill>
              </a:rPr>
              <a:t>Chart.js</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87" name="Google Shape;18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use the Python Reddit  API Wrapper “PRAW”  to collect the data</a:t>
            </a:r>
            <a:endParaRPr/>
          </a:p>
          <a:p>
            <a:pPr marL="457200" lvl="0" indent="-311150" algn="l" rtl="0">
              <a:lnSpc>
                <a:spcPct val="150000"/>
              </a:lnSpc>
              <a:spcBef>
                <a:spcPts val="0"/>
              </a:spcBef>
              <a:spcAft>
                <a:spcPts val="0"/>
              </a:spcAft>
              <a:buSzPts val="1300"/>
              <a:buChar char="●"/>
            </a:pPr>
            <a:r>
              <a:rPr lang="en"/>
              <a:t>use of different subreddits like “r/Austria” </a:t>
            </a:r>
            <a:endParaRPr/>
          </a:p>
          <a:p>
            <a:pPr marL="457200" lvl="0" indent="-311150" algn="l" rtl="0">
              <a:lnSpc>
                <a:spcPct val="150000"/>
              </a:lnSpc>
              <a:spcBef>
                <a:spcPts val="0"/>
              </a:spcBef>
              <a:spcAft>
                <a:spcPts val="0"/>
              </a:spcAft>
              <a:buSzPts val="1300"/>
              <a:buChar char="●"/>
            </a:pPr>
            <a:r>
              <a:rPr lang="en"/>
              <a:t>search for posts about politics and use these posts and comments</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Timeline</a:t>
            </a:r>
            <a:endParaRPr sz="3000"/>
          </a:p>
        </p:txBody>
      </p:sp>
      <p:sp>
        <p:nvSpPr>
          <p:cNvPr id="193" name="Google Shape;193;p26"/>
          <p:cNvSpPr txBox="1"/>
          <p:nvPr/>
        </p:nvSpPr>
        <p:spPr>
          <a:xfrm>
            <a:off x="929900" y="2121325"/>
            <a:ext cx="7357800" cy="24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Startdate: 15th of April</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Deadline: 10th of June</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1st-2nd week: 	Data preparation and cleaning</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3rd-4th week: 	Data analysis</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5th-7th week: 	Design and implementation of the interactive dashboard</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8th week: 		Testing and troubleshooting</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Reddit Data</a:t>
            </a:r>
            <a:endParaRPr dirty="0"/>
          </a:p>
        </p:txBody>
      </p:sp>
      <p:sp>
        <p:nvSpPr>
          <p:cNvPr id="187" name="Google Shape;18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de-DE" dirty="0"/>
              <a:t>Reddit API</a:t>
            </a:r>
          </a:p>
          <a:p>
            <a:pPr marL="457200" lvl="0" indent="-311150" algn="l" rtl="0">
              <a:lnSpc>
                <a:spcPct val="150000"/>
              </a:lnSpc>
              <a:spcBef>
                <a:spcPts val="0"/>
              </a:spcBef>
              <a:spcAft>
                <a:spcPts val="0"/>
              </a:spcAft>
              <a:buSzPts val="1300"/>
              <a:buChar char="●"/>
            </a:pPr>
            <a:r>
              <a:rPr lang="de-DE" dirty="0"/>
              <a:t>P</a:t>
            </a:r>
            <a:r>
              <a:rPr lang="en" dirty="0"/>
              <a:t>ython Reddit API Wrapper “PRAW”  to collect posts and comments</a:t>
            </a:r>
            <a:endParaRPr dirty="0"/>
          </a:p>
          <a:p>
            <a:pPr marL="457200" lvl="0" indent="-311150" algn="l" rtl="0">
              <a:lnSpc>
                <a:spcPct val="150000"/>
              </a:lnSpc>
              <a:spcBef>
                <a:spcPts val="0"/>
              </a:spcBef>
              <a:spcAft>
                <a:spcPts val="0"/>
              </a:spcAft>
              <a:buSzPts val="1300"/>
              <a:buChar char="●"/>
            </a:pPr>
            <a:r>
              <a:rPr lang="en" dirty="0"/>
              <a:t>used different subreddits like “r/Austria” , “r/wien” etc.</a:t>
            </a:r>
          </a:p>
          <a:p>
            <a:pPr marL="457200" lvl="0" indent="-311150" algn="l" rtl="0">
              <a:lnSpc>
                <a:spcPct val="150000"/>
              </a:lnSpc>
              <a:spcBef>
                <a:spcPts val="0"/>
              </a:spcBef>
              <a:spcAft>
                <a:spcPts val="0"/>
              </a:spcAft>
              <a:buSzPts val="1300"/>
              <a:buChar char="●"/>
            </a:pPr>
            <a:r>
              <a:rPr lang="de-DE" dirty="0"/>
              <a:t>A</a:t>
            </a:r>
            <a:r>
              <a:rPr lang="en" dirty="0"/>
              <a:t>lternatively searched in subreddits of larger cities like “r/graz”</a:t>
            </a:r>
          </a:p>
          <a:p>
            <a:pPr marL="457200" lvl="0" indent="-311150" algn="l" rtl="0">
              <a:lnSpc>
                <a:spcPct val="150000"/>
              </a:lnSpc>
              <a:spcBef>
                <a:spcPts val="0"/>
              </a:spcBef>
              <a:spcAft>
                <a:spcPts val="0"/>
              </a:spcAft>
              <a:buSzPts val="1300"/>
              <a:buChar char="●"/>
            </a:pPr>
            <a:r>
              <a:rPr lang="de-DE" dirty="0" err="1"/>
              <a:t>didn‘t</a:t>
            </a:r>
            <a:r>
              <a:rPr lang="de-DE" dirty="0"/>
              <a:t> find </a:t>
            </a:r>
            <a:r>
              <a:rPr lang="de-DE" dirty="0" err="1"/>
              <a:t>any</a:t>
            </a:r>
            <a:r>
              <a:rPr lang="de-DE" dirty="0"/>
              <a:t> </a:t>
            </a:r>
            <a:r>
              <a:rPr lang="de-DE" dirty="0" err="1"/>
              <a:t>data</a:t>
            </a:r>
            <a:r>
              <a:rPr lang="de-DE" dirty="0"/>
              <a:t> </a:t>
            </a:r>
            <a:r>
              <a:rPr lang="de-DE" dirty="0" err="1"/>
              <a:t>for</a:t>
            </a:r>
            <a:r>
              <a:rPr lang="de-DE" dirty="0"/>
              <a:t> Burgenland, Carinthia and Vorarlberg</a:t>
            </a:r>
            <a:endParaRPr dirty="0"/>
          </a:p>
          <a:p>
            <a:pPr marL="457200" lvl="0" indent="-311150" algn="l" rtl="0">
              <a:lnSpc>
                <a:spcPct val="150000"/>
              </a:lnSpc>
              <a:spcBef>
                <a:spcPts val="0"/>
              </a:spcBef>
              <a:spcAft>
                <a:spcPts val="0"/>
              </a:spcAft>
              <a:buSzPts val="1300"/>
              <a:buChar char="●"/>
            </a:pPr>
            <a:r>
              <a:rPr lang="en" dirty="0"/>
              <a:t>searched for posts about Austrian parties and use these comments for sentiment analysis</a:t>
            </a: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300157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Sentiment Analysis</a:t>
            </a:r>
            <a:endParaRPr dirty="0"/>
          </a:p>
        </p:txBody>
      </p:sp>
      <p:sp>
        <p:nvSpPr>
          <p:cNvPr id="187" name="Google Shape;18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de-DE" dirty="0" err="1"/>
              <a:t>model</a:t>
            </a:r>
            <a:r>
              <a:rPr lang="de-DE" dirty="0"/>
              <a:t>: "</a:t>
            </a:r>
            <a:r>
              <a:rPr lang="de-DE" dirty="0" err="1"/>
              <a:t>ssary</a:t>
            </a:r>
            <a:r>
              <a:rPr lang="de-DE" dirty="0"/>
              <a:t>/XLM-</a:t>
            </a:r>
            <a:r>
              <a:rPr lang="de-DE" dirty="0" err="1"/>
              <a:t>RoBERTa</a:t>
            </a:r>
            <a:r>
              <a:rPr lang="de-DE" dirty="0"/>
              <a:t>-German-sentiment“ </a:t>
            </a:r>
            <a:r>
              <a:rPr lang="de-DE" dirty="0" err="1"/>
              <a:t>from</a:t>
            </a:r>
            <a:r>
              <a:rPr lang="de-DE" dirty="0"/>
              <a:t> </a:t>
            </a:r>
            <a:r>
              <a:rPr lang="de-DE" dirty="0" err="1"/>
              <a:t>transformers</a:t>
            </a:r>
            <a:r>
              <a:rPr lang="de-DE" dirty="0"/>
              <a:t> </a:t>
            </a:r>
            <a:r>
              <a:rPr lang="de-DE" dirty="0" err="1"/>
              <a:t>package</a:t>
            </a:r>
            <a:endParaRPr lang="de-DE" dirty="0"/>
          </a:p>
          <a:p>
            <a:pPr lvl="1" indent="-311150">
              <a:lnSpc>
                <a:spcPct val="150000"/>
              </a:lnSpc>
              <a:spcBef>
                <a:spcPts val="0"/>
              </a:spcBef>
              <a:buSzPts val="1300"/>
              <a:buChar char="●"/>
            </a:pPr>
            <a:r>
              <a:rPr lang="de-DE" dirty="0" err="1"/>
              <a:t>trained</a:t>
            </a:r>
            <a:r>
              <a:rPr lang="de-DE" dirty="0"/>
              <a:t> on </a:t>
            </a:r>
            <a:r>
              <a:rPr lang="de-DE" dirty="0" err="1"/>
              <a:t>over</a:t>
            </a:r>
            <a:r>
              <a:rPr lang="de-DE" dirty="0"/>
              <a:t> 200,000 German-</a:t>
            </a:r>
            <a:r>
              <a:rPr lang="de-DE" dirty="0" err="1"/>
              <a:t>language</a:t>
            </a:r>
            <a:r>
              <a:rPr lang="de-DE" dirty="0"/>
              <a:t> </a:t>
            </a:r>
            <a:r>
              <a:rPr lang="de-DE" dirty="0" err="1"/>
              <a:t>sentiment</a:t>
            </a:r>
            <a:r>
              <a:rPr lang="de-DE" dirty="0"/>
              <a:t> </a:t>
            </a:r>
            <a:r>
              <a:rPr lang="de-DE" dirty="0" err="1"/>
              <a:t>analysis</a:t>
            </a:r>
            <a:r>
              <a:rPr lang="de-DE" dirty="0"/>
              <a:t> </a:t>
            </a:r>
            <a:r>
              <a:rPr lang="de-DE" dirty="0" err="1"/>
              <a:t>samples</a:t>
            </a:r>
            <a:endParaRPr lang="de-DE" dirty="0"/>
          </a:p>
          <a:p>
            <a:pPr lvl="1" indent="-311150">
              <a:lnSpc>
                <a:spcPct val="150000"/>
              </a:lnSpc>
              <a:spcBef>
                <a:spcPts val="0"/>
              </a:spcBef>
              <a:buSzPts val="1300"/>
              <a:buChar char="●"/>
            </a:pPr>
            <a:r>
              <a:rPr lang="de-DE" dirty="0" err="1"/>
              <a:t>builds</a:t>
            </a:r>
            <a:r>
              <a:rPr lang="de-DE" dirty="0"/>
              <a:t> on </a:t>
            </a:r>
            <a:r>
              <a:rPr lang="de-DE" dirty="0" err="1"/>
              <a:t>Google‘s</a:t>
            </a:r>
            <a:r>
              <a:rPr lang="de-DE" dirty="0"/>
              <a:t> BERT</a:t>
            </a:r>
          </a:p>
          <a:p>
            <a:pPr marL="457200" lvl="0" indent="-311150" algn="l" rtl="0">
              <a:lnSpc>
                <a:spcPct val="150000"/>
              </a:lnSpc>
              <a:spcBef>
                <a:spcPts val="0"/>
              </a:spcBef>
              <a:spcAft>
                <a:spcPts val="0"/>
              </a:spcAft>
              <a:buSzPts val="1300"/>
              <a:buChar char="●"/>
            </a:pPr>
            <a:r>
              <a:rPr lang="de-DE" dirty="0" err="1"/>
              <a:t>tried</a:t>
            </a:r>
            <a:r>
              <a:rPr lang="de-DE" dirty="0"/>
              <a:t> different </a:t>
            </a:r>
            <a:r>
              <a:rPr lang="de-DE" dirty="0" err="1"/>
              <a:t>models</a:t>
            </a:r>
            <a:endParaRPr lang="de-DE" dirty="0"/>
          </a:p>
          <a:p>
            <a:pPr marL="457200" lvl="0" indent="-311150" algn="l" rtl="0">
              <a:lnSpc>
                <a:spcPct val="150000"/>
              </a:lnSpc>
              <a:spcBef>
                <a:spcPts val="0"/>
              </a:spcBef>
              <a:spcAft>
                <a:spcPts val="0"/>
              </a:spcAft>
              <a:buSzPts val="1300"/>
              <a:buChar char="●"/>
            </a:pPr>
            <a:r>
              <a:rPr lang="de-DE" dirty="0"/>
              <a:t>Overall </a:t>
            </a:r>
            <a:r>
              <a:rPr lang="de-DE" dirty="0" err="1"/>
              <a:t>results</a:t>
            </a:r>
            <a:r>
              <a:rPr lang="de-DE" dirty="0"/>
              <a:t>:</a:t>
            </a:r>
          </a:p>
          <a:p>
            <a:pPr marL="457200" lvl="0" indent="-311150" algn="l" rtl="0">
              <a:lnSpc>
                <a:spcPct val="150000"/>
              </a:lnSpc>
              <a:spcBef>
                <a:spcPts val="0"/>
              </a:spcBef>
              <a:spcAft>
                <a:spcPts val="0"/>
              </a:spcAft>
              <a:buSzPts val="1300"/>
              <a:buChar char="●"/>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409848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sz="3000"/>
          </a:p>
        </p:txBody>
      </p:sp>
      <p:sp>
        <p:nvSpPr>
          <p:cNvPr id="143" name="Google Shape;143;p1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The aim is to gain insights into public opinion and discussions about the Austrian parties and election issues on Reddit</a:t>
            </a:r>
            <a:endParaRPr sz="1600" b="1">
              <a:solidFill>
                <a:schemeClr val="dk1"/>
              </a:solidFill>
            </a:endParaRPr>
          </a:p>
          <a:p>
            <a:pPr marL="0" lvl="0" indent="0" algn="l" rtl="0">
              <a:spcBef>
                <a:spcPts val="1000"/>
              </a:spcBef>
              <a:spcAft>
                <a:spcPts val="0"/>
              </a:spcAft>
              <a:buNone/>
            </a:pPr>
            <a:endParaRPr sz="1600" b="1">
              <a:solidFill>
                <a:schemeClr val="dk1"/>
              </a:solidFill>
            </a:endParaRPr>
          </a:p>
          <a:p>
            <a:pPr marL="0" lvl="0" indent="0" algn="l" rtl="0">
              <a:spcBef>
                <a:spcPts val="1000"/>
              </a:spcBef>
              <a:spcAft>
                <a:spcPts val="0"/>
              </a:spcAft>
              <a:buNone/>
            </a:pPr>
            <a:r>
              <a:rPr lang="en"/>
              <a:t>A new National Council will be elected in Austria by autumn at the latest. In order to show the political mood among Reddit users, we will analyze posts and comments from subreddits that deal with Austrian politics.</a:t>
            </a:r>
            <a:endParaRPr/>
          </a:p>
          <a:p>
            <a:pPr marL="0" lvl="0" indent="0" algn="l" rtl="0">
              <a:lnSpc>
                <a:spcPct val="115000"/>
              </a:lnSpc>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would be the customers</a:t>
            </a:r>
            <a:endParaRPr sz="3000"/>
          </a:p>
          <a:p>
            <a:pPr marL="0" lvl="0" indent="0" algn="l" rtl="0">
              <a:spcBef>
                <a:spcPts val="0"/>
              </a:spcBef>
              <a:spcAft>
                <a:spcPts val="0"/>
              </a:spcAft>
              <a:buNone/>
            </a:pPr>
            <a:endParaRPr sz="3000"/>
          </a:p>
        </p:txBody>
      </p:sp>
      <p:sp>
        <p:nvSpPr>
          <p:cNvPr id="149" name="Google Shape;149;p1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Journalists and Reporters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Political Analysts and Researchers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Government Officials and Policy Makers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Political Campaigns and Strategists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Academic Researchers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Market Researchers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Nonprofit Organizations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Social Media Managers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International Observers and Diplomats</a:t>
            </a:r>
            <a:endParaRPr sz="1200">
              <a:solidFill>
                <a:schemeClr val="dk1"/>
              </a:solidFill>
              <a:highlight>
                <a:schemeClr val="lt1"/>
              </a:highlight>
              <a:latin typeface="Roboto"/>
              <a:ea typeface="Roboto"/>
              <a:cs typeface="Roboto"/>
              <a:sym typeface="Roboto"/>
            </a:endParaRPr>
          </a:p>
          <a:p>
            <a:pPr marL="457200" lvl="0" indent="-311150" algn="l" rtl="0">
              <a:spcBef>
                <a:spcPts val="0"/>
              </a:spcBef>
              <a:spcAft>
                <a:spcPts val="0"/>
              </a:spcAft>
              <a:buClr>
                <a:schemeClr val="dk1"/>
              </a:buClr>
              <a:buSzPts val="1300"/>
              <a:buChar char="●"/>
            </a:pPr>
            <a:r>
              <a:rPr lang="en" sz="1200">
                <a:solidFill>
                  <a:schemeClr val="dk1"/>
                </a:solidFill>
                <a:highlight>
                  <a:schemeClr val="lt1"/>
                </a:highlight>
                <a:latin typeface="Roboto"/>
                <a:ea typeface="Roboto"/>
                <a:cs typeface="Roboto"/>
                <a:sym typeface="Roboto"/>
              </a:rPr>
              <a:t>Data Scientists and Analysts.</a:t>
            </a:r>
            <a:endParaRPr sz="1200">
              <a:solidFill>
                <a:schemeClr val="dk1"/>
              </a:solidFill>
              <a:highlight>
                <a:schemeClr val="lt1"/>
              </a:highlight>
              <a:latin typeface="Roboto"/>
              <a:ea typeface="Roboto"/>
              <a:cs typeface="Roboto"/>
              <a:sym typeface="Roboto"/>
            </a:endParaRPr>
          </a:p>
          <a:p>
            <a:pPr marL="457200" lvl="0" indent="0" algn="l" rtl="0">
              <a:lnSpc>
                <a:spcPct val="115000"/>
              </a:lnSpc>
              <a:spcBef>
                <a:spcPts val="0"/>
              </a:spcBef>
              <a:spcAft>
                <a:spcPts val="0"/>
              </a:spcAft>
              <a:buNone/>
            </a:pPr>
            <a:endParaRPr sz="1600" b="1">
              <a:solidFill>
                <a:schemeClr val="dk1"/>
              </a:solidFill>
            </a:endParaRPr>
          </a:p>
          <a:p>
            <a:pPr marL="0" lvl="0" indent="0" algn="l" rtl="0">
              <a:lnSpc>
                <a:spcPct val="115000"/>
              </a:lnSpc>
              <a:spcBef>
                <a:spcPts val="10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Get an overview over the political views of reddit.</a:t>
            </a:r>
            <a:endParaRPr/>
          </a:p>
          <a:p>
            <a:pPr marL="457200" lvl="0" indent="-311150" algn="l" rtl="0">
              <a:spcBef>
                <a:spcPts val="1000"/>
              </a:spcBef>
              <a:spcAft>
                <a:spcPts val="0"/>
              </a:spcAft>
              <a:buSzPts val="1300"/>
              <a:buChar char="➔"/>
            </a:pPr>
            <a:r>
              <a:rPr lang="en"/>
              <a:t>Understand how often parties are referenced.</a:t>
            </a:r>
            <a:endParaRPr/>
          </a:p>
          <a:p>
            <a:pPr marL="457200" lvl="0" indent="-311150" algn="l" rtl="0">
              <a:spcBef>
                <a:spcPts val="1000"/>
              </a:spcBef>
              <a:spcAft>
                <a:spcPts val="0"/>
              </a:spcAft>
              <a:buSzPts val="1300"/>
              <a:buChar char="➔"/>
            </a:pPr>
            <a:r>
              <a:rPr lang="en"/>
              <a:t>View connections between parties.</a:t>
            </a:r>
            <a:endParaRPr/>
          </a:p>
          <a:p>
            <a:pPr marL="0" lvl="0" indent="0" algn="l" rtl="0">
              <a:spcBef>
                <a:spcPts val="1000"/>
              </a:spcBef>
              <a:spcAft>
                <a:spcPts val="1000"/>
              </a:spcAft>
              <a:buNone/>
            </a:pPr>
            <a:endParaRPr/>
          </a:p>
        </p:txBody>
      </p:sp>
      <p:sp>
        <p:nvSpPr>
          <p:cNvPr id="155" name="Google Shape;15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Use case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dk1"/>
        </a:solidFill>
        <a:effectLst/>
      </p:bgPr>
    </p:bg>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Proposal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description</a:t>
            </a:r>
            <a:endParaRPr/>
          </a:p>
        </p:txBody>
      </p:sp>
      <p:sp>
        <p:nvSpPr>
          <p:cNvPr id="166" name="Google Shape;166;p22"/>
          <p:cNvSpPr txBox="1">
            <a:spLocks noGrp="1"/>
          </p:cNvSpPr>
          <p:nvPr>
            <p:ph type="body" idx="1"/>
          </p:nvPr>
        </p:nvSpPr>
        <p:spPr>
          <a:xfrm>
            <a:off x="729450" y="2078875"/>
            <a:ext cx="34923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      - Cluster based on parties and how often parties are referenced.</a:t>
            </a:r>
            <a:endParaRPr/>
          </a:p>
          <a:p>
            <a:pPr marL="0" lvl="0" indent="0" algn="l" rtl="0">
              <a:lnSpc>
                <a:spcPct val="150000"/>
              </a:lnSpc>
              <a:spcBef>
                <a:spcPts val="1600"/>
              </a:spcBef>
              <a:spcAft>
                <a:spcPts val="0"/>
              </a:spcAft>
              <a:buNone/>
            </a:pPr>
            <a:r>
              <a:rPr lang="en"/>
              <a:t>     - Sentiment about each party.</a:t>
            </a:r>
            <a:endParaRPr/>
          </a:p>
          <a:p>
            <a:pPr marL="0" lvl="0" indent="0" algn="l" rtl="0">
              <a:lnSpc>
                <a:spcPct val="150000"/>
              </a:lnSpc>
              <a:spcBef>
                <a:spcPts val="1600"/>
              </a:spcBef>
              <a:spcAft>
                <a:spcPts val="0"/>
              </a:spcAft>
              <a:buNone/>
            </a:pPr>
            <a:r>
              <a:rPr lang="en"/>
              <a:t>    - Keywords mentioned with each party.</a:t>
            </a:r>
            <a:endParaRPr/>
          </a:p>
          <a:p>
            <a:pPr marL="0" lvl="0" indent="0" algn="l" rtl="0">
              <a:lnSpc>
                <a:spcPct val="150000"/>
              </a:lnSpc>
              <a:spcBef>
                <a:spcPts val="1600"/>
              </a:spcBef>
              <a:spcAft>
                <a:spcPts val="0"/>
              </a:spcAft>
              <a:buNone/>
            </a:pPr>
            <a:endParaRPr/>
          </a:p>
          <a:p>
            <a:pPr marL="0" lvl="0" indent="0" algn="l" rtl="0">
              <a:lnSpc>
                <a:spcPct val="150000"/>
              </a:lnSpc>
              <a:spcBef>
                <a:spcPts val="1600"/>
              </a:spcBef>
              <a:spcAft>
                <a:spcPts val="1600"/>
              </a:spcAft>
              <a:buNone/>
            </a:pPr>
            <a:endParaRPr/>
          </a:p>
        </p:txBody>
      </p:sp>
      <p:pic>
        <p:nvPicPr>
          <p:cNvPr id="167" name="Google Shape;167;p22"/>
          <p:cNvPicPr preferRelativeResize="0"/>
          <p:nvPr/>
        </p:nvPicPr>
        <p:blipFill>
          <a:blip r:embed="rId3">
            <a:alphaModFix/>
          </a:blip>
          <a:stretch>
            <a:fillRect/>
          </a:stretch>
        </p:blipFill>
        <p:spPr>
          <a:xfrm>
            <a:off x="4940205" y="1489075"/>
            <a:ext cx="3893370" cy="302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71"/>
        <p:cNvGrpSpPr/>
        <p:nvPr/>
      </p:nvGrpSpPr>
      <p:grpSpPr>
        <a:xfrm>
          <a:off x="0" y="0"/>
          <a:ext cx="0" cy="0"/>
          <a:chOff x="0" y="0"/>
          <a:chExt cx="0" cy="0"/>
        </a:xfrm>
      </p:grpSpPr>
      <p:pic>
        <p:nvPicPr>
          <p:cNvPr id="172" name="Google Shape;172;p23"/>
          <p:cNvPicPr preferRelativeResize="0"/>
          <p:nvPr/>
        </p:nvPicPr>
        <p:blipFill>
          <a:blip r:embed="rId3">
            <a:alphaModFix/>
          </a:blip>
          <a:stretch>
            <a:fillRect/>
          </a:stretch>
        </p:blipFill>
        <p:spPr>
          <a:xfrm>
            <a:off x="748225" y="1515284"/>
            <a:ext cx="3994000" cy="2967941"/>
          </a:xfrm>
          <a:prstGeom prst="rect">
            <a:avLst/>
          </a:prstGeom>
          <a:noFill/>
          <a:ln>
            <a:noFill/>
          </a:ln>
        </p:spPr>
      </p:pic>
      <p:sp>
        <p:nvSpPr>
          <p:cNvPr id="173" name="Google Shape;173;p23"/>
          <p:cNvSpPr txBox="1"/>
          <p:nvPr/>
        </p:nvSpPr>
        <p:spPr>
          <a:xfrm>
            <a:off x="6519975" y="3275800"/>
            <a:ext cx="2648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74" name="Google Shape;174;p23"/>
          <p:cNvPicPr preferRelativeResize="0"/>
          <p:nvPr/>
        </p:nvPicPr>
        <p:blipFill>
          <a:blip r:embed="rId4">
            <a:alphaModFix/>
          </a:blip>
          <a:stretch>
            <a:fillRect/>
          </a:stretch>
        </p:blipFill>
        <p:spPr>
          <a:xfrm>
            <a:off x="6256475" y="2065800"/>
            <a:ext cx="1800225" cy="18669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Bildschirmpräsentation (16:9)</PresentationFormat>
  <Paragraphs>70</Paragraphs>
  <Slides>13</Slides>
  <Notes>13</Notes>
  <HiddenSlides>9</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Lato</vt:lpstr>
      <vt:lpstr>Raleway</vt:lpstr>
      <vt:lpstr>Arial</vt:lpstr>
      <vt:lpstr>Roboto</vt:lpstr>
      <vt:lpstr>Streamline</vt:lpstr>
      <vt:lpstr>Austrian parties Sentiment Dashboard Visual Analytics</vt:lpstr>
      <vt:lpstr>Reddit Data</vt:lpstr>
      <vt:lpstr>Sentiment Analysis</vt:lpstr>
      <vt:lpstr>Motivation</vt:lpstr>
      <vt:lpstr>Who would be the customers </vt:lpstr>
      <vt:lpstr>Use case</vt:lpstr>
      <vt:lpstr>Solution Proposal</vt:lpstr>
      <vt:lpstr>Solution description</vt:lpstr>
      <vt:lpstr>PowerPoint-Präsentation</vt:lpstr>
      <vt:lpstr>Development Environment </vt:lpstr>
      <vt:lpstr>Dataset</vt:lpstr>
      <vt:lpstr>Timeline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Austrian parties Sentiment Dashboard Visual Analytics</dc:title>
  <cp:lastModifiedBy>Stefan Romen</cp:lastModifiedBy>
  <cp:revision>2</cp:revision>
  <dcterms:modified xsi:type="dcterms:W3CDTF">2024-06-19T13:39:02Z</dcterms:modified>
</cp:coreProperties>
</file>