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5143500" cx="9144000"/>
  <p:notesSz cx="6858000" cy="9144000"/>
  <p:embeddedFontLst>
    <p:embeddedFont>
      <p:font typeface="Advent Pro SemiBold"/>
      <p:regular r:id="rId19"/>
      <p:bold r:id="rId20"/>
      <p:italic r:id="rId21"/>
      <p:boldItalic r:id="rId22"/>
    </p:embeddedFont>
    <p:embeddedFont>
      <p:font typeface="Fira Sans Extra Condensed Medium"/>
      <p:regular r:id="rId23"/>
      <p:bold r:id="rId24"/>
      <p:italic r:id="rId25"/>
      <p:boldItalic r:id="rId26"/>
    </p:embeddedFont>
    <p:embeddedFont>
      <p:font typeface="Fira Sans Condensed Medium"/>
      <p:regular r:id="rId27"/>
      <p:bold r:id="rId28"/>
      <p:italic r:id="rId29"/>
      <p:boldItalic r:id="rId30"/>
    </p:embeddedFont>
    <p:embeddedFont>
      <p:font typeface="Maven Pro"/>
      <p:regular r:id="rId31"/>
      <p:bold r:id="rId32"/>
    </p:embeddedFont>
    <p:embeddedFont>
      <p:font typeface="Share Tech"/>
      <p:regular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dventProSemiBold-bold.fntdata"/><Relationship Id="rId22" Type="http://schemas.openxmlformats.org/officeDocument/2006/relationships/font" Target="fonts/AdventProSemiBold-boldItalic.fntdata"/><Relationship Id="rId21" Type="http://schemas.openxmlformats.org/officeDocument/2006/relationships/font" Target="fonts/AdventProSemiBold-italic.fntdata"/><Relationship Id="rId24" Type="http://schemas.openxmlformats.org/officeDocument/2006/relationships/font" Target="fonts/FiraSansExtraCondensedMedium-bold.fntdata"/><Relationship Id="rId23" Type="http://schemas.openxmlformats.org/officeDocument/2006/relationships/font" Target="fonts/FiraSansExtraCondensedMedium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FiraSansExtraCondensedMedium-boldItalic.fntdata"/><Relationship Id="rId25" Type="http://schemas.openxmlformats.org/officeDocument/2006/relationships/font" Target="fonts/FiraSansExtraCondensedMedium-italic.fntdata"/><Relationship Id="rId28" Type="http://schemas.openxmlformats.org/officeDocument/2006/relationships/font" Target="fonts/FiraSansCondensedMedium-bold.fntdata"/><Relationship Id="rId27" Type="http://schemas.openxmlformats.org/officeDocument/2006/relationships/font" Target="fonts/FiraSansCondensedMedium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FiraSansCondensedMedium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MavenPro-regular.fntdata"/><Relationship Id="rId30" Type="http://schemas.openxmlformats.org/officeDocument/2006/relationships/font" Target="fonts/FiraSansCondensedMedium-boldItalic.fntdata"/><Relationship Id="rId11" Type="http://schemas.openxmlformats.org/officeDocument/2006/relationships/slide" Target="slides/slide7.xml"/><Relationship Id="rId33" Type="http://schemas.openxmlformats.org/officeDocument/2006/relationships/font" Target="fonts/ShareTech-regular.fntdata"/><Relationship Id="rId10" Type="http://schemas.openxmlformats.org/officeDocument/2006/relationships/slide" Target="slides/slide6.xml"/><Relationship Id="rId32" Type="http://schemas.openxmlformats.org/officeDocument/2006/relationships/font" Target="fonts/MavenPro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AdventProSemiBold-regular.fntdata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2a42f08322a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2a42f08322a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2a42f08322a_4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2a42f08322a_4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Talk about issues of overfitting, </a:t>
            </a:r>
            <a:r>
              <a:rPr lang="en"/>
              <a:t>splitting</a:t>
            </a:r>
            <a:r>
              <a:rPr lang="en"/>
              <a:t> dataset with k-fold validation was needed, IMDB dataset was much more clear in sentiment and structured, but we wanted our model to work with more kinds of </a:t>
            </a:r>
            <a:r>
              <a:rPr lang="en"/>
              <a:t>movies</a:t>
            </a:r>
            <a:r>
              <a:rPr lang="en"/>
              <a:t> reviews, tried another dataset where the </a:t>
            </a:r>
            <a:r>
              <a:rPr lang="en"/>
              <a:t>sentiment was less clear cut and more moderate per review, which led us to our first poor model. Used first and second dataset on a much more varying dataset that includes short reviews, and long reviews and much less structure to each review and a larger varying spectrum of sentiment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2a5cdf853e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2a5cdf853e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2a42f08322a_4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2a42f08322a_4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2a42f08322a_4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2a42f08322a_4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2a552a2c77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2a552a2c77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a42f08322a_4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a42f08322a_4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understand doc2vec, we first need to understand word2vec… 2 popular algorithm and examples, explain </a:t>
            </a:r>
            <a:r>
              <a:rPr lang="en"/>
              <a:t>continuous</a:t>
            </a:r>
            <a:r>
              <a:rPr lang="en"/>
              <a:t> skip-gram model, </a:t>
            </a:r>
            <a:r>
              <a:rPr lang="en"/>
              <a:t>continuous</a:t>
            </a:r>
            <a:r>
              <a:rPr lang="en"/>
              <a:t> bag-of-words model is essentially the </a:t>
            </a:r>
            <a:r>
              <a:rPr lang="en"/>
              <a:t>opposite</a:t>
            </a:r>
            <a:r>
              <a:rPr lang="en"/>
              <a:t> of the </a:t>
            </a:r>
            <a:r>
              <a:rPr lang="en"/>
              <a:t>continuous</a:t>
            </a:r>
            <a:r>
              <a:rPr lang="en"/>
              <a:t> skip-gram model. Doc2vec is word2vec with added vectors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2a42f08322a_4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2a42f08322a_4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2a42f08322a_4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2a42f08322a_4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Doc2vec is great </a:t>
            </a:r>
            <a:r>
              <a:rPr lang="en"/>
              <a:t>because</a:t>
            </a:r>
            <a:r>
              <a:rPr lang="en"/>
              <a:t> it can give that 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2a42f08322a_4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2a42f08322a_4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2a42f08322a_4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2a42f08322a_4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Decisions?: Utilize doc2vec for simple sentiment analysis of movie reviews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2a56aa0ee7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2a56aa0ee7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Decisions?: Utilize doc2vec for simple sentiment analysis of movie reviews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2a42f08322a_4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2a42f08322a_4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2a42f08322a_4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2a42f08322a_4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1060456" y="1158638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9740" y="916059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257933" y="2452405"/>
            <a:ext cx="57599" cy="57599"/>
          </a:xfrm>
          <a:custGeom>
            <a:rect b="b" l="l" r="r" t="t"/>
            <a:pathLst>
              <a:path extrusionOk="0" fill="none" h="2198" w="2198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cap="flat" cmpd="sng" w="13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10023" y="4821495"/>
            <a:ext cx="98059" cy="98295"/>
          </a:xfrm>
          <a:custGeom>
            <a:rect b="b" l="l" r="r" t="t"/>
            <a:pathLst>
              <a:path extrusionOk="0" fill="none" h="3751" w="3742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cap="flat" cmpd="sng" w="29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75669" y="1557059"/>
            <a:ext cx="57834" cy="57599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485996" y="161463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2975">
              <a:solidFill>
                <a:srgbClr val="E898A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935726" y="10"/>
            <a:ext cx="8464" cy="2519637"/>
          </a:xfrm>
          <a:custGeom>
            <a:rect b="b" l="l" r="r" t="t"/>
            <a:pathLst>
              <a:path extrusionOk="0" h="96151" w="323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646863" y="21446"/>
            <a:ext cx="8464" cy="1689069"/>
          </a:xfrm>
          <a:custGeom>
            <a:rect b="b" l="l" r="r" t="t"/>
            <a:pathLst>
              <a:path extrusionOk="0" h="64456" w="323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" name="Google Shape;35;p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1"/>
          <p:cNvSpPr txBox="1"/>
          <p:nvPr>
            <p:ph type="ctrTitle"/>
          </p:nvPr>
        </p:nvSpPr>
        <p:spPr>
          <a:xfrm>
            <a:off x="3068675" y="3075325"/>
            <a:ext cx="3055800" cy="5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24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8" name="Google Shape;178;p11"/>
          <p:cNvSpPr txBox="1"/>
          <p:nvPr>
            <p:ph idx="1" type="subTitle"/>
          </p:nvPr>
        </p:nvSpPr>
        <p:spPr>
          <a:xfrm>
            <a:off x="2333000" y="1799075"/>
            <a:ext cx="44781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79" name="Google Shape;179;p11"/>
          <p:cNvSpPr/>
          <p:nvPr/>
        </p:nvSpPr>
        <p:spPr>
          <a:xfrm>
            <a:off x="1621169" y="2890613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1"/>
          <p:cNvSpPr/>
          <p:nvPr/>
        </p:nvSpPr>
        <p:spPr>
          <a:xfrm>
            <a:off x="1238740" y="2106884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1"/>
          <p:cNvSpPr/>
          <p:nvPr/>
        </p:nvSpPr>
        <p:spPr>
          <a:xfrm>
            <a:off x="8710023" y="4821495"/>
            <a:ext cx="98059" cy="98295"/>
          </a:xfrm>
          <a:custGeom>
            <a:rect b="b" l="l" r="r" t="t"/>
            <a:pathLst>
              <a:path extrusionOk="0" fill="none" h="3751" w="3742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cap="flat" cmpd="sng" w="29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1"/>
          <p:cNvSpPr/>
          <p:nvPr/>
        </p:nvSpPr>
        <p:spPr>
          <a:xfrm>
            <a:off x="275669" y="1557059"/>
            <a:ext cx="57834" cy="57599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1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4" name="Google Shape;184;p11"/>
          <p:cNvGrpSpPr/>
          <p:nvPr/>
        </p:nvGrpSpPr>
        <p:grpSpPr>
          <a:xfrm>
            <a:off x="8217007" y="3576772"/>
            <a:ext cx="188886" cy="1181531"/>
            <a:chOff x="2877432" y="975334"/>
            <a:chExt cx="188886" cy="1181531"/>
          </a:xfrm>
        </p:grpSpPr>
        <p:sp>
          <p:nvSpPr>
            <p:cNvPr id="185" name="Google Shape;185;p11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11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8" name="Google Shape;188;p11"/>
          <p:cNvSpPr/>
          <p:nvPr/>
        </p:nvSpPr>
        <p:spPr>
          <a:xfrm>
            <a:off x="8718796" y="116488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9" name="Google Shape;189;p11"/>
          <p:cNvGrpSpPr/>
          <p:nvPr/>
        </p:nvGrpSpPr>
        <p:grpSpPr>
          <a:xfrm>
            <a:off x="7519346" y="3243318"/>
            <a:ext cx="98059" cy="1147596"/>
            <a:chOff x="3347921" y="16006"/>
            <a:chExt cx="98059" cy="1147596"/>
          </a:xfrm>
        </p:grpSpPr>
        <p:sp>
          <p:nvSpPr>
            <p:cNvPr id="190" name="Google Shape;190;p11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2975">
              <a:solidFill>
                <a:srgbClr val="E898A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11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2" name="Google Shape;192;p11"/>
          <p:cNvGrpSpPr/>
          <p:nvPr/>
        </p:nvGrpSpPr>
        <p:grpSpPr>
          <a:xfrm>
            <a:off x="805821" y="2953663"/>
            <a:ext cx="121172" cy="760495"/>
            <a:chOff x="5245196" y="3136513"/>
            <a:chExt cx="121172" cy="760495"/>
          </a:xfrm>
        </p:grpSpPr>
        <p:sp>
          <p:nvSpPr>
            <p:cNvPr id="193" name="Google Shape;193;p11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11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5" name="Google Shape;195;p11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196" name="Google Shape;196;p11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11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11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11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0" name="Google Shape;200;p11"/>
          <p:cNvSpPr/>
          <p:nvPr/>
        </p:nvSpPr>
        <p:spPr>
          <a:xfrm>
            <a:off x="8307214" y="-383977"/>
            <a:ext cx="8464" cy="2519637"/>
          </a:xfrm>
          <a:custGeom>
            <a:rect b="b" l="l" r="r" t="t"/>
            <a:pathLst>
              <a:path extrusionOk="0" h="96151" w="323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1"/>
          <p:cNvSpPr/>
          <p:nvPr/>
        </p:nvSpPr>
        <p:spPr>
          <a:xfrm>
            <a:off x="646863" y="21446"/>
            <a:ext cx="8464" cy="1689069"/>
          </a:xfrm>
          <a:custGeom>
            <a:rect b="b" l="l" r="r" t="t"/>
            <a:pathLst>
              <a:path extrusionOk="0" h="64456" w="323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2" name="Google Shape;202;p11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203" name="Google Shape;203;p11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11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5" name="Google Shape;205;p11"/>
          <p:cNvSpPr/>
          <p:nvPr/>
        </p:nvSpPr>
        <p:spPr>
          <a:xfrm>
            <a:off x="7582340" y="1834534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6" name="Google Shape;206;p11"/>
          <p:cNvGrpSpPr/>
          <p:nvPr/>
        </p:nvGrpSpPr>
        <p:grpSpPr>
          <a:xfrm>
            <a:off x="4920170" y="-496491"/>
            <a:ext cx="188886" cy="1181531"/>
            <a:chOff x="2877432" y="975334"/>
            <a:chExt cx="188886" cy="1181531"/>
          </a:xfrm>
        </p:grpSpPr>
        <p:sp>
          <p:nvSpPr>
            <p:cNvPr id="207" name="Google Shape;207;p11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11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11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0" name="Google Shape;210;p11"/>
          <p:cNvSpPr/>
          <p:nvPr/>
        </p:nvSpPr>
        <p:spPr>
          <a:xfrm>
            <a:off x="7084804" y="549572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1" name="Google Shape;211;p11"/>
          <p:cNvGrpSpPr/>
          <p:nvPr/>
        </p:nvGrpSpPr>
        <p:grpSpPr>
          <a:xfrm>
            <a:off x="3030471" y="-223849"/>
            <a:ext cx="121172" cy="760495"/>
            <a:chOff x="5245196" y="3136513"/>
            <a:chExt cx="121172" cy="760495"/>
          </a:xfrm>
        </p:grpSpPr>
        <p:sp>
          <p:nvSpPr>
            <p:cNvPr id="212" name="Google Shape;212;p11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11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4" name="Google Shape;214;p11"/>
          <p:cNvGrpSpPr/>
          <p:nvPr/>
        </p:nvGrpSpPr>
        <p:grpSpPr>
          <a:xfrm>
            <a:off x="2306292" y="2569221"/>
            <a:ext cx="199237" cy="2828935"/>
            <a:chOff x="1608717" y="1280046"/>
            <a:chExt cx="199237" cy="2828935"/>
          </a:xfrm>
        </p:grpSpPr>
        <p:sp>
          <p:nvSpPr>
            <p:cNvPr id="215" name="Google Shape;215;p11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11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11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2"/>
          <p:cNvSpPr txBox="1"/>
          <p:nvPr>
            <p:ph hasCustomPrompt="1" type="title"/>
          </p:nvPr>
        </p:nvSpPr>
        <p:spPr>
          <a:xfrm>
            <a:off x="1733725" y="856650"/>
            <a:ext cx="5676600" cy="123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80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20" name="Google Shape;220;p12"/>
          <p:cNvSpPr txBox="1"/>
          <p:nvPr>
            <p:ph idx="1" type="body"/>
          </p:nvPr>
        </p:nvSpPr>
        <p:spPr>
          <a:xfrm>
            <a:off x="3208075" y="2086950"/>
            <a:ext cx="2727900" cy="7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221" name="Google Shape;221;p12"/>
          <p:cNvGrpSpPr/>
          <p:nvPr/>
        </p:nvGrpSpPr>
        <p:grpSpPr>
          <a:xfrm>
            <a:off x="722446" y="3412541"/>
            <a:ext cx="7699120" cy="1883463"/>
            <a:chOff x="4558950" y="838825"/>
            <a:chExt cx="2813800" cy="688350"/>
          </a:xfrm>
        </p:grpSpPr>
        <p:sp>
          <p:nvSpPr>
            <p:cNvPr id="222" name="Google Shape;222;p12"/>
            <p:cNvSpPr/>
            <p:nvPr/>
          </p:nvSpPr>
          <p:spPr>
            <a:xfrm>
              <a:off x="6067275" y="838825"/>
              <a:ext cx="46025" cy="39525"/>
            </a:xfrm>
            <a:custGeom>
              <a:rect b="b" l="l" r="r" t="t"/>
              <a:pathLst>
                <a:path extrusionOk="0" h="1581" w="1841">
                  <a:moveTo>
                    <a:pt x="1059" y="0"/>
                  </a:moveTo>
                  <a:cubicBezTo>
                    <a:pt x="353" y="0"/>
                    <a:pt x="1" y="857"/>
                    <a:pt x="492" y="1348"/>
                  </a:cubicBezTo>
                  <a:cubicBezTo>
                    <a:pt x="656" y="1508"/>
                    <a:pt x="856" y="1580"/>
                    <a:pt x="1051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12"/>
            <p:cNvSpPr/>
            <p:nvPr/>
          </p:nvSpPr>
          <p:spPr>
            <a:xfrm>
              <a:off x="4703850" y="911275"/>
              <a:ext cx="2580700" cy="613375"/>
            </a:xfrm>
            <a:custGeom>
              <a:rect b="b" l="l" r="r" t="t"/>
              <a:pathLst>
                <a:path extrusionOk="0" h="24535" w="103228">
                  <a:moveTo>
                    <a:pt x="47431" y="0"/>
                  </a:moveTo>
                  <a:lnTo>
                    <a:pt x="34779" y="13685"/>
                  </a:lnTo>
                  <a:lnTo>
                    <a:pt x="20906" y="18309"/>
                  </a:lnTo>
                  <a:lnTo>
                    <a:pt x="15412" y="16898"/>
                  </a:lnTo>
                  <a:lnTo>
                    <a:pt x="9061" y="9892"/>
                  </a:lnTo>
                  <a:lnTo>
                    <a:pt x="1" y="24459"/>
                  </a:lnTo>
                  <a:lnTo>
                    <a:pt x="127" y="24534"/>
                  </a:lnTo>
                  <a:lnTo>
                    <a:pt x="9086" y="10131"/>
                  </a:lnTo>
                  <a:lnTo>
                    <a:pt x="15336" y="17024"/>
                  </a:lnTo>
                  <a:lnTo>
                    <a:pt x="20893" y="18448"/>
                  </a:lnTo>
                  <a:lnTo>
                    <a:pt x="20918" y="18461"/>
                  </a:lnTo>
                  <a:lnTo>
                    <a:pt x="34855" y="13811"/>
                  </a:lnTo>
                  <a:lnTo>
                    <a:pt x="47431" y="215"/>
                  </a:lnTo>
                  <a:lnTo>
                    <a:pt x="59099" y="12778"/>
                  </a:lnTo>
                  <a:lnTo>
                    <a:pt x="67479" y="19620"/>
                  </a:lnTo>
                  <a:lnTo>
                    <a:pt x="76513" y="18196"/>
                  </a:lnTo>
                  <a:lnTo>
                    <a:pt x="82209" y="19885"/>
                  </a:lnTo>
                  <a:lnTo>
                    <a:pt x="88661" y="9035"/>
                  </a:lnTo>
                  <a:lnTo>
                    <a:pt x="95138" y="5860"/>
                  </a:lnTo>
                  <a:lnTo>
                    <a:pt x="103101" y="24496"/>
                  </a:lnTo>
                  <a:lnTo>
                    <a:pt x="103227" y="24433"/>
                  </a:lnTo>
                  <a:lnTo>
                    <a:pt x="95213" y="5671"/>
                  </a:lnTo>
                  <a:lnTo>
                    <a:pt x="88585" y="8922"/>
                  </a:lnTo>
                  <a:lnTo>
                    <a:pt x="88560" y="8934"/>
                  </a:lnTo>
                  <a:lnTo>
                    <a:pt x="82146" y="19708"/>
                  </a:lnTo>
                  <a:lnTo>
                    <a:pt x="76539" y="18057"/>
                  </a:lnTo>
                  <a:lnTo>
                    <a:pt x="76513" y="18045"/>
                  </a:lnTo>
                  <a:lnTo>
                    <a:pt x="67529" y="19469"/>
                  </a:lnTo>
                  <a:lnTo>
                    <a:pt x="59187" y="12664"/>
                  </a:lnTo>
                  <a:lnTo>
                    <a:pt x="47431" y="0"/>
                  </a:ln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12"/>
            <p:cNvSpPr/>
            <p:nvPr/>
          </p:nvSpPr>
          <p:spPr>
            <a:xfrm>
              <a:off x="4704175" y="930800"/>
              <a:ext cx="2582575" cy="595725"/>
            </a:xfrm>
            <a:custGeom>
              <a:rect b="b" l="l" r="r" t="t"/>
              <a:pathLst>
                <a:path extrusionOk="0" h="23829" w="103303">
                  <a:moveTo>
                    <a:pt x="67125" y="1"/>
                  </a:moveTo>
                  <a:lnTo>
                    <a:pt x="58065" y="5948"/>
                  </a:lnTo>
                  <a:lnTo>
                    <a:pt x="47115" y="9817"/>
                  </a:lnTo>
                  <a:lnTo>
                    <a:pt x="41747" y="17995"/>
                  </a:lnTo>
                  <a:lnTo>
                    <a:pt x="26941" y="870"/>
                  </a:lnTo>
                  <a:lnTo>
                    <a:pt x="19822" y="13421"/>
                  </a:lnTo>
                  <a:lnTo>
                    <a:pt x="8758" y="16054"/>
                  </a:lnTo>
                  <a:lnTo>
                    <a:pt x="8733" y="16054"/>
                  </a:lnTo>
                  <a:lnTo>
                    <a:pt x="1" y="23665"/>
                  </a:lnTo>
                  <a:lnTo>
                    <a:pt x="101" y="23766"/>
                  </a:lnTo>
                  <a:lnTo>
                    <a:pt x="8809" y="16180"/>
                  </a:lnTo>
                  <a:lnTo>
                    <a:pt x="19885" y="13547"/>
                  </a:lnTo>
                  <a:lnTo>
                    <a:pt x="19910" y="13547"/>
                  </a:lnTo>
                  <a:lnTo>
                    <a:pt x="26966" y="1122"/>
                  </a:lnTo>
                  <a:lnTo>
                    <a:pt x="41697" y="18158"/>
                  </a:lnTo>
                  <a:lnTo>
                    <a:pt x="41760" y="18234"/>
                  </a:lnTo>
                  <a:lnTo>
                    <a:pt x="47203" y="9930"/>
                  </a:lnTo>
                  <a:lnTo>
                    <a:pt x="58116" y="6087"/>
                  </a:lnTo>
                  <a:lnTo>
                    <a:pt x="67088" y="190"/>
                  </a:lnTo>
                  <a:lnTo>
                    <a:pt x="73224" y="8884"/>
                  </a:lnTo>
                  <a:lnTo>
                    <a:pt x="73262" y="8935"/>
                  </a:lnTo>
                  <a:lnTo>
                    <a:pt x="81125" y="5583"/>
                  </a:lnTo>
                  <a:lnTo>
                    <a:pt x="94091" y="13408"/>
                  </a:lnTo>
                  <a:lnTo>
                    <a:pt x="103189" y="23829"/>
                  </a:lnTo>
                  <a:lnTo>
                    <a:pt x="103303" y="23728"/>
                  </a:lnTo>
                  <a:lnTo>
                    <a:pt x="94192" y="13307"/>
                  </a:lnTo>
                  <a:lnTo>
                    <a:pt x="81138" y="5419"/>
                  </a:lnTo>
                  <a:lnTo>
                    <a:pt x="73312" y="8758"/>
                  </a:lnTo>
                  <a:lnTo>
                    <a:pt x="67125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12"/>
            <p:cNvSpPr/>
            <p:nvPr/>
          </p:nvSpPr>
          <p:spPr>
            <a:xfrm>
              <a:off x="4904225" y="1145950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1"/>
                  </a:moveTo>
                  <a:cubicBezTo>
                    <a:pt x="353" y="1"/>
                    <a:pt x="0" y="845"/>
                    <a:pt x="504" y="1337"/>
                  </a:cubicBezTo>
                  <a:cubicBezTo>
                    <a:pt x="664" y="1501"/>
                    <a:pt x="861" y="1574"/>
                    <a:pt x="1054" y="1574"/>
                  </a:cubicBezTo>
                  <a:cubicBezTo>
                    <a:pt x="1455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12"/>
            <p:cNvSpPr/>
            <p:nvPr/>
          </p:nvSpPr>
          <p:spPr>
            <a:xfrm>
              <a:off x="5062350" y="1316075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0"/>
                  </a:moveTo>
                  <a:cubicBezTo>
                    <a:pt x="354" y="0"/>
                    <a:pt x="1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12"/>
            <p:cNvSpPr/>
            <p:nvPr/>
          </p:nvSpPr>
          <p:spPr>
            <a:xfrm>
              <a:off x="5209475" y="1350400"/>
              <a:ext cx="39725" cy="39725"/>
            </a:xfrm>
            <a:custGeom>
              <a:rect b="b" l="l" r="r" t="t"/>
              <a:pathLst>
                <a:path extrusionOk="0" h="1589" w="1589">
                  <a:moveTo>
                    <a:pt x="794" y="1"/>
                  </a:moveTo>
                  <a:cubicBezTo>
                    <a:pt x="353" y="1"/>
                    <a:pt x="0" y="354"/>
                    <a:pt x="0" y="795"/>
                  </a:cubicBezTo>
                  <a:cubicBezTo>
                    <a:pt x="0" y="1223"/>
                    <a:pt x="353" y="1589"/>
                    <a:pt x="794" y="1589"/>
                  </a:cubicBezTo>
                  <a:cubicBezTo>
                    <a:pt x="1235" y="1589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12"/>
            <p:cNvSpPr/>
            <p:nvPr/>
          </p:nvSpPr>
          <p:spPr>
            <a:xfrm>
              <a:off x="5173875" y="124897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3" y="0"/>
                    <a:pt x="0" y="845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12"/>
            <p:cNvSpPr/>
            <p:nvPr/>
          </p:nvSpPr>
          <p:spPr>
            <a:xfrm>
              <a:off x="5352500" y="938375"/>
              <a:ext cx="46000" cy="39500"/>
            </a:xfrm>
            <a:custGeom>
              <a:rect b="b" l="l" r="r" t="t"/>
              <a:pathLst>
                <a:path extrusionOk="0" h="1580" w="1840">
                  <a:moveTo>
                    <a:pt x="1059" y="0"/>
                  </a:moveTo>
                  <a:cubicBezTo>
                    <a:pt x="353" y="0"/>
                    <a:pt x="0" y="857"/>
                    <a:pt x="504" y="1348"/>
                  </a:cubicBezTo>
                  <a:cubicBezTo>
                    <a:pt x="664" y="1508"/>
                    <a:pt x="861" y="1580"/>
                    <a:pt x="1054" y="1580"/>
                  </a:cubicBezTo>
                  <a:cubicBezTo>
                    <a:pt x="1455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12"/>
            <p:cNvSpPr/>
            <p:nvPr/>
          </p:nvSpPr>
          <p:spPr>
            <a:xfrm>
              <a:off x="5722650" y="1358275"/>
              <a:ext cx="46000" cy="39525"/>
            </a:xfrm>
            <a:custGeom>
              <a:rect b="b" l="l" r="r" t="t"/>
              <a:pathLst>
                <a:path extrusionOk="0" h="1581" w="1840">
                  <a:moveTo>
                    <a:pt x="1046" y="1"/>
                  </a:moveTo>
                  <a:cubicBezTo>
                    <a:pt x="353" y="1"/>
                    <a:pt x="0" y="858"/>
                    <a:pt x="492" y="1349"/>
                  </a:cubicBezTo>
                  <a:cubicBezTo>
                    <a:pt x="655" y="1509"/>
                    <a:pt x="855" y="1581"/>
                    <a:pt x="1050" y="1581"/>
                  </a:cubicBezTo>
                  <a:cubicBezTo>
                    <a:pt x="1455" y="1581"/>
                    <a:pt x="1840" y="1271"/>
                    <a:pt x="1840" y="795"/>
                  </a:cubicBezTo>
                  <a:cubicBezTo>
                    <a:pt x="1840" y="354"/>
                    <a:pt x="1487" y="1"/>
                    <a:pt x="1046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12"/>
            <p:cNvSpPr/>
            <p:nvPr/>
          </p:nvSpPr>
          <p:spPr>
            <a:xfrm>
              <a:off x="5859350" y="1157300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1"/>
                  </a:moveTo>
                  <a:cubicBezTo>
                    <a:pt x="354" y="1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12"/>
            <p:cNvSpPr/>
            <p:nvPr/>
          </p:nvSpPr>
          <p:spPr>
            <a:xfrm>
              <a:off x="6131225" y="1060900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1"/>
                  </a:moveTo>
                  <a:cubicBezTo>
                    <a:pt x="353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41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12"/>
            <p:cNvSpPr/>
            <p:nvPr/>
          </p:nvSpPr>
          <p:spPr>
            <a:xfrm>
              <a:off x="6358050" y="914425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0"/>
                  </a:moveTo>
                  <a:cubicBezTo>
                    <a:pt x="353" y="0"/>
                    <a:pt x="0" y="845"/>
                    <a:pt x="504" y="1336"/>
                  </a:cubicBezTo>
                  <a:cubicBezTo>
                    <a:pt x="664" y="1500"/>
                    <a:pt x="861" y="1573"/>
                    <a:pt x="1054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12"/>
            <p:cNvSpPr/>
            <p:nvPr/>
          </p:nvSpPr>
          <p:spPr>
            <a:xfrm>
              <a:off x="6510200" y="112832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46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0" y="1507"/>
                    <a:pt x="846" y="1578"/>
                    <a:pt x="1039" y="1578"/>
                  </a:cubicBezTo>
                  <a:cubicBezTo>
                    <a:pt x="1446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12"/>
            <p:cNvSpPr/>
            <p:nvPr/>
          </p:nvSpPr>
          <p:spPr>
            <a:xfrm>
              <a:off x="6708025" y="1051150"/>
              <a:ext cx="46025" cy="39425"/>
            </a:xfrm>
            <a:custGeom>
              <a:rect b="b" l="l" r="r" t="t"/>
              <a:pathLst>
                <a:path extrusionOk="0" h="1577" w="1841">
                  <a:moveTo>
                    <a:pt x="1059" y="0"/>
                  </a:moveTo>
                  <a:cubicBezTo>
                    <a:pt x="354" y="0"/>
                    <a:pt x="1" y="844"/>
                    <a:pt x="492" y="1348"/>
                  </a:cubicBezTo>
                  <a:cubicBezTo>
                    <a:pt x="654" y="1506"/>
                    <a:pt x="851" y="1577"/>
                    <a:pt x="1044" y="1577"/>
                  </a:cubicBezTo>
                  <a:cubicBezTo>
                    <a:pt x="1451" y="1577"/>
                    <a:pt x="1840" y="1260"/>
                    <a:pt x="1840" y="781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12"/>
            <p:cNvSpPr/>
            <p:nvPr/>
          </p:nvSpPr>
          <p:spPr>
            <a:xfrm>
              <a:off x="7033125" y="124487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47" y="1"/>
                  </a:moveTo>
                  <a:cubicBezTo>
                    <a:pt x="341" y="1"/>
                    <a:pt x="1" y="858"/>
                    <a:pt x="492" y="1349"/>
                  </a:cubicBezTo>
                  <a:cubicBezTo>
                    <a:pt x="651" y="1507"/>
                    <a:pt x="847" y="1578"/>
                    <a:pt x="1040" y="1578"/>
                  </a:cubicBezTo>
                  <a:cubicBezTo>
                    <a:pt x="1447" y="1578"/>
                    <a:pt x="1841" y="1264"/>
                    <a:pt x="1841" y="795"/>
                  </a:cubicBezTo>
                  <a:cubicBezTo>
                    <a:pt x="1841" y="353"/>
                    <a:pt x="1488" y="1"/>
                    <a:pt x="1047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12"/>
            <p:cNvSpPr/>
            <p:nvPr/>
          </p:nvSpPr>
          <p:spPr>
            <a:xfrm>
              <a:off x="4898850" y="1313550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1"/>
                  </a:moveTo>
                  <a:cubicBezTo>
                    <a:pt x="354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1" y="1258"/>
                    <a:pt x="1841" y="782"/>
                  </a:cubicBezTo>
                  <a:cubicBezTo>
                    <a:pt x="1841" y="341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12"/>
            <p:cNvSpPr/>
            <p:nvPr/>
          </p:nvSpPr>
          <p:spPr>
            <a:xfrm>
              <a:off x="5551575" y="1234800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0"/>
                  </a:moveTo>
                  <a:cubicBezTo>
                    <a:pt x="354" y="0"/>
                    <a:pt x="1" y="845"/>
                    <a:pt x="505" y="1336"/>
                  </a:cubicBezTo>
                  <a:cubicBezTo>
                    <a:pt x="665" y="1500"/>
                    <a:pt x="862" y="1573"/>
                    <a:pt x="1055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41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12"/>
            <p:cNvSpPr/>
            <p:nvPr/>
          </p:nvSpPr>
          <p:spPr>
            <a:xfrm>
              <a:off x="5887400" y="907725"/>
              <a:ext cx="45075" cy="39575"/>
            </a:xfrm>
            <a:custGeom>
              <a:rect b="b" l="l" r="r" t="t"/>
              <a:pathLst>
                <a:path extrusionOk="0" h="1583" w="1803">
                  <a:moveTo>
                    <a:pt x="896" y="1"/>
                  </a:moveTo>
                  <a:cubicBezTo>
                    <a:pt x="589" y="1"/>
                    <a:pt x="299" y="182"/>
                    <a:pt x="177" y="483"/>
                  </a:cubicBezTo>
                  <a:cubicBezTo>
                    <a:pt x="0" y="886"/>
                    <a:pt x="189" y="1352"/>
                    <a:pt x="593" y="1516"/>
                  </a:cubicBezTo>
                  <a:cubicBezTo>
                    <a:pt x="695" y="1561"/>
                    <a:pt x="802" y="1582"/>
                    <a:pt x="907" y="1582"/>
                  </a:cubicBezTo>
                  <a:cubicBezTo>
                    <a:pt x="1215" y="1582"/>
                    <a:pt x="1507" y="1400"/>
                    <a:pt x="1639" y="1100"/>
                  </a:cubicBezTo>
                  <a:cubicBezTo>
                    <a:pt x="1802" y="697"/>
                    <a:pt x="1613" y="231"/>
                    <a:pt x="1210" y="67"/>
                  </a:cubicBezTo>
                  <a:cubicBezTo>
                    <a:pt x="1107" y="22"/>
                    <a:pt x="1001" y="1"/>
                    <a:pt x="896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12"/>
            <p:cNvSpPr/>
            <p:nvPr/>
          </p:nvSpPr>
          <p:spPr>
            <a:xfrm>
              <a:off x="6166200" y="1209275"/>
              <a:ext cx="39700" cy="39725"/>
            </a:xfrm>
            <a:custGeom>
              <a:rect b="b" l="l" r="r" t="t"/>
              <a:pathLst>
                <a:path extrusionOk="0" h="1589" w="1588">
                  <a:moveTo>
                    <a:pt x="794" y="1"/>
                  </a:moveTo>
                  <a:cubicBezTo>
                    <a:pt x="366" y="1"/>
                    <a:pt x="0" y="354"/>
                    <a:pt x="0" y="795"/>
                  </a:cubicBezTo>
                  <a:cubicBezTo>
                    <a:pt x="0" y="1223"/>
                    <a:pt x="366" y="1588"/>
                    <a:pt x="794" y="1588"/>
                  </a:cubicBezTo>
                  <a:cubicBezTo>
                    <a:pt x="1235" y="1588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12"/>
            <p:cNvSpPr/>
            <p:nvPr/>
          </p:nvSpPr>
          <p:spPr>
            <a:xfrm>
              <a:off x="6373800" y="1380650"/>
              <a:ext cx="39700" cy="39400"/>
            </a:xfrm>
            <a:custGeom>
              <a:rect b="b" l="l" r="r" t="t"/>
              <a:pathLst>
                <a:path extrusionOk="0" h="1576" w="1588">
                  <a:moveTo>
                    <a:pt x="794" y="1"/>
                  </a:moveTo>
                  <a:cubicBezTo>
                    <a:pt x="353" y="1"/>
                    <a:pt x="0" y="353"/>
                    <a:pt x="0" y="794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94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12"/>
            <p:cNvSpPr/>
            <p:nvPr/>
          </p:nvSpPr>
          <p:spPr>
            <a:xfrm>
              <a:off x="6594950" y="1344425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5" y="1500"/>
                    <a:pt x="855" y="1573"/>
                    <a:pt x="1050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12"/>
            <p:cNvSpPr/>
            <p:nvPr/>
          </p:nvSpPr>
          <p:spPr>
            <a:xfrm>
              <a:off x="6731025" y="1382850"/>
              <a:ext cx="46025" cy="39475"/>
            </a:xfrm>
            <a:custGeom>
              <a:rect b="b" l="l" r="r" t="t"/>
              <a:pathLst>
                <a:path extrusionOk="0" h="1579" w="1841">
                  <a:moveTo>
                    <a:pt x="1059" y="1"/>
                  </a:moveTo>
                  <a:cubicBezTo>
                    <a:pt x="353" y="1"/>
                    <a:pt x="1" y="858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5"/>
                    <a:pt x="1840" y="795"/>
                  </a:cubicBezTo>
                  <a:cubicBezTo>
                    <a:pt x="1840" y="354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12"/>
            <p:cNvSpPr/>
            <p:nvPr/>
          </p:nvSpPr>
          <p:spPr>
            <a:xfrm>
              <a:off x="6891700" y="1116350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46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1" y="1500"/>
                    <a:pt x="850" y="1573"/>
                    <a:pt x="1045" y="1573"/>
                  </a:cubicBezTo>
                  <a:cubicBezTo>
                    <a:pt x="1450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46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12"/>
            <p:cNvSpPr/>
            <p:nvPr/>
          </p:nvSpPr>
          <p:spPr>
            <a:xfrm>
              <a:off x="7059275" y="1035400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4" y="0"/>
                    <a:pt x="1" y="844"/>
                    <a:pt x="505" y="1348"/>
                  </a:cubicBezTo>
                  <a:cubicBezTo>
                    <a:pt x="663" y="1507"/>
                    <a:pt x="858" y="1577"/>
                    <a:pt x="1049" y="1577"/>
                  </a:cubicBezTo>
                  <a:cubicBezTo>
                    <a:pt x="1452" y="1577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12"/>
            <p:cNvSpPr/>
            <p:nvPr/>
          </p:nvSpPr>
          <p:spPr>
            <a:xfrm>
              <a:off x="4708275" y="856450"/>
              <a:ext cx="2575650" cy="667875"/>
            </a:xfrm>
            <a:custGeom>
              <a:rect b="b" l="l" r="r" t="t"/>
              <a:pathLst>
                <a:path extrusionOk="0" h="26715" w="103026">
                  <a:moveTo>
                    <a:pt x="55432" y="1"/>
                  </a:moveTo>
                  <a:lnTo>
                    <a:pt x="46271" y="7952"/>
                  </a:lnTo>
                  <a:lnTo>
                    <a:pt x="35938" y="5507"/>
                  </a:lnTo>
                  <a:lnTo>
                    <a:pt x="35913" y="5507"/>
                  </a:lnTo>
                  <a:lnTo>
                    <a:pt x="27294" y="11934"/>
                  </a:lnTo>
                  <a:lnTo>
                    <a:pt x="16382" y="6188"/>
                  </a:lnTo>
                  <a:lnTo>
                    <a:pt x="11480" y="23287"/>
                  </a:lnTo>
                  <a:lnTo>
                    <a:pt x="0" y="26526"/>
                  </a:lnTo>
                  <a:lnTo>
                    <a:pt x="38" y="26664"/>
                  </a:lnTo>
                  <a:lnTo>
                    <a:pt x="11593" y="23401"/>
                  </a:lnTo>
                  <a:lnTo>
                    <a:pt x="16470" y="6389"/>
                  </a:lnTo>
                  <a:lnTo>
                    <a:pt x="27306" y="12098"/>
                  </a:lnTo>
                  <a:lnTo>
                    <a:pt x="35938" y="5659"/>
                  </a:lnTo>
                  <a:lnTo>
                    <a:pt x="46309" y="8103"/>
                  </a:lnTo>
                  <a:lnTo>
                    <a:pt x="55419" y="215"/>
                  </a:lnTo>
                  <a:lnTo>
                    <a:pt x="64958" y="12186"/>
                  </a:lnTo>
                  <a:lnTo>
                    <a:pt x="64970" y="12211"/>
                  </a:lnTo>
                  <a:lnTo>
                    <a:pt x="79663" y="15815"/>
                  </a:lnTo>
                  <a:lnTo>
                    <a:pt x="79714" y="15827"/>
                  </a:lnTo>
                  <a:lnTo>
                    <a:pt x="87186" y="5293"/>
                  </a:lnTo>
                  <a:lnTo>
                    <a:pt x="90815" y="19368"/>
                  </a:lnTo>
                  <a:lnTo>
                    <a:pt x="90815" y="19394"/>
                  </a:lnTo>
                  <a:lnTo>
                    <a:pt x="102950" y="26715"/>
                  </a:lnTo>
                  <a:lnTo>
                    <a:pt x="103025" y="26589"/>
                  </a:lnTo>
                  <a:lnTo>
                    <a:pt x="90941" y="19305"/>
                  </a:lnTo>
                  <a:lnTo>
                    <a:pt x="87249" y="4966"/>
                  </a:lnTo>
                  <a:lnTo>
                    <a:pt x="79651" y="15664"/>
                  </a:lnTo>
                  <a:lnTo>
                    <a:pt x="65046" y="12085"/>
                  </a:lnTo>
                  <a:lnTo>
                    <a:pt x="5543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12"/>
            <p:cNvSpPr/>
            <p:nvPr/>
          </p:nvSpPr>
          <p:spPr>
            <a:xfrm>
              <a:off x="4558950" y="1523350"/>
              <a:ext cx="2813800" cy="3825"/>
            </a:xfrm>
            <a:custGeom>
              <a:rect b="b" l="l" r="r" t="t"/>
              <a:pathLst>
                <a:path extrusionOk="0" h="153" w="112552">
                  <a:moveTo>
                    <a:pt x="1" y="1"/>
                  </a:moveTo>
                  <a:lnTo>
                    <a:pt x="1" y="152"/>
                  </a:lnTo>
                  <a:lnTo>
                    <a:pt x="112552" y="152"/>
                  </a:lnTo>
                  <a:lnTo>
                    <a:pt x="112552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12"/>
            <p:cNvSpPr/>
            <p:nvPr/>
          </p:nvSpPr>
          <p:spPr>
            <a:xfrm>
              <a:off x="4967225" y="141877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4" y="1506"/>
                    <a:pt x="850" y="1577"/>
                    <a:pt x="1043" y="1577"/>
                  </a:cubicBezTo>
                  <a:cubicBezTo>
                    <a:pt x="1451" y="1577"/>
                    <a:pt x="1840" y="1261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12"/>
            <p:cNvSpPr/>
            <p:nvPr/>
          </p:nvSpPr>
          <p:spPr>
            <a:xfrm>
              <a:off x="5101172" y="992325"/>
              <a:ext cx="42875" cy="39850"/>
            </a:xfrm>
            <a:custGeom>
              <a:rect b="b" l="l" r="r" t="t"/>
              <a:pathLst>
                <a:path extrusionOk="0" h="1594" w="1715">
                  <a:moveTo>
                    <a:pt x="849" y="1"/>
                  </a:moveTo>
                  <a:cubicBezTo>
                    <a:pt x="810" y="1"/>
                    <a:pt x="771" y="4"/>
                    <a:pt x="731" y="9"/>
                  </a:cubicBezTo>
                  <a:cubicBezTo>
                    <a:pt x="290" y="85"/>
                    <a:pt x="1" y="488"/>
                    <a:pt x="76" y="917"/>
                  </a:cubicBezTo>
                  <a:cubicBezTo>
                    <a:pt x="133" y="1317"/>
                    <a:pt x="482" y="1593"/>
                    <a:pt x="866" y="1593"/>
                  </a:cubicBezTo>
                  <a:cubicBezTo>
                    <a:pt x="905" y="1593"/>
                    <a:pt x="944" y="1590"/>
                    <a:pt x="983" y="1584"/>
                  </a:cubicBezTo>
                  <a:cubicBezTo>
                    <a:pt x="1412" y="1509"/>
                    <a:pt x="1714" y="1106"/>
                    <a:pt x="1639" y="665"/>
                  </a:cubicBezTo>
                  <a:cubicBezTo>
                    <a:pt x="1581" y="276"/>
                    <a:pt x="1233" y="1"/>
                    <a:pt x="84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12"/>
            <p:cNvSpPr/>
            <p:nvPr/>
          </p:nvSpPr>
          <p:spPr>
            <a:xfrm>
              <a:off x="5364775" y="1136200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46" y="0"/>
                  </a:moveTo>
                  <a:cubicBezTo>
                    <a:pt x="353" y="0"/>
                    <a:pt x="1" y="845"/>
                    <a:pt x="492" y="1349"/>
                  </a:cubicBezTo>
                  <a:cubicBezTo>
                    <a:pt x="654" y="1507"/>
                    <a:pt x="852" y="1578"/>
                    <a:pt x="1045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46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12"/>
            <p:cNvSpPr/>
            <p:nvPr/>
          </p:nvSpPr>
          <p:spPr>
            <a:xfrm>
              <a:off x="5581825" y="976800"/>
              <a:ext cx="46025" cy="39525"/>
            </a:xfrm>
            <a:custGeom>
              <a:rect b="b" l="l" r="r" t="t"/>
              <a:pathLst>
                <a:path extrusionOk="0" h="1581" w="1841">
                  <a:moveTo>
                    <a:pt x="1059" y="0"/>
                  </a:moveTo>
                  <a:cubicBezTo>
                    <a:pt x="353" y="0"/>
                    <a:pt x="1" y="857"/>
                    <a:pt x="505" y="1349"/>
                  </a:cubicBezTo>
                  <a:cubicBezTo>
                    <a:pt x="664" y="1508"/>
                    <a:pt x="861" y="1580"/>
                    <a:pt x="1055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12"/>
            <p:cNvSpPr/>
            <p:nvPr/>
          </p:nvSpPr>
          <p:spPr>
            <a:xfrm>
              <a:off x="5838875" y="103602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4" y="0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12"/>
            <p:cNvSpPr/>
            <p:nvPr/>
          </p:nvSpPr>
          <p:spPr>
            <a:xfrm>
              <a:off x="6316150" y="1138400"/>
              <a:ext cx="39700" cy="39400"/>
            </a:xfrm>
            <a:custGeom>
              <a:rect b="b" l="l" r="r" t="t"/>
              <a:pathLst>
                <a:path extrusionOk="0" h="1576" w="1588">
                  <a:moveTo>
                    <a:pt x="794" y="1"/>
                  </a:moveTo>
                  <a:cubicBezTo>
                    <a:pt x="353" y="1"/>
                    <a:pt x="0" y="353"/>
                    <a:pt x="0" y="782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82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6675275" y="1230075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46" y="0"/>
                  </a:moveTo>
                  <a:cubicBezTo>
                    <a:pt x="353" y="0"/>
                    <a:pt x="0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6863325" y="967025"/>
              <a:ext cx="46350" cy="39350"/>
            </a:xfrm>
            <a:custGeom>
              <a:rect b="b" l="l" r="r" t="t"/>
              <a:pathLst>
                <a:path extrusionOk="0" h="1574" w="1854">
                  <a:moveTo>
                    <a:pt x="1059" y="1"/>
                  </a:moveTo>
                  <a:cubicBezTo>
                    <a:pt x="354" y="1"/>
                    <a:pt x="1" y="845"/>
                    <a:pt x="505" y="1336"/>
                  </a:cubicBezTo>
                  <a:cubicBezTo>
                    <a:pt x="665" y="1500"/>
                    <a:pt x="863" y="1574"/>
                    <a:pt x="1058" y="1574"/>
                  </a:cubicBezTo>
                  <a:cubicBezTo>
                    <a:pt x="1463" y="1574"/>
                    <a:pt x="1853" y="1258"/>
                    <a:pt x="1853" y="782"/>
                  </a:cubicBezTo>
                  <a:cubicBezTo>
                    <a:pt x="1853" y="341"/>
                    <a:pt x="1500" y="1"/>
                    <a:pt x="105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12"/>
            <p:cNvSpPr/>
            <p:nvPr/>
          </p:nvSpPr>
          <p:spPr>
            <a:xfrm>
              <a:off x="6956275" y="1323000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1"/>
                  </a:moveTo>
                  <a:cubicBezTo>
                    <a:pt x="353" y="1"/>
                    <a:pt x="0" y="845"/>
                    <a:pt x="504" y="1336"/>
                  </a:cubicBezTo>
                  <a:cubicBezTo>
                    <a:pt x="664" y="1500"/>
                    <a:pt x="861" y="1574"/>
                    <a:pt x="1055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3"/>
          <p:cNvSpPr txBox="1"/>
          <p:nvPr>
            <p:ph idx="1" type="subTitle"/>
          </p:nvPr>
        </p:nvSpPr>
        <p:spPr>
          <a:xfrm>
            <a:off x="6429027" y="3829680"/>
            <a:ext cx="24282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59" name="Google Shape;259;p13"/>
          <p:cNvSpPr/>
          <p:nvPr/>
        </p:nvSpPr>
        <p:spPr>
          <a:xfrm>
            <a:off x="7647375" y="94960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13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3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13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13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13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13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3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3"/>
          <p:cNvSpPr/>
          <p:nvPr/>
        </p:nvSpPr>
        <p:spPr>
          <a:xfrm>
            <a:off x="285750" y="4542650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13"/>
          <p:cNvSpPr/>
          <p:nvPr/>
        </p:nvSpPr>
        <p:spPr>
          <a:xfrm>
            <a:off x="439150" y="480340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13"/>
          <p:cNvSpPr txBox="1"/>
          <p:nvPr>
            <p:ph type="ctrTitle"/>
          </p:nvPr>
        </p:nvSpPr>
        <p:spPr>
          <a:xfrm>
            <a:off x="970814" y="3396800"/>
            <a:ext cx="2152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  <p:sp>
        <p:nvSpPr>
          <p:cNvPr id="270" name="Google Shape;270;p13"/>
          <p:cNvSpPr txBox="1"/>
          <p:nvPr>
            <p:ph idx="2" type="subTitle"/>
          </p:nvPr>
        </p:nvSpPr>
        <p:spPr>
          <a:xfrm>
            <a:off x="970814" y="3829680"/>
            <a:ext cx="24282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71" name="Google Shape;271;p13"/>
          <p:cNvSpPr txBox="1"/>
          <p:nvPr>
            <p:ph hasCustomPrompt="1" idx="3" type="title"/>
          </p:nvPr>
        </p:nvSpPr>
        <p:spPr>
          <a:xfrm>
            <a:off x="970814" y="264588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2" name="Google Shape;272;p13"/>
          <p:cNvSpPr txBox="1"/>
          <p:nvPr>
            <p:ph idx="4" type="ctrTitle"/>
          </p:nvPr>
        </p:nvSpPr>
        <p:spPr>
          <a:xfrm>
            <a:off x="3690348" y="3396800"/>
            <a:ext cx="1386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  <p:sp>
        <p:nvSpPr>
          <p:cNvPr id="273" name="Google Shape;273;p13"/>
          <p:cNvSpPr txBox="1"/>
          <p:nvPr>
            <p:ph idx="5" type="subTitle"/>
          </p:nvPr>
        </p:nvSpPr>
        <p:spPr>
          <a:xfrm>
            <a:off x="3690341" y="3829680"/>
            <a:ext cx="24282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74" name="Google Shape;274;p13"/>
          <p:cNvSpPr txBox="1"/>
          <p:nvPr>
            <p:ph hasCustomPrompt="1" idx="6" type="title"/>
          </p:nvPr>
        </p:nvSpPr>
        <p:spPr>
          <a:xfrm>
            <a:off x="3690341" y="264588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5" name="Google Shape;275;p13"/>
          <p:cNvSpPr txBox="1"/>
          <p:nvPr>
            <p:ph idx="7" type="ctrTitle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276" name="Google Shape;276;p13"/>
          <p:cNvSpPr txBox="1"/>
          <p:nvPr>
            <p:ph idx="8" type="ctrTitle"/>
          </p:nvPr>
        </p:nvSpPr>
        <p:spPr>
          <a:xfrm>
            <a:off x="6428436" y="3377738"/>
            <a:ext cx="225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  <p:sp>
        <p:nvSpPr>
          <p:cNvPr id="277" name="Google Shape;277;p13"/>
          <p:cNvSpPr txBox="1"/>
          <p:nvPr>
            <p:ph hasCustomPrompt="1" idx="9" type="title"/>
          </p:nvPr>
        </p:nvSpPr>
        <p:spPr>
          <a:xfrm>
            <a:off x="6428436" y="264588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8" name="Google Shape;278;p13"/>
          <p:cNvSpPr txBox="1"/>
          <p:nvPr>
            <p:ph idx="13" type="ctrTitle"/>
          </p:nvPr>
        </p:nvSpPr>
        <p:spPr>
          <a:xfrm>
            <a:off x="6429027" y="3396800"/>
            <a:ext cx="225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"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4"/>
          <p:cNvSpPr txBox="1"/>
          <p:nvPr>
            <p:ph type="ctrTitle"/>
          </p:nvPr>
        </p:nvSpPr>
        <p:spPr>
          <a:xfrm>
            <a:off x="4696481" y="1365079"/>
            <a:ext cx="26556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281" name="Google Shape;281;p14"/>
          <p:cNvSpPr txBox="1"/>
          <p:nvPr>
            <p:ph idx="1" type="subTitle"/>
          </p:nvPr>
        </p:nvSpPr>
        <p:spPr>
          <a:xfrm>
            <a:off x="4696481" y="1835141"/>
            <a:ext cx="3039300" cy="93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82" name="Google Shape;282;p14"/>
          <p:cNvSpPr txBox="1"/>
          <p:nvPr>
            <p:ph idx="2" type="ctrTitle"/>
          </p:nvPr>
        </p:nvSpPr>
        <p:spPr>
          <a:xfrm>
            <a:off x="1900150" y="3127942"/>
            <a:ext cx="24729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283" name="Google Shape;283;p14"/>
          <p:cNvSpPr txBox="1"/>
          <p:nvPr>
            <p:ph idx="3" type="subTitle"/>
          </p:nvPr>
        </p:nvSpPr>
        <p:spPr>
          <a:xfrm>
            <a:off x="1333875" y="3598390"/>
            <a:ext cx="3039300" cy="117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84" name="Google Shape;284;p14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14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14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14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8" name="Google Shape;288;p14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289" name="Google Shape;289;p14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14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1" name="Google Shape;291;p14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14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14"/>
          <p:cNvSpPr txBox="1"/>
          <p:nvPr>
            <p:ph idx="4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1_1"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5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15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15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15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9" name="Google Shape;299;p15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300" name="Google Shape;300;p15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15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2" name="Google Shape;302;p15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15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15"/>
          <p:cNvSpPr txBox="1"/>
          <p:nvPr>
            <p:ph type="ctrTitle"/>
          </p:nvPr>
        </p:nvSpPr>
        <p:spPr>
          <a:xfrm>
            <a:off x="891226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05" name="Google Shape;305;p15"/>
          <p:cNvSpPr txBox="1"/>
          <p:nvPr>
            <p:ph idx="1" type="subTitle"/>
          </p:nvPr>
        </p:nvSpPr>
        <p:spPr>
          <a:xfrm>
            <a:off x="891226" y="3491100"/>
            <a:ext cx="18813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06" name="Google Shape;306;p15"/>
          <p:cNvSpPr txBox="1"/>
          <p:nvPr>
            <p:ph idx="2" type="ctrTitle"/>
          </p:nvPr>
        </p:nvSpPr>
        <p:spPr>
          <a:xfrm>
            <a:off x="3503173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07" name="Google Shape;307;p15"/>
          <p:cNvSpPr txBox="1"/>
          <p:nvPr>
            <p:ph idx="3" type="subTitle"/>
          </p:nvPr>
        </p:nvSpPr>
        <p:spPr>
          <a:xfrm>
            <a:off x="3503173" y="3491100"/>
            <a:ext cx="18813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08" name="Google Shape;308;p15"/>
          <p:cNvSpPr txBox="1"/>
          <p:nvPr>
            <p:ph idx="4" type="ctrTitle"/>
          </p:nvPr>
        </p:nvSpPr>
        <p:spPr>
          <a:xfrm>
            <a:off x="6124594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09" name="Google Shape;309;p15"/>
          <p:cNvSpPr txBox="1"/>
          <p:nvPr>
            <p:ph idx="5" type="subTitle"/>
          </p:nvPr>
        </p:nvSpPr>
        <p:spPr>
          <a:xfrm>
            <a:off x="6124594" y="3491100"/>
            <a:ext cx="18813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10" name="Google Shape;310;p15"/>
          <p:cNvSpPr txBox="1"/>
          <p:nvPr>
            <p:ph idx="6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1_1_1"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6"/>
          <p:cNvSpPr txBox="1"/>
          <p:nvPr>
            <p:ph type="ctrTitle"/>
          </p:nvPr>
        </p:nvSpPr>
        <p:spPr>
          <a:xfrm>
            <a:off x="1121525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13" name="Google Shape;313;p16"/>
          <p:cNvSpPr txBox="1"/>
          <p:nvPr>
            <p:ph idx="1" type="subTitle"/>
          </p:nvPr>
        </p:nvSpPr>
        <p:spPr>
          <a:xfrm>
            <a:off x="961925" y="1643751"/>
            <a:ext cx="22005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14" name="Google Shape;314;p16"/>
          <p:cNvSpPr txBox="1"/>
          <p:nvPr>
            <p:ph idx="2" type="ctrTitle"/>
          </p:nvPr>
        </p:nvSpPr>
        <p:spPr>
          <a:xfrm>
            <a:off x="3628263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15" name="Google Shape;315;p16"/>
          <p:cNvSpPr txBox="1"/>
          <p:nvPr>
            <p:ph idx="3" type="subTitle"/>
          </p:nvPr>
        </p:nvSpPr>
        <p:spPr>
          <a:xfrm>
            <a:off x="3468663" y="1643759"/>
            <a:ext cx="22005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16" name="Google Shape;316;p16"/>
          <p:cNvSpPr txBox="1"/>
          <p:nvPr>
            <p:ph idx="4" type="ctrTitle"/>
          </p:nvPr>
        </p:nvSpPr>
        <p:spPr>
          <a:xfrm>
            <a:off x="6142624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17" name="Google Shape;317;p16"/>
          <p:cNvSpPr txBox="1"/>
          <p:nvPr>
            <p:ph idx="5" type="subTitle"/>
          </p:nvPr>
        </p:nvSpPr>
        <p:spPr>
          <a:xfrm>
            <a:off x="5947924" y="1643751"/>
            <a:ext cx="22707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18" name="Google Shape;318;p16"/>
          <p:cNvSpPr txBox="1"/>
          <p:nvPr>
            <p:ph idx="6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319" name="Google Shape;319;p16"/>
          <p:cNvSpPr txBox="1"/>
          <p:nvPr>
            <p:ph idx="7" type="ctrTitle"/>
          </p:nvPr>
        </p:nvSpPr>
        <p:spPr>
          <a:xfrm>
            <a:off x="1121525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20" name="Google Shape;320;p16"/>
          <p:cNvSpPr txBox="1"/>
          <p:nvPr>
            <p:ph idx="8" type="subTitle"/>
          </p:nvPr>
        </p:nvSpPr>
        <p:spPr>
          <a:xfrm>
            <a:off x="961925" y="3479251"/>
            <a:ext cx="22005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21" name="Google Shape;321;p16"/>
          <p:cNvSpPr txBox="1"/>
          <p:nvPr>
            <p:ph idx="9" type="ctrTitle"/>
          </p:nvPr>
        </p:nvSpPr>
        <p:spPr>
          <a:xfrm>
            <a:off x="3628263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22" name="Google Shape;322;p16"/>
          <p:cNvSpPr txBox="1"/>
          <p:nvPr>
            <p:ph idx="13" type="subTitle"/>
          </p:nvPr>
        </p:nvSpPr>
        <p:spPr>
          <a:xfrm>
            <a:off x="3533613" y="3479251"/>
            <a:ext cx="20706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23" name="Google Shape;323;p16"/>
          <p:cNvSpPr txBox="1"/>
          <p:nvPr>
            <p:ph idx="14" type="ctrTitle"/>
          </p:nvPr>
        </p:nvSpPr>
        <p:spPr>
          <a:xfrm>
            <a:off x="6142624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24" name="Google Shape;324;p16"/>
          <p:cNvSpPr txBox="1"/>
          <p:nvPr>
            <p:ph idx="15" type="subTitle"/>
          </p:nvPr>
        </p:nvSpPr>
        <p:spPr>
          <a:xfrm>
            <a:off x="5947924" y="3479251"/>
            <a:ext cx="22707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25" name="Google Shape;325;p16"/>
          <p:cNvSpPr/>
          <p:nvPr/>
        </p:nvSpPr>
        <p:spPr>
          <a:xfrm>
            <a:off x="7573050" y="27737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16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16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16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16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16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16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16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16"/>
          <p:cNvSpPr/>
          <p:nvPr/>
        </p:nvSpPr>
        <p:spPr>
          <a:xfrm>
            <a:off x="564075" y="475390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2"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7"/>
          <p:cNvSpPr txBox="1"/>
          <p:nvPr>
            <p:ph type="ctrTitle"/>
          </p:nvPr>
        </p:nvSpPr>
        <p:spPr>
          <a:xfrm>
            <a:off x="1218541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36" name="Google Shape;336;p17"/>
          <p:cNvSpPr txBox="1"/>
          <p:nvPr>
            <p:ph idx="1" type="subTitle"/>
          </p:nvPr>
        </p:nvSpPr>
        <p:spPr>
          <a:xfrm>
            <a:off x="1218541" y="1865495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37" name="Google Shape;337;p17"/>
          <p:cNvSpPr txBox="1"/>
          <p:nvPr>
            <p:ph idx="2" type="ctrTitle"/>
          </p:nvPr>
        </p:nvSpPr>
        <p:spPr>
          <a:xfrm>
            <a:off x="6054555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38" name="Google Shape;338;p17"/>
          <p:cNvSpPr txBox="1"/>
          <p:nvPr>
            <p:ph idx="3" type="subTitle"/>
          </p:nvPr>
        </p:nvSpPr>
        <p:spPr>
          <a:xfrm>
            <a:off x="6054555" y="1865495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39" name="Google Shape;339;p17"/>
          <p:cNvSpPr txBox="1"/>
          <p:nvPr>
            <p:ph idx="4" type="ctrTitle"/>
          </p:nvPr>
        </p:nvSpPr>
        <p:spPr>
          <a:xfrm>
            <a:off x="1218541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40" name="Google Shape;340;p17"/>
          <p:cNvSpPr txBox="1"/>
          <p:nvPr>
            <p:ph idx="5" type="subTitle"/>
          </p:nvPr>
        </p:nvSpPr>
        <p:spPr>
          <a:xfrm>
            <a:off x="1116841" y="3271106"/>
            <a:ext cx="20847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41" name="Google Shape;341;p17"/>
          <p:cNvSpPr txBox="1"/>
          <p:nvPr>
            <p:ph idx="6" type="ctrTitle"/>
          </p:nvPr>
        </p:nvSpPr>
        <p:spPr>
          <a:xfrm>
            <a:off x="6054555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42" name="Google Shape;342;p17"/>
          <p:cNvSpPr txBox="1"/>
          <p:nvPr>
            <p:ph idx="7" type="subTitle"/>
          </p:nvPr>
        </p:nvSpPr>
        <p:spPr>
          <a:xfrm>
            <a:off x="6054555" y="3271106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43" name="Google Shape;343;p17"/>
          <p:cNvSpPr txBox="1"/>
          <p:nvPr>
            <p:ph idx="8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344" name="Google Shape;344;p17"/>
          <p:cNvSpPr/>
          <p:nvPr/>
        </p:nvSpPr>
        <p:spPr>
          <a:xfrm>
            <a:off x="7647375" y="94960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17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17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17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17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17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17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17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17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17"/>
          <p:cNvSpPr/>
          <p:nvPr/>
        </p:nvSpPr>
        <p:spPr>
          <a:xfrm>
            <a:off x="816650" y="4612675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2">
  <p:cSld name="CUSTOM_2_1"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18"/>
          <p:cNvSpPr txBox="1"/>
          <p:nvPr>
            <p:ph type="ctrTitle"/>
          </p:nvPr>
        </p:nvSpPr>
        <p:spPr>
          <a:xfrm>
            <a:off x="915161" y="2299544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6" name="Google Shape;356;p18"/>
          <p:cNvSpPr txBox="1"/>
          <p:nvPr>
            <p:ph idx="1" type="subTitle"/>
          </p:nvPr>
        </p:nvSpPr>
        <p:spPr>
          <a:xfrm>
            <a:off x="879139" y="1777397"/>
            <a:ext cx="19173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7" name="Google Shape;357;p18"/>
          <p:cNvSpPr txBox="1"/>
          <p:nvPr>
            <p:ph idx="2" type="ctrTitle"/>
          </p:nvPr>
        </p:nvSpPr>
        <p:spPr>
          <a:xfrm>
            <a:off x="6345518" y="2299544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8" name="Google Shape;358;p18"/>
          <p:cNvSpPr txBox="1"/>
          <p:nvPr>
            <p:ph idx="3" type="subTitle"/>
          </p:nvPr>
        </p:nvSpPr>
        <p:spPr>
          <a:xfrm>
            <a:off x="6345518" y="1777397"/>
            <a:ext cx="18813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9" name="Google Shape;359;p18"/>
          <p:cNvSpPr txBox="1"/>
          <p:nvPr>
            <p:ph idx="4" type="ctrTitle"/>
          </p:nvPr>
        </p:nvSpPr>
        <p:spPr>
          <a:xfrm>
            <a:off x="915161" y="2861525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60" name="Google Shape;360;p18"/>
          <p:cNvSpPr txBox="1"/>
          <p:nvPr>
            <p:ph idx="5" type="subTitle"/>
          </p:nvPr>
        </p:nvSpPr>
        <p:spPr>
          <a:xfrm>
            <a:off x="915161" y="3353275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61" name="Google Shape;361;p18"/>
          <p:cNvSpPr txBox="1"/>
          <p:nvPr>
            <p:ph idx="6" type="ctrTitle"/>
          </p:nvPr>
        </p:nvSpPr>
        <p:spPr>
          <a:xfrm>
            <a:off x="6345518" y="2861525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62" name="Google Shape;362;p18"/>
          <p:cNvSpPr txBox="1"/>
          <p:nvPr>
            <p:ph idx="7" type="subTitle"/>
          </p:nvPr>
        </p:nvSpPr>
        <p:spPr>
          <a:xfrm>
            <a:off x="6345518" y="3353275"/>
            <a:ext cx="16566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63" name="Google Shape;363;p18"/>
          <p:cNvSpPr txBox="1"/>
          <p:nvPr>
            <p:ph idx="8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364" name="Google Shape;364;p18"/>
          <p:cNvSpPr/>
          <p:nvPr/>
        </p:nvSpPr>
        <p:spPr>
          <a:xfrm>
            <a:off x="7647375" y="94960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18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18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18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18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18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18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18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18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18"/>
          <p:cNvSpPr/>
          <p:nvPr/>
        </p:nvSpPr>
        <p:spPr>
          <a:xfrm>
            <a:off x="816650" y="4612675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"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19"/>
          <p:cNvSpPr txBox="1"/>
          <p:nvPr>
            <p:ph type="title"/>
          </p:nvPr>
        </p:nvSpPr>
        <p:spPr>
          <a:xfrm>
            <a:off x="2471150" y="1830075"/>
            <a:ext cx="3823200" cy="112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7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76" name="Google Shape;376;p19"/>
          <p:cNvSpPr txBox="1"/>
          <p:nvPr>
            <p:ph idx="1" type="subTitle"/>
          </p:nvPr>
        </p:nvSpPr>
        <p:spPr>
          <a:xfrm>
            <a:off x="2902550" y="540000"/>
            <a:ext cx="2960400" cy="135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77" name="Google Shape;377;p19"/>
          <p:cNvSpPr txBox="1"/>
          <p:nvPr/>
        </p:nvSpPr>
        <p:spPr>
          <a:xfrm>
            <a:off x="2289500" y="3592806"/>
            <a:ext cx="4186500" cy="93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CREDITS: This presentation template was created by </a:t>
            </a:r>
            <a:r>
              <a:rPr lang="en" sz="1000">
                <a:solidFill>
                  <a:schemeClr val="accent1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including icons by </a:t>
            </a:r>
            <a:r>
              <a:rPr lang="en" sz="1000">
                <a:solidFill>
                  <a:schemeClr val="accent2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and infographics &amp; images by </a:t>
            </a:r>
            <a:r>
              <a:rPr lang="en" sz="1000">
                <a:solidFill>
                  <a:schemeClr val="accent3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sz="1000">
              <a:solidFill>
                <a:schemeClr val="accent3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78" name="Google Shape;378;p19"/>
          <p:cNvSpPr/>
          <p:nvPr/>
        </p:nvSpPr>
        <p:spPr>
          <a:xfrm>
            <a:off x="858247" y="1380669"/>
            <a:ext cx="130760" cy="131015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19"/>
          <p:cNvSpPr/>
          <p:nvPr/>
        </p:nvSpPr>
        <p:spPr>
          <a:xfrm>
            <a:off x="1802448" y="4340187"/>
            <a:ext cx="131015" cy="131015"/>
          </a:xfrm>
          <a:custGeom>
            <a:rect b="b" l="l" r="r" t="t"/>
            <a:pathLst>
              <a:path extrusionOk="0" h="4634" w="4634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19"/>
          <p:cNvSpPr/>
          <p:nvPr/>
        </p:nvSpPr>
        <p:spPr>
          <a:xfrm>
            <a:off x="7196621" y="809541"/>
            <a:ext cx="131015" cy="131015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19"/>
          <p:cNvSpPr/>
          <p:nvPr/>
        </p:nvSpPr>
        <p:spPr>
          <a:xfrm>
            <a:off x="7826485" y="4005523"/>
            <a:ext cx="105796" cy="106050"/>
          </a:xfrm>
          <a:custGeom>
            <a:rect b="b" l="l" r="r" t="t"/>
            <a:pathLst>
              <a:path extrusionOk="0" fill="none" h="3751" w="3742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cap="flat" cmpd="sng" w="29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19"/>
          <p:cNvSpPr/>
          <p:nvPr/>
        </p:nvSpPr>
        <p:spPr>
          <a:xfrm>
            <a:off x="6669747" y="3108456"/>
            <a:ext cx="62397" cy="62397"/>
          </a:xfrm>
          <a:custGeom>
            <a:rect b="b" l="l" r="r" t="t"/>
            <a:pathLst>
              <a:path extrusionOk="0" fill="none" h="2207" w="2207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cap="flat" cmpd="sng" w="13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19"/>
          <p:cNvSpPr/>
          <p:nvPr/>
        </p:nvSpPr>
        <p:spPr>
          <a:xfrm>
            <a:off x="2127273" y="2530788"/>
            <a:ext cx="112298" cy="112553"/>
          </a:xfrm>
          <a:custGeom>
            <a:rect b="b" l="l" r="r" t="t"/>
            <a:pathLst>
              <a:path extrusionOk="0" fill="none" h="3981" w="3972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19"/>
          <p:cNvSpPr/>
          <p:nvPr/>
        </p:nvSpPr>
        <p:spPr>
          <a:xfrm>
            <a:off x="7418926" y="3240515"/>
            <a:ext cx="112298" cy="112553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19"/>
          <p:cNvSpPr/>
          <p:nvPr/>
        </p:nvSpPr>
        <p:spPr>
          <a:xfrm>
            <a:off x="7751274" y="1218584"/>
            <a:ext cx="86853" cy="86825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6" name="Google Shape;386;p19"/>
          <p:cNvGrpSpPr/>
          <p:nvPr/>
        </p:nvGrpSpPr>
        <p:grpSpPr>
          <a:xfrm>
            <a:off x="6669747" y="-389684"/>
            <a:ext cx="143766" cy="2106420"/>
            <a:chOff x="6780548" y="337714"/>
            <a:chExt cx="133252" cy="1952377"/>
          </a:xfrm>
        </p:grpSpPr>
        <p:sp>
          <p:nvSpPr>
            <p:cNvPr id="387" name="Google Shape;387;p19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19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9" name="Google Shape;389;p19"/>
          <p:cNvGrpSpPr/>
          <p:nvPr/>
        </p:nvGrpSpPr>
        <p:grpSpPr>
          <a:xfrm>
            <a:off x="1510029" y="507749"/>
            <a:ext cx="203534" cy="2663107"/>
            <a:chOff x="250617" y="2402301"/>
            <a:chExt cx="188650" cy="2468354"/>
          </a:xfrm>
        </p:grpSpPr>
        <p:sp>
          <p:nvSpPr>
            <p:cNvPr id="390" name="Google Shape;390;p19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19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19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19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4" name="Google Shape;394;p19"/>
          <p:cNvGrpSpPr/>
          <p:nvPr/>
        </p:nvGrpSpPr>
        <p:grpSpPr>
          <a:xfrm>
            <a:off x="385355" y="1380671"/>
            <a:ext cx="199237" cy="2828935"/>
            <a:chOff x="1608717" y="1280046"/>
            <a:chExt cx="199237" cy="2828935"/>
          </a:xfrm>
        </p:grpSpPr>
        <p:sp>
          <p:nvSpPr>
            <p:cNvPr id="395" name="Google Shape;395;p19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19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19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8" name="Google Shape;398;p19"/>
          <p:cNvSpPr/>
          <p:nvPr/>
        </p:nvSpPr>
        <p:spPr>
          <a:xfrm>
            <a:off x="1050592" y="3209646"/>
            <a:ext cx="9132" cy="2718457"/>
          </a:xfrm>
          <a:custGeom>
            <a:rect b="b" l="l" r="r" t="t"/>
            <a:pathLst>
              <a:path extrusionOk="0" h="96152" w="323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19"/>
          <p:cNvSpPr/>
          <p:nvPr/>
        </p:nvSpPr>
        <p:spPr>
          <a:xfrm>
            <a:off x="7090326" y="2590809"/>
            <a:ext cx="9132" cy="1822361"/>
          </a:xfrm>
          <a:custGeom>
            <a:rect b="b" l="l" r="r" t="t"/>
            <a:pathLst>
              <a:path extrusionOk="0" h="64457" w="323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0" name="Google Shape;400;p19"/>
          <p:cNvGrpSpPr/>
          <p:nvPr/>
        </p:nvGrpSpPr>
        <p:grpSpPr>
          <a:xfrm>
            <a:off x="989005" y="-389666"/>
            <a:ext cx="62143" cy="897428"/>
            <a:chOff x="2038689" y="173907"/>
            <a:chExt cx="57599" cy="831799"/>
          </a:xfrm>
        </p:grpSpPr>
        <p:sp>
          <p:nvSpPr>
            <p:cNvPr id="401" name="Google Shape;401;p19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19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3" name="Google Shape;403;p19"/>
          <p:cNvGrpSpPr/>
          <p:nvPr/>
        </p:nvGrpSpPr>
        <p:grpSpPr>
          <a:xfrm>
            <a:off x="8568723" y="2184809"/>
            <a:ext cx="214702" cy="2308597"/>
            <a:chOff x="8008096" y="2108910"/>
            <a:chExt cx="199001" cy="2139769"/>
          </a:xfrm>
        </p:grpSpPr>
        <p:sp>
          <p:nvSpPr>
            <p:cNvPr id="404" name="Google Shape;404;p19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19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6" name="Google Shape;406;p19"/>
          <p:cNvSpPr/>
          <p:nvPr/>
        </p:nvSpPr>
        <p:spPr>
          <a:xfrm>
            <a:off x="6423211" y="3192659"/>
            <a:ext cx="86853" cy="86825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7" name="Google Shape;407;p19"/>
          <p:cNvGrpSpPr/>
          <p:nvPr/>
        </p:nvGrpSpPr>
        <p:grpSpPr>
          <a:xfrm>
            <a:off x="8221223" y="9"/>
            <a:ext cx="214702" cy="2308597"/>
            <a:chOff x="8008096" y="2108910"/>
            <a:chExt cx="199001" cy="2139769"/>
          </a:xfrm>
        </p:grpSpPr>
        <p:sp>
          <p:nvSpPr>
            <p:cNvPr id="408" name="Google Shape;408;p19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19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list">
  <p:cSld name="CUSTOM_4"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20"/>
          <p:cNvSpPr txBox="1"/>
          <p:nvPr>
            <p:ph idx="1" type="body"/>
          </p:nvPr>
        </p:nvSpPr>
        <p:spPr>
          <a:xfrm>
            <a:off x="597375" y="1438003"/>
            <a:ext cx="3908700" cy="254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●"/>
              <a:defRPr sz="1200"/>
            </a:lvl1pPr>
            <a:lvl2pPr indent="-292100" lvl="1" marL="9144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2pPr>
            <a:lvl3pPr indent="-292100" lvl="2" marL="13716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3pPr>
            <a:lvl4pPr indent="-292100" lvl="3" marL="18288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4pPr>
            <a:lvl5pPr indent="-292100" lvl="4" marL="22860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5pPr>
            <a:lvl6pPr indent="-292100" lvl="5" marL="27432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6pPr>
            <a:lvl7pPr indent="-292100" lvl="6" marL="32004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7pPr>
            <a:lvl8pPr indent="-292100" lvl="7" marL="36576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8pPr>
            <a:lvl9pPr indent="-292100" lvl="8" marL="4114800" rtl="0">
              <a:spcBef>
                <a:spcPts val="1600"/>
              </a:spcBef>
              <a:spcAft>
                <a:spcPts val="1600"/>
              </a:spcAft>
              <a:buSzPts val="1000"/>
              <a:buFont typeface="Nunito Light"/>
              <a:buChar char="■"/>
              <a:defRPr/>
            </a:lvl9pPr>
          </a:lstStyle>
          <a:p/>
        </p:txBody>
      </p:sp>
      <p:sp>
        <p:nvSpPr>
          <p:cNvPr id="412" name="Google Shape;412;p20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413" name="Google Shape;413;p20"/>
          <p:cNvSpPr txBox="1"/>
          <p:nvPr>
            <p:ph idx="2" type="body"/>
          </p:nvPr>
        </p:nvSpPr>
        <p:spPr>
          <a:xfrm>
            <a:off x="4690125" y="2069712"/>
            <a:ext cx="3908700" cy="19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●"/>
              <a:defRPr sz="1200"/>
            </a:lvl1pPr>
            <a:lvl2pPr indent="-2921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Light"/>
              <a:buChar char="○"/>
              <a:defRPr/>
            </a:lvl2pPr>
            <a:lvl3pPr indent="-292100" lvl="2" marL="1371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Light"/>
              <a:buChar char="■"/>
              <a:defRPr/>
            </a:lvl3pPr>
            <a:lvl4pPr indent="-292100" lvl="3" marL="1828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Light"/>
              <a:buChar char="●"/>
              <a:defRPr/>
            </a:lvl4pPr>
            <a:lvl5pPr indent="-292100" lvl="4" marL="22860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Light"/>
              <a:buChar char="○"/>
              <a:defRPr/>
            </a:lvl5pPr>
            <a:lvl6pPr indent="-292100" lvl="5" marL="27432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Light"/>
              <a:buChar char="■"/>
              <a:defRPr/>
            </a:lvl6pPr>
            <a:lvl7pPr indent="-292100" lvl="6" marL="3200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Light"/>
              <a:buChar char="●"/>
              <a:defRPr/>
            </a:lvl7pPr>
            <a:lvl8pPr indent="-292100" lvl="7" marL="3657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unito Light"/>
              <a:buChar char="○"/>
              <a:defRPr/>
            </a:lvl8pPr>
            <a:lvl9pPr indent="-292100" lvl="8" marL="41148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000"/>
              <a:buFont typeface="Nunito Light"/>
              <a:buChar char="■"/>
              <a:defRPr/>
            </a:lvl9pPr>
          </a:lstStyle>
          <a:p/>
        </p:txBody>
      </p:sp>
      <p:sp>
        <p:nvSpPr>
          <p:cNvPr id="414" name="Google Shape;414;p20"/>
          <p:cNvSpPr/>
          <p:nvPr/>
        </p:nvSpPr>
        <p:spPr>
          <a:xfrm>
            <a:off x="8829925" y="1123700"/>
            <a:ext cx="108650" cy="108625"/>
          </a:xfrm>
          <a:custGeom>
            <a:rect b="b" l="l" r="r" t="t"/>
            <a:pathLst>
              <a:path extrusionOk="0" h="4345" w="4346">
                <a:moveTo>
                  <a:pt x="4027" y="337"/>
                </a:moveTo>
                <a:lnTo>
                  <a:pt x="4027" y="4008"/>
                </a:lnTo>
                <a:lnTo>
                  <a:pt x="338" y="4008"/>
                </a:lnTo>
                <a:lnTo>
                  <a:pt x="338" y="337"/>
                </a:lnTo>
                <a:close/>
                <a:moveTo>
                  <a:pt x="1" y="0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20"/>
          <p:cNvSpPr/>
          <p:nvPr/>
        </p:nvSpPr>
        <p:spPr>
          <a:xfrm>
            <a:off x="9156250" y="1340450"/>
            <a:ext cx="111450" cy="110975"/>
          </a:xfrm>
          <a:custGeom>
            <a:rect b="b" l="l" r="r" t="t"/>
            <a:pathLst>
              <a:path extrusionOk="0" h="4439" w="4458">
                <a:moveTo>
                  <a:pt x="4008" y="431"/>
                </a:moveTo>
                <a:lnTo>
                  <a:pt x="4008" y="4008"/>
                </a:lnTo>
                <a:lnTo>
                  <a:pt x="431" y="4008"/>
                </a:lnTo>
                <a:lnTo>
                  <a:pt x="431" y="431"/>
                </a:lnTo>
                <a:close/>
                <a:moveTo>
                  <a:pt x="0" y="1"/>
                </a:moveTo>
                <a:lnTo>
                  <a:pt x="0" y="4439"/>
                </a:lnTo>
                <a:lnTo>
                  <a:pt x="4457" y="4439"/>
                </a:lnTo>
                <a:lnTo>
                  <a:pt x="4457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20"/>
          <p:cNvSpPr/>
          <p:nvPr/>
        </p:nvSpPr>
        <p:spPr>
          <a:xfrm>
            <a:off x="5809850" y="214400"/>
            <a:ext cx="108625" cy="108625"/>
          </a:xfrm>
          <a:custGeom>
            <a:rect b="b" l="l" r="r" t="t"/>
            <a:pathLst>
              <a:path extrusionOk="0" h="4345" w="4345">
                <a:moveTo>
                  <a:pt x="4008" y="337"/>
                </a:moveTo>
                <a:lnTo>
                  <a:pt x="4008" y="4008"/>
                </a:lnTo>
                <a:lnTo>
                  <a:pt x="337" y="4008"/>
                </a:lnTo>
                <a:lnTo>
                  <a:pt x="337" y="337"/>
                </a:lnTo>
                <a:close/>
                <a:moveTo>
                  <a:pt x="0" y="0"/>
                </a:moveTo>
                <a:lnTo>
                  <a:pt x="0" y="4345"/>
                </a:lnTo>
                <a:lnTo>
                  <a:pt x="4345" y="4345"/>
                </a:lnTo>
                <a:lnTo>
                  <a:pt x="434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20"/>
          <p:cNvSpPr/>
          <p:nvPr/>
        </p:nvSpPr>
        <p:spPr>
          <a:xfrm>
            <a:off x="7079800" y="420088"/>
            <a:ext cx="164825" cy="164375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20"/>
          <p:cNvSpPr/>
          <p:nvPr/>
        </p:nvSpPr>
        <p:spPr>
          <a:xfrm>
            <a:off x="7952700" y="278513"/>
            <a:ext cx="44975" cy="44500"/>
          </a:xfrm>
          <a:custGeom>
            <a:rect b="b" l="l" r="r" t="t"/>
            <a:pathLst>
              <a:path extrusionOk="0" h="1780" w="1799">
                <a:moveTo>
                  <a:pt x="1" y="1"/>
                </a:moveTo>
                <a:lnTo>
                  <a:pt x="1" y="1780"/>
                </a:lnTo>
                <a:lnTo>
                  <a:pt x="1798" y="1780"/>
                </a:lnTo>
                <a:lnTo>
                  <a:pt x="1798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20"/>
          <p:cNvSpPr/>
          <p:nvPr/>
        </p:nvSpPr>
        <p:spPr>
          <a:xfrm>
            <a:off x="7372450" y="-69325"/>
            <a:ext cx="155925" cy="155925"/>
          </a:xfrm>
          <a:custGeom>
            <a:rect b="b" l="l" r="r" t="t"/>
            <a:pathLst>
              <a:path extrusionOk="0" h="6237" w="6237">
                <a:moveTo>
                  <a:pt x="0" y="0"/>
                </a:moveTo>
                <a:lnTo>
                  <a:pt x="0" y="6236"/>
                </a:lnTo>
                <a:lnTo>
                  <a:pt x="6236" y="6236"/>
                </a:lnTo>
                <a:lnTo>
                  <a:pt x="6236" y="0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20"/>
          <p:cNvSpPr/>
          <p:nvPr/>
        </p:nvSpPr>
        <p:spPr>
          <a:xfrm>
            <a:off x="8464275" y="355050"/>
            <a:ext cx="155925" cy="156400"/>
          </a:xfrm>
          <a:custGeom>
            <a:rect b="b" l="l" r="r" t="t"/>
            <a:pathLst>
              <a:path extrusionOk="0" h="6256" w="6237">
                <a:moveTo>
                  <a:pt x="1" y="1"/>
                </a:moveTo>
                <a:lnTo>
                  <a:pt x="1" y="6256"/>
                </a:lnTo>
                <a:lnTo>
                  <a:pt x="6237" y="6256"/>
                </a:lnTo>
                <a:lnTo>
                  <a:pt x="623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20"/>
          <p:cNvSpPr/>
          <p:nvPr/>
        </p:nvSpPr>
        <p:spPr>
          <a:xfrm>
            <a:off x="7264275" y="607363"/>
            <a:ext cx="122675" cy="122675"/>
          </a:xfrm>
          <a:custGeom>
            <a:rect b="b" l="l" r="r" t="t"/>
            <a:pathLst>
              <a:path extrusionOk="0" h="4907" w="4907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20"/>
          <p:cNvSpPr/>
          <p:nvPr/>
        </p:nvSpPr>
        <p:spPr>
          <a:xfrm>
            <a:off x="6298850" y="907625"/>
            <a:ext cx="155925" cy="155900"/>
          </a:xfrm>
          <a:custGeom>
            <a:rect b="b" l="l" r="r" t="t"/>
            <a:pathLst>
              <a:path extrusionOk="0" h="6236" w="6237">
                <a:moveTo>
                  <a:pt x="1" y="0"/>
                </a:moveTo>
                <a:lnTo>
                  <a:pt x="1" y="6236"/>
                </a:lnTo>
                <a:lnTo>
                  <a:pt x="6237" y="6236"/>
                </a:lnTo>
                <a:lnTo>
                  <a:pt x="6237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20"/>
          <p:cNvSpPr/>
          <p:nvPr/>
        </p:nvSpPr>
        <p:spPr>
          <a:xfrm>
            <a:off x="-83000" y="4540463"/>
            <a:ext cx="164825" cy="164375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20"/>
          <p:cNvSpPr/>
          <p:nvPr/>
        </p:nvSpPr>
        <p:spPr>
          <a:xfrm>
            <a:off x="101475" y="4727738"/>
            <a:ext cx="122675" cy="122675"/>
          </a:xfrm>
          <a:custGeom>
            <a:rect b="b" l="l" r="r" t="t"/>
            <a:pathLst>
              <a:path extrusionOk="0" h="4907" w="4907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"/>
          <p:cNvSpPr/>
          <p:nvPr/>
        </p:nvSpPr>
        <p:spPr>
          <a:xfrm>
            <a:off x="7202390" y="916059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1" name="Google Shape;41;p3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42" name="Google Shape;42;p3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3"/>
          <p:cNvSpPr/>
          <p:nvPr/>
        </p:nvSpPr>
        <p:spPr>
          <a:xfrm>
            <a:off x="8485996" y="161463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" name="Google Shape;46;p3"/>
          <p:cNvGrpSpPr/>
          <p:nvPr/>
        </p:nvGrpSpPr>
        <p:grpSpPr>
          <a:xfrm>
            <a:off x="3643898" y="-436198"/>
            <a:ext cx="133252" cy="1952377"/>
            <a:chOff x="6780548" y="337714"/>
            <a:chExt cx="133252" cy="1952377"/>
          </a:xfrm>
        </p:grpSpPr>
        <p:sp>
          <p:nvSpPr>
            <p:cNvPr id="47" name="Google Shape;47;p3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" name="Google Shape;49;p3"/>
          <p:cNvSpPr/>
          <p:nvPr/>
        </p:nvSpPr>
        <p:spPr>
          <a:xfrm>
            <a:off x="8935726" y="10"/>
            <a:ext cx="8464" cy="2519637"/>
          </a:xfrm>
          <a:custGeom>
            <a:rect b="b" l="l" r="r" t="t"/>
            <a:pathLst>
              <a:path extrusionOk="0" h="96151" w="323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51" name="Google Shape;51;p3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" name="Google Shape;53;p3"/>
          <p:cNvGrpSpPr/>
          <p:nvPr/>
        </p:nvGrpSpPr>
        <p:grpSpPr>
          <a:xfrm>
            <a:off x="520996" y="1091548"/>
            <a:ext cx="199001" cy="2139769"/>
            <a:chOff x="8008096" y="2108910"/>
            <a:chExt cx="199001" cy="2139769"/>
          </a:xfrm>
        </p:grpSpPr>
        <p:sp>
          <p:nvSpPr>
            <p:cNvPr id="54" name="Google Shape;54;p3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" name="Google Shape;56;p3"/>
          <p:cNvSpPr txBox="1"/>
          <p:nvPr>
            <p:ph type="ctrTitle"/>
          </p:nvPr>
        </p:nvSpPr>
        <p:spPr>
          <a:xfrm>
            <a:off x="2031287" y="1742775"/>
            <a:ext cx="2622000" cy="83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57" name="Google Shape;57;p3"/>
          <p:cNvSpPr txBox="1"/>
          <p:nvPr>
            <p:ph idx="1" type="subTitle"/>
          </p:nvPr>
        </p:nvSpPr>
        <p:spPr>
          <a:xfrm>
            <a:off x="1791587" y="2417450"/>
            <a:ext cx="3101400" cy="10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58" name="Google Shape;58;p3"/>
          <p:cNvSpPr txBox="1"/>
          <p:nvPr>
            <p:ph hasCustomPrompt="1" idx="2" type="title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5"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/>
          <p:nvPr>
            <p:ph idx="1" type="body"/>
          </p:nvPr>
        </p:nvSpPr>
        <p:spPr>
          <a:xfrm>
            <a:off x="618825" y="1679175"/>
            <a:ext cx="3534300" cy="20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1" name="Google Shape;61;p4"/>
          <p:cNvSpPr txBox="1"/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62" name="Google Shape;62;p4"/>
          <p:cNvSpPr/>
          <p:nvPr/>
        </p:nvSpPr>
        <p:spPr>
          <a:xfrm>
            <a:off x="720000" y="46901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4"/>
          <p:cNvSpPr/>
          <p:nvPr/>
        </p:nvSpPr>
        <p:spPr>
          <a:xfrm>
            <a:off x="2058475" y="41522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4"/>
          <p:cNvSpPr/>
          <p:nvPr/>
        </p:nvSpPr>
        <p:spPr>
          <a:xfrm>
            <a:off x="1432075" y="4296400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4"/>
          <p:cNvSpPr/>
          <p:nvPr/>
        </p:nvSpPr>
        <p:spPr>
          <a:xfrm>
            <a:off x="2194725" y="44747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4"/>
          <p:cNvSpPr/>
          <p:nvPr/>
        </p:nvSpPr>
        <p:spPr>
          <a:xfrm>
            <a:off x="1585475" y="4695513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7" name="Google Shape;67;p4"/>
          <p:cNvGrpSpPr/>
          <p:nvPr/>
        </p:nvGrpSpPr>
        <p:grpSpPr>
          <a:xfrm>
            <a:off x="8148521" y="3004593"/>
            <a:ext cx="98059" cy="1147596"/>
            <a:chOff x="3347921" y="16006"/>
            <a:chExt cx="98059" cy="1147596"/>
          </a:xfrm>
        </p:grpSpPr>
        <p:sp>
          <p:nvSpPr>
            <p:cNvPr id="68" name="Google Shape;68;p4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2975">
              <a:solidFill>
                <a:srgbClr val="E898A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" name="Google Shape;70;p4"/>
          <p:cNvGrpSpPr/>
          <p:nvPr/>
        </p:nvGrpSpPr>
        <p:grpSpPr>
          <a:xfrm>
            <a:off x="281421" y="3769263"/>
            <a:ext cx="121172" cy="760495"/>
            <a:chOff x="5245196" y="3136513"/>
            <a:chExt cx="121172" cy="760495"/>
          </a:xfrm>
        </p:grpSpPr>
        <p:sp>
          <p:nvSpPr>
            <p:cNvPr id="71" name="Google Shape;71;p4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" name="Google Shape;73;p4"/>
          <p:cNvGrpSpPr/>
          <p:nvPr/>
        </p:nvGrpSpPr>
        <p:grpSpPr>
          <a:xfrm>
            <a:off x="8534739" y="4069632"/>
            <a:ext cx="57599" cy="831799"/>
            <a:chOff x="2038689" y="173907"/>
            <a:chExt cx="57599" cy="831799"/>
          </a:xfrm>
        </p:grpSpPr>
        <p:sp>
          <p:nvSpPr>
            <p:cNvPr id="74" name="Google Shape;74;p4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4"/>
          <p:cNvSpPr/>
          <p:nvPr/>
        </p:nvSpPr>
        <p:spPr>
          <a:xfrm>
            <a:off x="7686100" y="45688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8868125" y="3769263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"/>
          <p:cNvSpPr txBox="1"/>
          <p:nvPr>
            <p:ph type="ctrTitle"/>
          </p:nvPr>
        </p:nvSpPr>
        <p:spPr>
          <a:xfrm>
            <a:off x="923625" y="1196026"/>
            <a:ext cx="982200" cy="577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80" name="Google Shape;80;p5"/>
          <p:cNvSpPr txBox="1"/>
          <p:nvPr>
            <p:ph idx="1" type="subTitle"/>
          </p:nvPr>
        </p:nvSpPr>
        <p:spPr>
          <a:xfrm>
            <a:off x="923637" y="1684093"/>
            <a:ext cx="26205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81" name="Google Shape;81;p5"/>
          <p:cNvSpPr txBox="1"/>
          <p:nvPr>
            <p:ph idx="2" type="ctrTitle"/>
          </p:nvPr>
        </p:nvSpPr>
        <p:spPr>
          <a:xfrm>
            <a:off x="7050379" y="1196025"/>
            <a:ext cx="1137300" cy="577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82" name="Google Shape;82;p5"/>
          <p:cNvSpPr txBox="1"/>
          <p:nvPr>
            <p:ph idx="3" type="subTitle"/>
          </p:nvPr>
        </p:nvSpPr>
        <p:spPr>
          <a:xfrm>
            <a:off x="5450166" y="1684093"/>
            <a:ext cx="27375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83" name="Google Shape;83;p5"/>
          <p:cNvSpPr txBox="1"/>
          <p:nvPr>
            <p:ph idx="4" type="ctrTitle"/>
          </p:nvPr>
        </p:nvSpPr>
        <p:spPr>
          <a:xfrm>
            <a:off x="618825" y="411675"/>
            <a:ext cx="4618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84" name="Google Shape;84;p5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5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5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5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8" name="Google Shape;88;p5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89" name="Google Shape;89;p5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1" name="Google Shape;91;p5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5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95" name="Google Shape;95;p6"/>
          <p:cNvSpPr/>
          <p:nvPr/>
        </p:nvSpPr>
        <p:spPr>
          <a:xfrm>
            <a:off x="7573050" y="27737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6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6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6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6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6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6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6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6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6"/>
          <p:cNvSpPr/>
          <p:nvPr/>
        </p:nvSpPr>
        <p:spPr>
          <a:xfrm>
            <a:off x="564075" y="475390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7"/>
          <p:cNvSpPr txBox="1"/>
          <p:nvPr>
            <p:ph idx="1" type="body"/>
          </p:nvPr>
        </p:nvSpPr>
        <p:spPr>
          <a:xfrm>
            <a:off x="618306" y="2199025"/>
            <a:ext cx="1905900" cy="12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7" name="Google Shape;107;p7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108" name="Google Shape;108;p7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7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7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7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2" name="Google Shape;112;p7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113" name="Google Shape;113;p7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7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5" name="Google Shape;115;p7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7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8"/>
          <p:cNvSpPr txBox="1"/>
          <p:nvPr>
            <p:ph type="title"/>
          </p:nvPr>
        </p:nvSpPr>
        <p:spPr>
          <a:xfrm>
            <a:off x="2037000" y="1496400"/>
            <a:ext cx="5070000" cy="215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9" name="Google Shape;119;p8"/>
          <p:cNvSpPr/>
          <p:nvPr/>
        </p:nvSpPr>
        <p:spPr>
          <a:xfrm>
            <a:off x="1060456" y="1158638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8"/>
          <p:cNvSpPr/>
          <p:nvPr/>
        </p:nvSpPr>
        <p:spPr>
          <a:xfrm>
            <a:off x="7799740" y="916059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8"/>
          <p:cNvSpPr/>
          <p:nvPr/>
        </p:nvSpPr>
        <p:spPr>
          <a:xfrm>
            <a:off x="5257933" y="2452405"/>
            <a:ext cx="57599" cy="57599"/>
          </a:xfrm>
          <a:custGeom>
            <a:rect b="b" l="l" r="r" t="t"/>
            <a:pathLst>
              <a:path extrusionOk="0" fill="none" h="2198" w="2198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cap="flat" cmpd="sng" w="13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8"/>
          <p:cNvSpPr/>
          <p:nvPr/>
        </p:nvSpPr>
        <p:spPr>
          <a:xfrm>
            <a:off x="275669" y="1557059"/>
            <a:ext cx="57834" cy="57599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8"/>
          <p:cNvSpPr/>
          <p:nvPr/>
        </p:nvSpPr>
        <p:spPr>
          <a:xfrm>
            <a:off x="2307882" y="3002386"/>
            <a:ext cx="104086" cy="104322"/>
          </a:xfrm>
          <a:custGeom>
            <a:rect b="b" l="l" r="r" t="t"/>
            <a:pathLst>
              <a:path extrusionOk="0" fill="none" h="3981" w="3972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8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5" name="Google Shape;125;p8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26" name="Google Shape;126;p8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8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8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9" name="Google Shape;129;p8"/>
          <p:cNvSpPr/>
          <p:nvPr/>
        </p:nvSpPr>
        <p:spPr>
          <a:xfrm>
            <a:off x="8485996" y="161463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8"/>
          <p:cNvSpPr/>
          <p:nvPr/>
        </p:nvSpPr>
        <p:spPr>
          <a:xfrm>
            <a:off x="6293004" y="835609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8"/>
          <p:cNvSpPr/>
          <p:nvPr/>
        </p:nvSpPr>
        <p:spPr>
          <a:xfrm>
            <a:off x="1778504" y="2156778"/>
            <a:ext cx="119993" cy="119966"/>
          </a:xfrm>
          <a:custGeom>
            <a:rect b="b" l="l" r="r" t="t"/>
            <a:pathLst>
              <a:path extrusionOk="0" h="4578" w="4579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2" name="Google Shape;132;p8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133" name="Google Shape;133;p8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2975">
              <a:solidFill>
                <a:srgbClr val="E898A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8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5" name="Google Shape;135;p8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136" name="Google Shape;136;p8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8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8" name="Google Shape;138;p8"/>
          <p:cNvGrpSpPr/>
          <p:nvPr/>
        </p:nvGrpSpPr>
        <p:grpSpPr>
          <a:xfrm>
            <a:off x="6967836" y="85439"/>
            <a:ext cx="133252" cy="1952377"/>
            <a:chOff x="6780548" y="337714"/>
            <a:chExt cx="133252" cy="1952377"/>
          </a:xfrm>
        </p:grpSpPr>
        <p:sp>
          <p:nvSpPr>
            <p:cNvPr id="139" name="Google Shape;139;p8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8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1" name="Google Shape;141;p8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142" name="Google Shape;142;p8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8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8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8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6" name="Google Shape;146;p8"/>
          <p:cNvGrpSpPr/>
          <p:nvPr/>
        </p:nvGrpSpPr>
        <p:grpSpPr>
          <a:xfrm>
            <a:off x="982417" y="1695096"/>
            <a:ext cx="199237" cy="2828935"/>
            <a:chOff x="1608717" y="1280046"/>
            <a:chExt cx="199237" cy="2828935"/>
          </a:xfrm>
        </p:grpSpPr>
        <p:sp>
          <p:nvSpPr>
            <p:cNvPr id="147" name="Google Shape;147;p8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8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8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0" name="Google Shape;150;p8"/>
          <p:cNvSpPr/>
          <p:nvPr/>
        </p:nvSpPr>
        <p:spPr>
          <a:xfrm>
            <a:off x="646863" y="21446"/>
            <a:ext cx="8464" cy="1689069"/>
          </a:xfrm>
          <a:custGeom>
            <a:rect b="b" l="l" r="r" t="t"/>
            <a:pathLst>
              <a:path extrusionOk="0" h="64456" w="323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1" name="Google Shape;151;p8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152" name="Google Shape;152;p8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8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4" name="Google Shape;154;p8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155" name="Google Shape;155;p8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8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7" name="Google Shape;157;p8"/>
          <p:cNvSpPr/>
          <p:nvPr/>
        </p:nvSpPr>
        <p:spPr>
          <a:xfrm>
            <a:off x="2702019" y="1158651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8" name="Google Shape;158;p8"/>
          <p:cNvGrpSpPr/>
          <p:nvPr/>
        </p:nvGrpSpPr>
        <p:grpSpPr>
          <a:xfrm>
            <a:off x="4095146" y="-859690"/>
            <a:ext cx="199001" cy="2139769"/>
            <a:chOff x="8008096" y="2108910"/>
            <a:chExt cx="199001" cy="2139769"/>
          </a:xfrm>
        </p:grpSpPr>
        <p:sp>
          <p:nvSpPr>
            <p:cNvPr id="159" name="Google Shape;159;p8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8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1" name="Google Shape;161;p8"/>
          <p:cNvGrpSpPr/>
          <p:nvPr/>
        </p:nvGrpSpPr>
        <p:grpSpPr>
          <a:xfrm>
            <a:off x="6333286" y="3704939"/>
            <a:ext cx="133252" cy="1952377"/>
            <a:chOff x="6780548" y="337714"/>
            <a:chExt cx="133252" cy="1952377"/>
          </a:xfrm>
        </p:grpSpPr>
        <p:sp>
          <p:nvSpPr>
            <p:cNvPr id="162" name="Google Shape;162;p8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8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4" name="Google Shape;164;p8"/>
          <p:cNvGrpSpPr/>
          <p:nvPr/>
        </p:nvGrpSpPr>
        <p:grpSpPr>
          <a:xfrm>
            <a:off x="2702021" y="3612763"/>
            <a:ext cx="121172" cy="760495"/>
            <a:chOff x="5245196" y="3136513"/>
            <a:chExt cx="121172" cy="760495"/>
          </a:xfrm>
        </p:grpSpPr>
        <p:sp>
          <p:nvSpPr>
            <p:cNvPr id="165" name="Google Shape;165;p8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8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7" name="Google Shape;167;p8"/>
          <p:cNvSpPr/>
          <p:nvPr/>
        </p:nvSpPr>
        <p:spPr>
          <a:xfrm>
            <a:off x="5539523" y="4516718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8"/>
          <p:cNvSpPr/>
          <p:nvPr/>
        </p:nvSpPr>
        <p:spPr>
          <a:xfrm>
            <a:off x="6994217" y="3378784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1" name="Google Shape;171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72" name="Google Shape;172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0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75" name="Google Shape;175;p10"/>
          <p:cNvSpPr txBox="1"/>
          <p:nvPr>
            <p:ph type="title"/>
          </p:nvPr>
        </p:nvSpPr>
        <p:spPr>
          <a:xfrm>
            <a:off x="581925" y="3391646"/>
            <a:ext cx="4126500" cy="132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datascience.stackexchange.com/questions/23638/what-are-real-world-applications-of-doc2vec" TargetMode="External"/><Relationship Id="rId4" Type="http://schemas.openxmlformats.org/officeDocument/2006/relationships/hyperlink" Target="https://medium.com/mlearning-ai/deep-learning-for-nlp-word2vec-doc2vec-and-top2vec-demystified-3842b4fad5c9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www.youtube.com/watch?v=kTRJX_PLZDM" TargetMode="External"/><Relationship Id="rId4" Type="http://schemas.openxmlformats.org/officeDocument/2006/relationships/image" Target="../media/image4.jpg"/><Relationship Id="rId5" Type="http://schemas.openxmlformats.org/officeDocument/2006/relationships/image" Target="../media/image3.png"/><Relationship Id="rId6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23"/>
          <p:cNvSpPr txBox="1"/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DOC2VEC</a:t>
            </a:r>
            <a:endParaRPr/>
          </a:p>
        </p:txBody>
      </p:sp>
      <p:sp>
        <p:nvSpPr>
          <p:cNvPr id="432" name="Google Shape;432;p23"/>
          <p:cNvSpPr txBox="1"/>
          <p:nvPr>
            <p:ph idx="1" type="subTitle"/>
          </p:nvPr>
        </p:nvSpPr>
        <p:spPr>
          <a:xfrm>
            <a:off x="1801950" y="2804500"/>
            <a:ext cx="55401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Adham Popal, Jacob Roedel, Samantha Kusner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32"/>
          <p:cNvSpPr txBox="1"/>
          <p:nvPr>
            <p:ph type="ctrTitle"/>
          </p:nvPr>
        </p:nvSpPr>
        <p:spPr>
          <a:xfrm>
            <a:off x="1839750" y="384800"/>
            <a:ext cx="5464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Approaches</a:t>
            </a:r>
            <a:r>
              <a:rPr lang="en"/>
              <a:t> &amp; </a:t>
            </a:r>
            <a:r>
              <a:rPr lang="en"/>
              <a:t>Results</a:t>
            </a:r>
            <a:endParaRPr/>
          </a:p>
        </p:txBody>
      </p:sp>
      <p:sp>
        <p:nvSpPr>
          <p:cNvPr id="494" name="Google Shape;494;p32"/>
          <p:cNvSpPr txBox="1"/>
          <p:nvPr>
            <p:ph idx="1" type="body"/>
          </p:nvPr>
        </p:nvSpPr>
        <p:spPr>
          <a:xfrm>
            <a:off x="858525" y="1210900"/>
            <a:ext cx="3042000" cy="115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2000">
                <a:latin typeface="Share Tech"/>
                <a:ea typeface="Share Tech"/>
                <a:cs typeface="Share Tech"/>
                <a:sym typeface="Share Tech"/>
              </a:rPr>
              <a:t>Overfitting: </a:t>
            </a:r>
            <a:r>
              <a:rPr lang="en">
                <a:latin typeface="Share Tech"/>
                <a:ea typeface="Share Tech"/>
                <a:cs typeface="Share Tech"/>
                <a:sym typeface="Share Tech"/>
              </a:rPr>
              <a:t>Overfitting on the training data itself was our biggest problem</a:t>
            </a:r>
            <a:endParaRPr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495" name="Google Shape;495;p32"/>
          <p:cNvSpPr txBox="1"/>
          <p:nvPr>
            <p:ph idx="1" type="body"/>
          </p:nvPr>
        </p:nvSpPr>
        <p:spPr>
          <a:xfrm>
            <a:off x="858525" y="2614200"/>
            <a:ext cx="3042000" cy="115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2000">
                <a:latin typeface="Share Tech"/>
                <a:ea typeface="Share Tech"/>
                <a:cs typeface="Share Tech"/>
                <a:sym typeface="Share Tech"/>
              </a:rPr>
              <a:t>Datasets</a:t>
            </a:r>
            <a:r>
              <a:rPr b="1" lang="en" sz="2000">
                <a:latin typeface="Share Tech"/>
                <a:ea typeface="Share Tech"/>
                <a:cs typeface="Share Tech"/>
                <a:sym typeface="Share Tech"/>
              </a:rPr>
              <a:t>: </a:t>
            </a:r>
            <a:r>
              <a:rPr lang="en">
                <a:latin typeface="Share Tech"/>
                <a:ea typeface="Share Tech"/>
                <a:cs typeface="Share Tech"/>
                <a:sym typeface="Share Tech"/>
              </a:rPr>
              <a:t>Varying levels of “sentiment” which led us to mix and match datasets</a:t>
            </a:r>
            <a:endParaRPr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496" name="Google Shape;496;p32"/>
          <p:cNvSpPr txBox="1"/>
          <p:nvPr>
            <p:ph idx="1" type="body"/>
          </p:nvPr>
        </p:nvSpPr>
        <p:spPr>
          <a:xfrm>
            <a:off x="4997425" y="1210900"/>
            <a:ext cx="3042000" cy="115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2000">
                <a:latin typeface="Share Tech"/>
                <a:ea typeface="Share Tech"/>
                <a:cs typeface="Share Tech"/>
                <a:sym typeface="Share Tech"/>
              </a:rPr>
              <a:t>Metrics: </a:t>
            </a:r>
            <a:r>
              <a:rPr lang="en">
                <a:latin typeface="Share Tech"/>
                <a:ea typeface="Share Tech"/>
                <a:cs typeface="Share Tech"/>
                <a:sym typeface="Share Tech"/>
              </a:rPr>
              <a:t>85-90% accuracy on diverse dataset with loss of around 0.25</a:t>
            </a:r>
            <a:endParaRPr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497" name="Google Shape;497;p32"/>
          <p:cNvSpPr txBox="1"/>
          <p:nvPr>
            <p:ph idx="1" type="body"/>
          </p:nvPr>
        </p:nvSpPr>
        <p:spPr>
          <a:xfrm>
            <a:off x="4997425" y="2772325"/>
            <a:ext cx="3042000" cy="115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2000">
                <a:latin typeface="Share Tech"/>
                <a:ea typeface="Share Tech"/>
                <a:cs typeface="Share Tech"/>
                <a:sym typeface="Share Tech"/>
              </a:rPr>
              <a:t>Optimization: </a:t>
            </a:r>
            <a:r>
              <a:rPr lang="en">
                <a:latin typeface="Share Tech"/>
                <a:ea typeface="Share Tech"/>
                <a:cs typeface="Share Tech"/>
                <a:sym typeface="Share Tech"/>
              </a:rPr>
              <a:t>D</a:t>
            </a:r>
            <a:r>
              <a:rPr lang="en">
                <a:latin typeface="Share Tech"/>
                <a:ea typeface="Share Tech"/>
                <a:cs typeface="Share Tech"/>
                <a:sym typeface="Share Tech"/>
              </a:rPr>
              <a:t>ropout,</a:t>
            </a:r>
            <a:r>
              <a:rPr lang="en">
                <a:latin typeface="Share Tech"/>
                <a:ea typeface="Share Tech"/>
                <a:cs typeface="Share Tech"/>
                <a:sym typeface="Share Tech"/>
              </a:rPr>
              <a:t> dense layers, and global pooling</a:t>
            </a:r>
            <a:endParaRPr>
              <a:latin typeface="Share Tech"/>
              <a:ea typeface="Share Tech"/>
              <a:cs typeface="Share Tech"/>
              <a:sym typeface="Share Tech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33"/>
          <p:cNvSpPr txBox="1"/>
          <p:nvPr>
            <p:ph type="ctrTitle"/>
          </p:nvPr>
        </p:nvSpPr>
        <p:spPr>
          <a:xfrm>
            <a:off x="2450700" y="136250"/>
            <a:ext cx="4242600" cy="5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Doc2Vec Implementation</a:t>
            </a:r>
            <a:endParaRPr/>
          </a:p>
        </p:txBody>
      </p:sp>
      <p:sp>
        <p:nvSpPr>
          <p:cNvPr id="503" name="Google Shape;503;p33"/>
          <p:cNvSpPr txBox="1"/>
          <p:nvPr>
            <p:ph idx="1" type="body"/>
          </p:nvPr>
        </p:nvSpPr>
        <p:spPr>
          <a:xfrm>
            <a:off x="648900" y="648600"/>
            <a:ext cx="7846200" cy="38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Share Tech"/>
              <a:buChar char="-"/>
            </a:pPr>
            <a:r>
              <a:rPr b="1" lang="en" sz="2000">
                <a:latin typeface="Share Tech"/>
                <a:ea typeface="Share Tech"/>
                <a:cs typeface="Share Tech"/>
                <a:sym typeface="Share Tech"/>
              </a:rPr>
              <a:t>Tokenize each document</a:t>
            </a:r>
            <a:endParaRPr b="1" sz="2000">
              <a:latin typeface="Share Tech"/>
              <a:ea typeface="Share Tech"/>
              <a:cs typeface="Share Tech"/>
              <a:sym typeface="Share Tech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Share Tech"/>
              <a:buChar char="-"/>
            </a:pPr>
            <a:r>
              <a:rPr b="1" lang="en" sz="2000">
                <a:latin typeface="Share Tech"/>
                <a:ea typeface="Share Tech"/>
                <a:cs typeface="Share Tech"/>
                <a:sym typeface="Share Tech"/>
              </a:rPr>
              <a:t>Tag each document with </a:t>
            </a:r>
            <a:r>
              <a:rPr b="1" lang="en" sz="2000">
                <a:latin typeface="Share Tech"/>
                <a:ea typeface="Share Tech"/>
                <a:cs typeface="Share Tech"/>
                <a:sym typeface="Share Tech"/>
              </a:rPr>
              <a:t>unique</a:t>
            </a:r>
            <a:r>
              <a:rPr b="1" lang="en" sz="2000">
                <a:latin typeface="Share Tech"/>
                <a:ea typeface="Share Tech"/>
                <a:cs typeface="Share Tech"/>
                <a:sym typeface="Share Tech"/>
              </a:rPr>
              <a:t> ID</a:t>
            </a:r>
            <a:endParaRPr b="1" sz="2000">
              <a:latin typeface="Share Tech"/>
              <a:ea typeface="Share Tech"/>
              <a:cs typeface="Share Tech"/>
              <a:sym typeface="Share Tech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Share Tech"/>
              <a:buChar char="-"/>
            </a:pPr>
            <a:r>
              <a:rPr b="1" lang="en" sz="2000">
                <a:latin typeface="Share Tech"/>
                <a:ea typeface="Share Tech"/>
                <a:cs typeface="Share Tech"/>
                <a:sym typeface="Share Tech"/>
              </a:rPr>
              <a:t>Build vocabulary (get all unique words from all text)</a:t>
            </a:r>
            <a:endParaRPr b="1" sz="2000">
              <a:latin typeface="Share Tech"/>
              <a:ea typeface="Share Tech"/>
              <a:cs typeface="Share Tech"/>
              <a:sym typeface="Share Tech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Share Tech"/>
              <a:buChar char="-"/>
            </a:pPr>
            <a:r>
              <a:rPr b="1" lang="en" sz="2000">
                <a:latin typeface="Share Tech"/>
                <a:ea typeface="Share Tech"/>
                <a:cs typeface="Share Tech"/>
                <a:sym typeface="Share Tech"/>
              </a:rPr>
              <a:t>Create model (embedding or each vector with additional layers to catch complexity)</a:t>
            </a:r>
            <a:endParaRPr b="1" sz="2000">
              <a:latin typeface="Share Tech"/>
              <a:ea typeface="Share Tech"/>
              <a:cs typeface="Share Tech"/>
              <a:sym typeface="Share Tech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Share Tech"/>
              <a:buChar char="-"/>
            </a:pPr>
            <a:r>
              <a:rPr b="1" lang="en" sz="2000">
                <a:latin typeface="Share Tech"/>
                <a:ea typeface="Share Tech"/>
                <a:cs typeface="Share Tech"/>
                <a:sym typeface="Share Tech"/>
              </a:rPr>
              <a:t>Train on it (unsupervised training)</a:t>
            </a:r>
            <a:endParaRPr b="1" sz="2000">
              <a:latin typeface="Share Tech"/>
              <a:ea typeface="Share Tech"/>
              <a:cs typeface="Share Tech"/>
              <a:sym typeface="Share Tech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Share Tech"/>
              <a:buChar char="-"/>
            </a:pPr>
            <a:r>
              <a:rPr b="1" lang="en" sz="2000">
                <a:latin typeface="Share Tech"/>
                <a:ea typeface="Share Tech"/>
                <a:cs typeface="Share Tech"/>
                <a:sym typeface="Share Tech"/>
              </a:rPr>
              <a:t>Extract all trained vectors from Doc2Vec model</a:t>
            </a:r>
            <a:endParaRPr b="1" sz="2000">
              <a:latin typeface="Share Tech"/>
              <a:ea typeface="Share Tech"/>
              <a:cs typeface="Share Tech"/>
              <a:sym typeface="Share Tech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Share Tech"/>
              <a:buChar char="-"/>
            </a:pPr>
            <a:r>
              <a:rPr b="1" lang="en" sz="2000">
                <a:latin typeface="Share Tech"/>
                <a:ea typeface="Share Tech"/>
                <a:cs typeface="Share Tech"/>
                <a:sym typeface="Share Tech"/>
              </a:rPr>
              <a:t>Split data (train and test)</a:t>
            </a:r>
            <a:endParaRPr b="1" sz="2000">
              <a:latin typeface="Share Tech"/>
              <a:ea typeface="Share Tech"/>
              <a:cs typeface="Share Tech"/>
              <a:sym typeface="Share Tech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Share Tech"/>
              <a:buChar char="-"/>
            </a:pPr>
            <a:r>
              <a:rPr b="1" lang="en" sz="2000">
                <a:latin typeface="Share Tech"/>
                <a:ea typeface="Share Tech"/>
                <a:cs typeface="Share Tech"/>
                <a:sym typeface="Share Tech"/>
              </a:rPr>
              <a:t>Line up vectors with labels (positive or negative)</a:t>
            </a:r>
            <a:endParaRPr b="1" sz="2000">
              <a:latin typeface="Share Tech"/>
              <a:ea typeface="Share Tech"/>
              <a:cs typeface="Share Tech"/>
              <a:sym typeface="Share Tech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Share Tech"/>
              <a:buChar char="-"/>
            </a:pPr>
            <a:r>
              <a:rPr b="1" lang="en" sz="2000">
                <a:latin typeface="Share Tech"/>
                <a:ea typeface="Share Tech"/>
                <a:cs typeface="Share Tech"/>
                <a:sym typeface="Share Tech"/>
              </a:rPr>
              <a:t>Logistic regression model network (i.e. sigmoid on final dense layer)</a:t>
            </a:r>
            <a:endParaRPr b="1" sz="2000">
              <a:latin typeface="Share Tech"/>
              <a:ea typeface="Share Tech"/>
              <a:cs typeface="Share Tech"/>
              <a:sym typeface="Share Tech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Share Tech"/>
              <a:buChar char="-"/>
            </a:pPr>
            <a:r>
              <a:rPr b="1" lang="en" sz="2000">
                <a:latin typeface="Share Tech"/>
                <a:ea typeface="Share Tech"/>
                <a:cs typeface="Share Tech"/>
                <a:sym typeface="Share Tech"/>
              </a:rPr>
              <a:t>Test accuracy</a:t>
            </a:r>
            <a:endParaRPr b="1" sz="2000">
              <a:latin typeface="Share Tech"/>
              <a:ea typeface="Share Tech"/>
              <a:cs typeface="Share Tech"/>
              <a:sym typeface="Share Tech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34"/>
          <p:cNvSpPr txBox="1"/>
          <p:nvPr>
            <p:ph type="ctrTitle"/>
          </p:nvPr>
        </p:nvSpPr>
        <p:spPr>
          <a:xfrm>
            <a:off x="1839750" y="384800"/>
            <a:ext cx="5464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Development</a:t>
            </a:r>
            <a:endParaRPr/>
          </a:p>
        </p:txBody>
      </p:sp>
      <p:sp>
        <p:nvSpPr>
          <p:cNvPr id="509" name="Google Shape;509;p34"/>
          <p:cNvSpPr txBox="1"/>
          <p:nvPr/>
        </p:nvSpPr>
        <p:spPr>
          <a:xfrm>
            <a:off x="100100" y="1149525"/>
            <a:ext cx="4359600" cy="30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Build a Top2Vec Model</a:t>
            </a:r>
            <a:endParaRPr sz="18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Follows a 4 stage </a:t>
            </a:r>
            <a:r>
              <a:rPr lang="en"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architecture</a:t>
            </a:r>
            <a:endParaRPr sz="18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AutoNum type="arabicPeriod"/>
            </a:pPr>
            <a:r>
              <a:rPr lang="en"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Document Embedding → Use our Doc2Vec model to build and create our own Top2Vec </a:t>
            </a:r>
            <a:endParaRPr sz="18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AutoNum type="arabicPeriod"/>
            </a:pPr>
            <a:r>
              <a:rPr lang="en"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Low Dimensional Document Embedding</a:t>
            </a:r>
            <a:endParaRPr sz="18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AutoNum type="arabicPeriod"/>
            </a:pPr>
            <a:r>
              <a:rPr lang="en"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Identify dense areas of documents</a:t>
            </a:r>
            <a:endParaRPr sz="18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AutoNum type="arabicPeriod"/>
            </a:pPr>
            <a:r>
              <a:rPr lang="en"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Finding the closest word</a:t>
            </a:r>
            <a:endParaRPr baseline="30000" sz="18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510" name="Google Shape;51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3400" y="1149513"/>
            <a:ext cx="4530502" cy="284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35"/>
          <p:cNvSpPr txBox="1"/>
          <p:nvPr>
            <p:ph type="title"/>
          </p:nvPr>
        </p:nvSpPr>
        <p:spPr>
          <a:xfrm>
            <a:off x="1775850" y="1496400"/>
            <a:ext cx="5592300" cy="215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Any Questions?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36"/>
          <p:cNvSpPr txBox="1"/>
          <p:nvPr>
            <p:ph idx="4294967295" type="ctrTitle"/>
          </p:nvPr>
        </p:nvSpPr>
        <p:spPr>
          <a:xfrm>
            <a:off x="1839750" y="384800"/>
            <a:ext cx="54645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521" name="Google Shape;521;p36"/>
          <p:cNvSpPr txBox="1"/>
          <p:nvPr/>
        </p:nvSpPr>
        <p:spPr>
          <a:xfrm>
            <a:off x="619050" y="962600"/>
            <a:ext cx="7990500" cy="38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AutoNum type="arabicPeriod"/>
            </a:pPr>
            <a:r>
              <a:rPr lang="en" sz="12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https://towardsdatascience.com/introduction-to-word-embedding-and-word2vec-652d0c2060fa</a:t>
            </a:r>
            <a:endParaRPr sz="12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AutoNum type="arabicPeriod"/>
            </a:pPr>
            <a:r>
              <a:rPr lang="en" sz="12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https://towardsdatascience.com/nlp-101-word2vec-skip-gram-and-cbow-93512ee24314</a:t>
            </a:r>
            <a:endParaRPr sz="12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AutoNum type="arabicPeriod"/>
            </a:pPr>
            <a:r>
              <a:rPr lang="en" sz="1200" u="sng">
                <a:solidFill>
                  <a:schemeClr val="hlink"/>
                </a:solidFill>
                <a:latin typeface="Maven Pro"/>
                <a:ea typeface="Maven Pro"/>
                <a:cs typeface="Maven Pro"/>
                <a:sym typeface="Maven Pro"/>
                <a:hlinkClick r:id="rId3"/>
              </a:rPr>
              <a:t>https://datascience.stackexchange.com/questions/23638/what-are-real-world-applications-of-doc2vec</a:t>
            </a:r>
            <a:endParaRPr sz="12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AutoNum type="arabicPeriod"/>
            </a:pPr>
            <a:r>
              <a:rPr lang="en" sz="12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https://medium.com/wisio/a-gentle-introduction-to-doc2vec-db3e8c0cce5e</a:t>
            </a:r>
            <a:endParaRPr sz="12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AutoNum type="arabicPeriod"/>
            </a:pPr>
            <a:r>
              <a:rPr lang="en" sz="12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https://www.ibm.com/topics/natural-language-processing</a:t>
            </a:r>
            <a:endParaRPr sz="12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AutoNum type="arabicPeriod"/>
            </a:pPr>
            <a:r>
              <a:rPr lang="en" sz="12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https://towardsdatascience.com/nlp-101-word2vec-skip-gram-and-cbow-93512ee24314</a:t>
            </a:r>
            <a:endParaRPr sz="12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ven Pro"/>
              <a:buAutoNum type="arabicPeriod"/>
            </a:pPr>
            <a:r>
              <a:rPr lang="en" sz="1200" u="sng">
                <a:solidFill>
                  <a:schemeClr val="hlink"/>
                </a:solidFill>
                <a:latin typeface="Maven Pro"/>
                <a:ea typeface="Maven Pro"/>
                <a:cs typeface="Maven Pro"/>
                <a:sym typeface="Maven Pro"/>
                <a:hlinkClick r:id="rId4"/>
              </a:rPr>
              <a:t>https://medium.com/mlearning-ai/deep-learning-for-nlp-word2vec-doc2vec-and-top2vec-demystified-3842b4fad5c9</a:t>
            </a:r>
            <a:endParaRPr sz="12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24"/>
          <p:cNvSpPr txBox="1"/>
          <p:nvPr>
            <p:ph idx="1" type="body"/>
          </p:nvPr>
        </p:nvSpPr>
        <p:spPr>
          <a:xfrm>
            <a:off x="488575" y="1209150"/>
            <a:ext cx="3945300" cy="306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Share Tech"/>
                <a:ea typeface="Share Tech"/>
                <a:cs typeface="Share Tech"/>
                <a:sym typeface="Share Tech"/>
              </a:rPr>
              <a:t>Word2Vec</a:t>
            </a:r>
            <a:r>
              <a:rPr lang="en" sz="2000">
                <a:latin typeface="Share Tech"/>
                <a:ea typeface="Share Tech"/>
                <a:cs typeface="Share Tech"/>
                <a:sym typeface="Share Tech"/>
              </a:rPr>
              <a:t>:</a:t>
            </a:r>
            <a:r>
              <a:rPr lang="en">
                <a:latin typeface="Share Tech"/>
                <a:ea typeface="Share Tech"/>
                <a:cs typeface="Share Tech"/>
                <a:sym typeface="Share Tech"/>
              </a:rPr>
              <a:t> </a:t>
            </a:r>
            <a:r>
              <a:rPr lang="en">
                <a:latin typeface="Share Tech"/>
                <a:ea typeface="Share Tech"/>
                <a:cs typeface="Share Tech"/>
                <a:sym typeface="Share Tech"/>
              </a:rPr>
              <a:t>A family of model architectures and optimizations that can be used to learn word embeddings from large datasets</a:t>
            </a:r>
            <a:endParaRPr baseline="30000">
              <a:latin typeface="Share Tech"/>
              <a:ea typeface="Share Tech"/>
              <a:cs typeface="Share Tech"/>
              <a:sym typeface="Share Tech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hare Tech"/>
              <a:ea typeface="Share Tech"/>
              <a:cs typeface="Share Tech"/>
              <a:sym typeface="Share Tech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2000">
                <a:latin typeface="Share Tech"/>
                <a:ea typeface="Share Tech"/>
                <a:cs typeface="Share Tech"/>
                <a:sym typeface="Share Tech"/>
              </a:rPr>
              <a:t>Continuous bag-of-words model</a:t>
            </a:r>
            <a:r>
              <a:rPr lang="en" sz="2000">
                <a:latin typeface="Share Tech"/>
                <a:ea typeface="Share Tech"/>
                <a:cs typeface="Share Tech"/>
                <a:sym typeface="Share Tech"/>
              </a:rPr>
              <a:t>:</a:t>
            </a:r>
            <a:r>
              <a:rPr lang="en">
                <a:latin typeface="Share Tech"/>
                <a:ea typeface="Share Tech"/>
                <a:cs typeface="Share Tech"/>
                <a:sym typeface="Share Tech"/>
              </a:rPr>
              <a:t> P</a:t>
            </a:r>
            <a:r>
              <a:rPr lang="en">
                <a:latin typeface="Share Tech"/>
                <a:ea typeface="Share Tech"/>
                <a:cs typeface="Share Tech"/>
                <a:sym typeface="Share Tech"/>
              </a:rPr>
              <a:t>redicts the likelihood of a word based on surrounding context words</a:t>
            </a:r>
            <a:r>
              <a:rPr baseline="30000" lang="en">
                <a:latin typeface="Share Tech"/>
                <a:ea typeface="Share Tech"/>
                <a:cs typeface="Share Tech"/>
                <a:sym typeface="Share Tech"/>
              </a:rPr>
              <a:t>2</a:t>
            </a:r>
            <a:endParaRPr baseline="30000" sz="2200"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438" name="Google Shape;438;p24"/>
          <p:cNvSpPr txBox="1"/>
          <p:nvPr>
            <p:ph type="ctrTitle"/>
          </p:nvPr>
        </p:nvSpPr>
        <p:spPr>
          <a:xfrm>
            <a:off x="3056700" y="371375"/>
            <a:ext cx="3030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DOC2VEC?</a:t>
            </a:r>
            <a:endParaRPr/>
          </a:p>
        </p:txBody>
      </p:sp>
      <p:sp>
        <p:nvSpPr>
          <p:cNvPr id="439" name="Google Shape;439;p24"/>
          <p:cNvSpPr txBox="1"/>
          <p:nvPr>
            <p:ph idx="1" type="body"/>
          </p:nvPr>
        </p:nvSpPr>
        <p:spPr>
          <a:xfrm>
            <a:off x="4710100" y="1187525"/>
            <a:ext cx="3945300" cy="306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Share Tech"/>
                <a:ea typeface="Share Tech"/>
                <a:cs typeface="Share Tech"/>
                <a:sym typeface="Share Tech"/>
              </a:rPr>
              <a:t>Continuous skip-gram model</a:t>
            </a:r>
            <a:r>
              <a:rPr lang="en" sz="2000">
                <a:latin typeface="Share Tech"/>
                <a:ea typeface="Share Tech"/>
                <a:cs typeface="Share Tech"/>
                <a:sym typeface="Share Tech"/>
              </a:rPr>
              <a:t>:</a:t>
            </a:r>
            <a:r>
              <a:rPr lang="en">
                <a:latin typeface="Share Tech"/>
                <a:ea typeface="Share Tech"/>
                <a:cs typeface="Share Tech"/>
                <a:sym typeface="Share Tech"/>
              </a:rPr>
              <a:t> Predicts words within a certain range before and after the current word in the same </a:t>
            </a:r>
            <a:r>
              <a:rPr lang="en">
                <a:latin typeface="Share Tech"/>
                <a:ea typeface="Share Tech"/>
                <a:cs typeface="Share Tech"/>
                <a:sym typeface="Share Tech"/>
              </a:rPr>
              <a:t>sentence</a:t>
            </a:r>
            <a:endParaRPr baseline="30000">
              <a:latin typeface="Share Tech"/>
              <a:ea typeface="Share Tech"/>
              <a:cs typeface="Share Tech"/>
              <a:sym typeface="Share Tech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hare Tech"/>
              <a:ea typeface="Share Tech"/>
              <a:cs typeface="Share Tech"/>
              <a:sym typeface="Share Tech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2000">
                <a:latin typeface="Share Tech"/>
                <a:ea typeface="Share Tech"/>
                <a:cs typeface="Share Tech"/>
                <a:sym typeface="Share Tech"/>
              </a:rPr>
              <a:t>Doc2Vec: </a:t>
            </a:r>
            <a:r>
              <a:rPr lang="en">
                <a:latin typeface="Share Tech"/>
                <a:ea typeface="Share Tech"/>
                <a:cs typeface="Share Tech"/>
                <a:sym typeface="Share Tech"/>
              </a:rPr>
              <a:t>Adds a unique document ID to the word vectors, allowing the model to learn document-level embeddings.</a:t>
            </a:r>
            <a:r>
              <a:rPr baseline="30000" lang="en">
                <a:latin typeface="Share Tech"/>
                <a:ea typeface="Share Tech"/>
                <a:cs typeface="Share Tech"/>
                <a:sym typeface="Share Tech"/>
              </a:rPr>
              <a:t>4</a:t>
            </a:r>
            <a:endParaRPr baseline="30000" sz="2200">
              <a:latin typeface="Share Tech"/>
              <a:ea typeface="Share Tech"/>
              <a:cs typeface="Share Tech"/>
              <a:sym typeface="Share Tech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4" name="Google Shape;44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2188" y="108488"/>
            <a:ext cx="7819625" cy="492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26"/>
          <p:cNvSpPr txBox="1"/>
          <p:nvPr>
            <p:ph idx="1" type="body"/>
          </p:nvPr>
        </p:nvSpPr>
        <p:spPr>
          <a:xfrm>
            <a:off x="450950" y="1039800"/>
            <a:ext cx="4092300" cy="34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Share Tech"/>
                <a:ea typeface="Share Tech"/>
                <a:cs typeface="Share Tech"/>
                <a:sym typeface="Share Tech"/>
              </a:rPr>
              <a:t>NLP</a:t>
            </a:r>
            <a:r>
              <a:rPr lang="en" sz="2000">
                <a:latin typeface="Share Tech"/>
                <a:ea typeface="Share Tech"/>
                <a:cs typeface="Share Tech"/>
                <a:sym typeface="Share Tech"/>
              </a:rPr>
              <a:t>:</a:t>
            </a:r>
            <a:r>
              <a:rPr lang="en">
                <a:latin typeface="Share Tech"/>
                <a:ea typeface="Share Tech"/>
                <a:cs typeface="Share Tech"/>
                <a:sym typeface="Share Tech"/>
              </a:rPr>
              <a:t> </a:t>
            </a:r>
            <a:endParaRPr>
              <a:latin typeface="Share Tech"/>
              <a:ea typeface="Share Tech"/>
              <a:cs typeface="Share Tech"/>
              <a:sym typeface="Share Tech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latin typeface="Share Tech"/>
                <a:ea typeface="Share Tech"/>
                <a:cs typeface="Share Tech"/>
                <a:sym typeface="Share Tech"/>
              </a:rPr>
              <a:t>Extracts semantic meaning from documents and uses that information to classify documents and separate them into various categories</a:t>
            </a:r>
            <a:endParaRPr sz="2000">
              <a:latin typeface="Share Tech"/>
              <a:ea typeface="Share Tech"/>
              <a:cs typeface="Share Tech"/>
              <a:sym typeface="Share Tech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000"/>
              <a:buFont typeface="Share Tech"/>
              <a:buChar char="-"/>
            </a:pPr>
            <a:r>
              <a:rPr lang="en" sz="2000">
                <a:latin typeface="Share Tech"/>
                <a:ea typeface="Share Tech"/>
                <a:cs typeface="Share Tech"/>
                <a:sym typeface="Share Tech"/>
              </a:rPr>
              <a:t>Generative AI</a:t>
            </a:r>
            <a:endParaRPr sz="2000">
              <a:latin typeface="Share Tech"/>
              <a:ea typeface="Share Tech"/>
              <a:cs typeface="Share Tech"/>
              <a:sym typeface="Share Tech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Share Tech"/>
              <a:buChar char="-"/>
            </a:pPr>
            <a:r>
              <a:rPr lang="en" sz="2000">
                <a:latin typeface="Share Tech"/>
                <a:ea typeface="Share Tech"/>
                <a:cs typeface="Share Tech"/>
                <a:sym typeface="Share Tech"/>
              </a:rPr>
              <a:t>Document Classification/Sentiment Analysis</a:t>
            </a:r>
            <a:endParaRPr baseline="30000" sz="2000"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450" name="Google Shape;450;p26"/>
          <p:cNvSpPr txBox="1"/>
          <p:nvPr>
            <p:ph type="ctrTitle"/>
          </p:nvPr>
        </p:nvSpPr>
        <p:spPr>
          <a:xfrm>
            <a:off x="2675100" y="371375"/>
            <a:ext cx="3793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Cases of DOC2VEC</a:t>
            </a:r>
            <a:endParaRPr/>
          </a:p>
        </p:txBody>
      </p:sp>
      <p:sp>
        <p:nvSpPr>
          <p:cNvPr id="451" name="Google Shape;451;p26"/>
          <p:cNvSpPr txBox="1"/>
          <p:nvPr>
            <p:ph idx="1" type="body"/>
          </p:nvPr>
        </p:nvSpPr>
        <p:spPr>
          <a:xfrm>
            <a:off x="4696675" y="1039800"/>
            <a:ext cx="3945300" cy="34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Share Tech"/>
                <a:ea typeface="Share Tech"/>
                <a:cs typeface="Share Tech"/>
                <a:sym typeface="Share Tech"/>
              </a:rPr>
              <a:t>Real World Application</a:t>
            </a:r>
            <a:r>
              <a:rPr lang="en" sz="2000">
                <a:latin typeface="Share Tech"/>
                <a:ea typeface="Share Tech"/>
                <a:cs typeface="Share Tech"/>
                <a:sym typeface="Share Tech"/>
              </a:rPr>
              <a:t>:</a:t>
            </a:r>
            <a:r>
              <a:rPr lang="en">
                <a:latin typeface="Share Tech"/>
                <a:ea typeface="Share Tech"/>
                <a:cs typeface="Share Tech"/>
                <a:sym typeface="Share Tech"/>
              </a:rPr>
              <a:t> </a:t>
            </a:r>
            <a:endParaRPr>
              <a:latin typeface="Share Tech"/>
              <a:ea typeface="Share Tech"/>
              <a:cs typeface="Share Tech"/>
              <a:sym typeface="Share Tech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latin typeface="Share Tech"/>
                <a:ea typeface="Share Tech"/>
                <a:cs typeface="Share Tech"/>
                <a:sym typeface="Share Tech"/>
              </a:rPr>
              <a:t>Text data representation - document similarity, using doc2vec you can find cosine similarity between two documents easily to:</a:t>
            </a:r>
            <a:endParaRPr sz="2000">
              <a:latin typeface="Share Tech"/>
              <a:ea typeface="Share Tech"/>
              <a:cs typeface="Share Tech"/>
              <a:sym typeface="Share Tech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000"/>
              <a:buFont typeface="Share Tech"/>
              <a:buChar char="-"/>
            </a:pPr>
            <a:r>
              <a:rPr lang="en" sz="2000">
                <a:latin typeface="Share Tech"/>
                <a:ea typeface="Share Tech"/>
                <a:cs typeface="Share Tech"/>
                <a:sym typeface="Share Tech"/>
              </a:rPr>
              <a:t>Find duplicate “documents” on a site like stack overflow</a:t>
            </a:r>
            <a:endParaRPr sz="2000">
              <a:latin typeface="Share Tech"/>
              <a:ea typeface="Share Tech"/>
              <a:cs typeface="Share Tech"/>
              <a:sym typeface="Share Tech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Share Tech"/>
              <a:buChar char="-"/>
            </a:pPr>
            <a:r>
              <a:rPr lang="en" sz="2000">
                <a:latin typeface="Share Tech"/>
                <a:ea typeface="Share Tech"/>
                <a:cs typeface="Share Tech"/>
                <a:sym typeface="Share Tech"/>
              </a:rPr>
              <a:t>Rank candidate answers for a question answering model</a:t>
            </a:r>
            <a:r>
              <a:rPr baseline="30000" lang="en" sz="2000">
                <a:latin typeface="Share Tech"/>
                <a:ea typeface="Share Tech"/>
                <a:cs typeface="Share Tech"/>
                <a:sym typeface="Share Tech"/>
              </a:rPr>
              <a:t>7</a:t>
            </a:r>
            <a:endParaRPr baseline="30000" sz="2000">
              <a:latin typeface="Share Tech"/>
              <a:ea typeface="Share Tech"/>
              <a:cs typeface="Share Tech"/>
              <a:sym typeface="Share Tech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27"/>
          <p:cNvSpPr txBox="1"/>
          <p:nvPr>
            <p:ph type="ctrTitle"/>
          </p:nvPr>
        </p:nvSpPr>
        <p:spPr>
          <a:xfrm>
            <a:off x="2675100" y="371375"/>
            <a:ext cx="3793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Network Architecture</a:t>
            </a:r>
            <a:endParaRPr/>
          </a:p>
        </p:txBody>
      </p:sp>
      <p:pic>
        <p:nvPicPr>
          <p:cNvPr id="457" name="Google Shape;45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100" y="949175"/>
            <a:ext cx="2857500" cy="222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8" name="Google Shape;458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69750" y="2579175"/>
            <a:ext cx="3607474" cy="2390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59" name="Google Shape;459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78000" y="949165"/>
            <a:ext cx="2913224" cy="15628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28"/>
          <p:cNvSpPr txBox="1"/>
          <p:nvPr>
            <p:ph type="ctrTitle"/>
          </p:nvPr>
        </p:nvSpPr>
        <p:spPr>
          <a:xfrm>
            <a:off x="1839750" y="384800"/>
            <a:ext cx="5464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Project</a:t>
            </a:r>
            <a:endParaRPr/>
          </a:p>
        </p:txBody>
      </p:sp>
      <p:sp>
        <p:nvSpPr>
          <p:cNvPr id="465" name="Google Shape;465;p28"/>
          <p:cNvSpPr txBox="1"/>
          <p:nvPr>
            <p:ph idx="1" type="body"/>
          </p:nvPr>
        </p:nvSpPr>
        <p:spPr>
          <a:xfrm>
            <a:off x="446075" y="962600"/>
            <a:ext cx="3489000" cy="33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Share Tech"/>
                <a:ea typeface="Share Tech"/>
                <a:cs typeface="Share Tech"/>
                <a:sym typeface="Share Tech"/>
              </a:rPr>
              <a:t>Our Goal:</a:t>
            </a:r>
            <a:endParaRPr b="1" sz="2000">
              <a:latin typeface="Share Tech"/>
              <a:ea typeface="Share Tech"/>
              <a:cs typeface="Share Tech"/>
              <a:sym typeface="Share Tech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latin typeface="Share Tech"/>
                <a:ea typeface="Share Tech"/>
                <a:cs typeface="Share Tech"/>
                <a:sym typeface="Share Tech"/>
              </a:rPr>
              <a:t>-Use Doc2Vec model for representing each document in an unsupervised model</a:t>
            </a:r>
            <a:endParaRPr sz="2000">
              <a:latin typeface="Share Tech"/>
              <a:ea typeface="Share Tech"/>
              <a:cs typeface="Share Tech"/>
              <a:sym typeface="Share Tech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latin typeface="Share Tech"/>
                <a:ea typeface="Share Tech"/>
                <a:cs typeface="Share Tech"/>
                <a:sym typeface="Share Tech"/>
              </a:rPr>
              <a:t>-Use final document embeddings to train a classifier for sentiment analysis</a:t>
            </a:r>
            <a:endParaRPr sz="2000">
              <a:latin typeface="Share Tech"/>
              <a:ea typeface="Share Tech"/>
              <a:cs typeface="Share Tech"/>
              <a:sym typeface="Share Tech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Share Tech"/>
              <a:ea typeface="Share Tech"/>
              <a:cs typeface="Share Tech"/>
              <a:sym typeface="Share Tech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Share Tech"/>
              <a:ea typeface="Share Tech"/>
              <a:cs typeface="Share Tech"/>
              <a:sym typeface="Share Tech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Share Tech"/>
              <a:ea typeface="Share Tech"/>
              <a:cs typeface="Share Tech"/>
              <a:sym typeface="Share Tech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2000"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466" name="Google Shape;466;p28"/>
          <p:cNvSpPr txBox="1"/>
          <p:nvPr>
            <p:ph idx="1" type="body"/>
          </p:nvPr>
        </p:nvSpPr>
        <p:spPr>
          <a:xfrm>
            <a:off x="4985900" y="1080650"/>
            <a:ext cx="3489000" cy="33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Share Tech"/>
                <a:ea typeface="Share Tech"/>
                <a:cs typeface="Share Tech"/>
                <a:sym typeface="Share Tech"/>
              </a:rPr>
              <a:t>Current Model:</a:t>
            </a:r>
            <a:endParaRPr b="1" sz="2000">
              <a:latin typeface="Share Tech"/>
              <a:ea typeface="Share Tech"/>
              <a:cs typeface="Share Tech"/>
              <a:sym typeface="Share Tech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latin typeface="Share Tech"/>
                <a:ea typeface="Share Tech"/>
                <a:cs typeface="Share Tech"/>
                <a:sym typeface="Share Tech"/>
              </a:rPr>
              <a:t>-</a:t>
            </a:r>
            <a:r>
              <a:rPr lang="en" sz="2000">
                <a:latin typeface="Share Tech"/>
                <a:ea typeface="Share Tech"/>
                <a:cs typeface="Share Tech"/>
                <a:sym typeface="Share Tech"/>
              </a:rPr>
              <a:t>Use Doc2Vec-like embedding to analyze movie reviews and directly determine if they are positive or negative</a:t>
            </a:r>
            <a:endParaRPr sz="2000">
              <a:latin typeface="Share Tech"/>
              <a:ea typeface="Share Tech"/>
              <a:cs typeface="Share Tech"/>
              <a:sym typeface="Share Tech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latin typeface="Share Tech"/>
                <a:ea typeface="Share Tech"/>
                <a:cs typeface="Share Tech"/>
                <a:sym typeface="Share Tech"/>
              </a:rPr>
              <a:t>-Train on 2 datasets and test on a diverse dataset</a:t>
            </a:r>
            <a:endParaRPr sz="2000">
              <a:latin typeface="Share Tech"/>
              <a:ea typeface="Share Tech"/>
              <a:cs typeface="Share Tech"/>
              <a:sym typeface="Share Tech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Share Tech"/>
              <a:ea typeface="Share Tech"/>
              <a:cs typeface="Share Tech"/>
              <a:sym typeface="Share Tech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Share Tech"/>
              <a:ea typeface="Share Tech"/>
              <a:cs typeface="Share Tech"/>
              <a:sym typeface="Share Tech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2000">
              <a:latin typeface="Share Tech"/>
              <a:ea typeface="Share Tech"/>
              <a:cs typeface="Share Tech"/>
              <a:sym typeface="Share Tech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29"/>
          <p:cNvSpPr txBox="1"/>
          <p:nvPr>
            <p:ph type="ctrTitle"/>
          </p:nvPr>
        </p:nvSpPr>
        <p:spPr>
          <a:xfrm>
            <a:off x="1839750" y="384800"/>
            <a:ext cx="5464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Pre-Processing</a:t>
            </a:r>
            <a:endParaRPr/>
          </a:p>
        </p:txBody>
      </p:sp>
      <p:pic>
        <p:nvPicPr>
          <p:cNvPr id="472" name="Google Shape;47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3538" y="3120713"/>
            <a:ext cx="5936924" cy="156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3" name="Google Shape;473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14275" y="1109650"/>
            <a:ext cx="6315454" cy="171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30"/>
          <p:cNvSpPr txBox="1"/>
          <p:nvPr>
            <p:ph type="ctrTitle"/>
          </p:nvPr>
        </p:nvSpPr>
        <p:spPr>
          <a:xfrm>
            <a:off x="1839750" y="0"/>
            <a:ext cx="5464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Snippet</a:t>
            </a:r>
            <a:endParaRPr/>
          </a:p>
        </p:txBody>
      </p:sp>
      <p:pic>
        <p:nvPicPr>
          <p:cNvPr id="479" name="Google Shape;47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1113" y="577800"/>
            <a:ext cx="5901776" cy="4477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31"/>
          <p:cNvSpPr txBox="1"/>
          <p:nvPr>
            <p:ph type="ctrTitle"/>
          </p:nvPr>
        </p:nvSpPr>
        <p:spPr>
          <a:xfrm>
            <a:off x="1839750" y="384800"/>
            <a:ext cx="5464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Video</a:t>
            </a:r>
            <a:endParaRPr/>
          </a:p>
        </p:txBody>
      </p:sp>
      <p:sp>
        <p:nvSpPr>
          <p:cNvPr id="485" name="Google Shape;485;p31"/>
          <p:cNvSpPr txBox="1"/>
          <p:nvPr>
            <p:ph idx="1" type="body"/>
          </p:nvPr>
        </p:nvSpPr>
        <p:spPr>
          <a:xfrm>
            <a:off x="5980950" y="2549525"/>
            <a:ext cx="2860800" cy="4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>
                <a:latin typeface="Share Tech"/>
                <a:ea typeface="Share Tech"/>
                <a:cs typeface="Share Tech"/>
                <a:sym typeface="Share Tech"/>
              </a:rPr>
              <a:t>Embedding Dimension = 100</a:t>
            </a:r>
            <a:endParaRPr sz="1600">
              <a:latin typeface="Share Tech"/>
              <a:ea typeface="Share Tech"/>
              <a:cs typeface="Share Tech"/>
              <a:sym typeface="Share Tech"/>
            </a:endParaRPr>
          </a:p>
        </p:txBody>
      </p:sp>
      <p:pic>
        <p:nvPicPr>
          <p:cNvPr id="486" name="Google Shape;486;p31" title="doc2vec ipynb   doc2vec keras ap jr sk   Visual Studio Code 2023 12 11 17 29 22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3413" y="1016625"/>
            <a:ext cx="5529326" cy="311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7" name="Google Shape;487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96800" y="1404000"/>
            <a:ext cx="3229109" cy="57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8" name="Google Shape;488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68825" y="4279275"/>
            <a:ext cx="7213650" cy="71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