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7"/>
  </p:normalViewPr>
  <p:slideViewPr>
    <p:cSldViewPr snapToGrid="0">
      <p:cViewPr varScale="1">
        <p:scale>
          <a:sx n="113" d="100"/>
          <a:sy n="113" d="100"/>
        </p:scale>
        <p:origin x="10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0bc5f472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0bc5f472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0bc5f47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0bc5f47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0bc5f472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0bc5f472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0bc5f472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0bc5f4729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0bc5f4729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0bc5f4729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0bc5f4729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0bc5f4729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By Samriddh Lakhmani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the Process</a:t>
            </a: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159344" y="1243375"/>
            <a:ext cx="8673248" cy="3509131"/>
            <a:chOff x="491500" y="324449"/>
            <a:chExt cx="6731275" cy="4427926"/>
          </a:xfrm>
        </p:grpSpPr>
        <p:grpSp>
          <p:nvGrpSpPr>
            <p:cNvPr id="63" name="Google Shape;63;p14"/>
            <p:cNvGrpSpPr/>
            <p:nvPr/>
          </p:nvGrpSpPr>
          <p:grpSpPr>
            <a:xfrm>
              <a:off x="607525" y="2220750"/>
              <a:ext cx="6489740" cy="732900"/>
              <a:chOff x="992025" y="1597825"/>
              <a:chExt cx="6489740" cy="732900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992025" y="1597825"/>
                <a:ext cx="732900" cy="732900"/>
              </a:xfrm>
              <a:prstGeom prst="flowChartAlternateProcess">
                <a:avLst/>
              </a:prstGeom>
              <a:solidFill>
                <a:srgbClr val="CFE2F3"/>
              </a:solidFill>
              <a:ln w="9525" cap="flat" cmpd="sng">
                <a:solidFill>
                  <a:srgbClr val="6FA8D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Pre-processing</a:t>
                </a:r>
                <a:endParaRPr sz="900"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2431235" y="1597825"/>
                <a:ext cx="732900" cy="732900"/>
              </a:xfrm>
              <a:prstGeom prst="flowChartAlternateProcess">
                <a:avLst/>
              </a:prstGeom>
              <a:solidFill>
                <a:srgbClr val="9FC5E8"/>
              </a:solidFill>
              <a:ln w="9525" cap="flat" cmpd="sng">
                <a:solidFill>
                  <a:srgbClr val="6FA8D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user_poll </a:t>
                </a:r>
                <a:endParaRPr sz="90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engagement</a:t>
                </a:r>
                <a:endParaRPr sz="900"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3870445" y="1597825"/>
                <a:ext cx="732900" cy="732900"/>
              </a:xfrm>
              <a:prstGeom prst="flowChartAlternateProcess">
                <a:avLst/>
              </a:prstGeom>
              <a:solidFill>
                <a:srgbClr val="6FA8DC"/>
              </a:solidFill>
              <a:ln w="9525" cap="flat" cmpd="sng">
                <a:solidFill>
                  <a:srgbClr val="6FA8D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EDA performed</a:t>
                </a:r>
                <a:endParaRPr sz="900"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5309655" y="1597825"/>
                <a:ext cx="732900" cy="732900"/>
              </a:xfrm>
              <a:prstGeom prst="flowChartAlternateProcess">
                <a:avLst/>
              </a:prstGeom>
              <a:solidFill>
                <a:srgbClr val="3D85C6"/>
              </a:solidFill>
              <a:ln w="9525" cap="flat" cmpd="sng">
                <a:solidFill>
                  <a:srgbClr val="6FA8D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Multiple Algorithms</a:t>
                </a:r>
                <a:endParaRPr sz="900"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6748865" y="1597825"/>
                <a:ext cx="732900" cy="732900"/>
              </a:xfrm>
              <a:prstGeom prst="flowChartAlternateProcess">
                <a:avLst/>
              </a:prstGeom>
              <a:solidFill>
                <a:srgbClr val="0B5394"/>
              </a:solidFill>
              <a:ln w="9525" cap="flat" cmpd="sng">
                <a:solidFill>
                  <a:srgbClr val="6FA8D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lt2"/>
                    </a:solidFill>
                  </a:rPr>
                  <a:t>Final Comparison</a:t>
                </a:r>
                <a:endParaRPr sz="900">
                  <a:solidFill>
                    <a:schemeClr val="lt2"/>
                  </a:solidFill>
                </a:endParaRPr>
              </a:p>
            </p:txBody>
          </p:sp>
          <p:cxnSp>
            <p:nvCxnSpPr>
              <p:cNvPr id="69" name="Google Shape;69;p14"/>
              <p:cNvCxnSpPr>
                <a:stCxn id="64" idx="3"/>
                <a:endCxn id="65" idx="1"/>
              </p:cNvCxnSpPr>
              <p:nvPr/>
            </p:nvCxnSpPr>
            <p:spPr>
              <a:xfrm>
                <a:off x="1724925" y="1964275"/>
                <a:ext cx="706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0" name="Google Shape;70;p14"/>
              <p:cNvCxnSpPr>
                <a:stCxn id="65" idx="3"/>
                <a:endCxn id="66" idx="1"/>
              </p:cNvCxnSpPr>
              <p:nvPr/>
            </p:nvCxnSpPr>
            <p:spPr>
              <a:xfrm>
                <a:off x="3164135" y="1964275"/>
                <a:ext cx="706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1" name="Google Shape;71;p14"/>
              <p:cNvCxnSpPr>
                <a:stCxn id="66" idx="3"/>
                <a:endCxn id="67" idx="1"/>
              </p:cNvCxnSpPr>
              <p:nvPr/>
            </p:nvCxnSpPr>
            <p:spPr>
              <a:xfrm>
                <a:off x="4603345" y="1964275"/>
                <a:ext cx="706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2" name="Google Shape;72;p14"/>
              <p:cNvCxnSpPr>
                <a:stCxn id="67" idx="3"/>
                <a:endCxn id="68" idx="1"/>
              </p:cNvCxnSpPr>
              <p:nvPr/>
            </p:nvCxnSpPr>
            <p:spPr>
              <a:xfrm>
                <a:off x="6042555" y="1964275"/>
                <a:ext cx="706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73" name="Google Shape;73;p14"/>
            <p:cNvSpPr/>
            <p:nvPr/>
          </p:nvSpPr>
          <p:spPr>
            <a:xfrm>
              <a:off x="491500" y="3459975"/>
              <a:ext cx="972600" cy="1292400"/>
            </a:xfrm>
            <a:prstGeom prst="rect">
              <a:avLst/>
            </a:prstGeom>
            <a:noFill/>
            <a:ln w="9525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57150" lvl="0" indent="-107950" algn="l" rtl="0">
                <a:spcBef>
                  <a:spcPts val="0"/>
                </a:spcBef>
                <a:spcAft>
                  <a:spcPts val="0"/>
                </a:spcAft>
                <a:buSzPts val="800"/>
                <a:buChar char="●"/>
              </a:pPr>
              <a:r>
                <a:rPr lang="en" sz="800"/>
                <a:t>App Events,</a:t>
              </a:r>
              <a:endParaRPr sz="800"/>
            </a:p>
            <a:p>
              <a:pPr marL="57150" lvl="0" indent="-107950" algn="l" rtl="0">
                <a:spcBef>
                  <a:spcPts val="0"/>
                </a:spcBef>
                <a:spcAft>
                  <a:spcPts val="0"/>
                </a:spcAft>
                <a:buSzPts val="800"/>
                <a:buChar char="●"/>
              </a:pPr>
              <a:r>
                <a:rPr lang="en" sz="800"/>
                <a:t>User Properties </a:t>
              </a:r>
              <a:endParaRPr sz="800"/>
            </a:p>
            <a:p>
              <a:pPr marL="57150" lvl="0" indent="-107950" algn="l" rtl="0">
                <a:spcBef>
                  <a:spcPts val="0"/>
                </a:spcBef>
                <a:spcAft>
                  <a:spcPts val="0"/>
                </a:spcAft>
                <a:buSzPts val="800"/>
                <a:buChar char="●"/>
              </a:pPr>
              <a:r>
                <a:rPr lang="en" sz="800"/>
                <a:t>Poll Features, </a:t>
              </a:r>
              <a:endParaRPr sz="8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Were separated and saved</a:t>
              </a:r>
              <a:endParaRPr sz="8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2998539" y="3459970"/>
              <a:ext cx="1706400" cy="1292400"/>
            </a:xfrm>
            <a:prstGeom prst="rect">
              <a:avLst/>
            </a:prstGeom>
            <a:noFill/>
            <a:ln w="9525" cap="flat" cmpd="sng">
              <a:solidFill>
                <a:srgbClr val="6FA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EDA was performed to evaluate the type of users engaging with the platform</a:t>
              </a:r>
              <a:endParaRPr sz="800"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250175" y="3459975"/>
              <a:ext cx="972600" cy="1292400"/>
            </a:xfrm>
            <a:prstGeom prst="rect">
              <a:avLst/>
            </a:prstGeom>
            <a:noFill/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All models were compared and a comparison table was created </a:t>
              </a:r>
              <a:endParaRPr sz="800"/>
            </a:p>
          </p:txBody>
        </p:sp>
        <p:cxnSp>
          <p:nvCxnSpPr>
            <p:cNvPr id="76" name="Google Shape;76;p14"/>
            <p:cNvCxnSpPr>
              <a:stCxn id="64" idx="2"/>
              <a:endCxn id="73" idx="0"/>
            </p:cNvCxnSpPr>
            <p:nvPr/>
          </p:nvCxnSpPr>
          <p:spPr>
            <a:xfrm>
              <a:off x="973975" y="2953650"/>
              <a:ext cx="3900" cy="506400"/>
            </a:xfrm>
            <a:prstGeom prst="straightConnector1">
              <a:avLst/>
            </a:prstGeom>
            <a:noFill/>
            <a:ln w="9525" cap="flat" cmpd="sng">
              <a:solidFill>
                <a:srgbClr val="9FC5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7" name="Google Shape;77;p14"/>
            <p:cNvGrpSpPr/>
            <p:nvPr/>
          </p:nvGrpSpPr>
          <p:grpSpPr>
            <a:xfrm>
              <a:off x="1928624" y="324450"/>
              <a:ext cx="972600" cy="1896300"/>
              <a:chOff x="1928624" y="324450"/>
              <a:chExt cx="972600" cy="1896300"/>
            </a:xfrm>
          </p:grpSpPr>
          <p:sp>
            <p:nvSpPr>
              <p:cNvPr id="78" name="Google Shape;78;p14"/>
              <p:cNvSpPr/>
              <p:nvPr/>
            </p:nvSpPr>
            <p:spPr>
              <a:xfrm>
                <a:off x="1928624" y="324450"/>
                <a:ext cx="972600" cy="1292400"/>
              </a:xfrm>
              <a:prstGeom prst="rect">
                <a:avLst/>
              </a:prstGeom>
              <a:noFill/>
              <a:ln w="9525" cap="flat" cmpd="sng">
                <a:solidFill>
                  <a:srgbClr val="6FA8D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Each user had multiple engagements  with the same poll, unnecessary interactions were given a weight of 0 while others were given appropriate weights</a:t>
                </a:r>
                <a:endParaRPr sz="800"/>
              </a:p>
            </p:txBody>
          </p:sp>
          <p:cxnSp>
            <p:nvCxnSpPr>
              <p:cNvPr id="79" name="Google Shape;79;p14"/>
              <p:cNvCxnSpPr>
                <a:stCxn id="78" idx="2"/>
                <a:endCxn id="65" idx="0"/>
              </p:cNvCxnSpPr>
              <p:nvPr/>
            </p:nvCxnSpPr>
            <p:spPr>
              <a:xfrm flipH="1">
                <a:off x="2413124" y="1616850"/>
                <a:ext cx="1800" cy="603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0" name="Google Shape;80;p14"/>
            <p:cNvGrpSpPr/>
            <p:nvPr/>
          </p:nvGrpSpPr>
          <p:grpSpPr>
            <a:xfrm>
              <a:off x="4350100" y="324449"/>
              <a:ext cx="1859400" cy="1896301"/>
              <a:chOff x="1439400" y="324449"/>
              <a:chExt cx="1859400" cy="1896301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1439400" y="324449"/>
                <a:ext cx="1859400" cy="1292400"/>
              </a:xfrm>
              <a:prstGeom prst="rect">
                <a:avLst/>
              </a:prstGeom>
              <a:noFill/>
              <a:ln w="9525" cap="flat" cmpd="sng">
                <a:solidFill>
                  <a:srgbClr val="3D85C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Seven Algorithms : </a:t>
                </a:r>
                <a:endParaRPr sz="900"/>
              </a:p>
              <a:p>
                <a:pPr marL="114300" lvl="0" indent="-101600" algn="l" rtl="0">
                  <a:spcBef>
                    <a:spcPts val="0"/>
                  </a:spcBef>
                  <a:spcAft>
                    <a:spcPts val="0"/>
                  </a:spcAft>
                  <a:buSzPts val="700"/>
                  <a:buAutoNum type="arabicPeriod"/>
                </a:pPr>
                <a:r>
                  <a:rPr lang="en" sz="700"/>
                  <a:t>Content Based </a:t>
                </a:r>
                <a:endParaRPr sz="700"/>
              </a:p>
              <a:p>
                <a:pPr marL="114300" lvl="0" indent="-101600" algn="l" rtl="0">
                  <a:spcBef>
                    <a:spcPts val="0"/>
                  </a:spcBef>
                  <a:spcAft>
                    <a:spcPts val="0"/>
                  </a:spcAft>
                  <a:buSzPts val="700"/>
                  <a:buAutoNum type="arabicPeriod"/>
                </a:pPr>
                <a:r>
                  <a:rPr lang="en" sz="700"/>
                  <a:t>Collaborative Filtering (CF) - User Basis</a:t>
                </a:r>
                <a:endParaRPr sz="700"/>
              </a:p>
              <a:p>
                <a:pPr marL="114300" lvl="0" indent="-101600" algn="l" rtl="0">
                  <a:spcBef>
                    <a:spcPts val="0"/>
                  </a:spcBef>
                  <a:spcAft>
                    <a:spcPts val="0"/>
                  </a:spcAft>
                  <a:buSzPts val="700"/>
                  <a:buAutoNum type="arabicPeriod"/>
                </a:pPr>
                <a:r>
                  <a:rPr lang="en" sz="700"/>
                  <a:t>Collaborative Filtering - Item Basis</a:t>
                </a:r>
                <a:endParaRPr sz="700"/>
              </a:p>
              <a:p>
                <a:pPr marL="114300" lvl="0" indent="-101600" algn="l" rtl="0">
                  <a:spcBef>
                    <a:spcPts val="0"/>
                  </a:spcBef>
                  <a:spcAft>
                    <a:spcPts val="0"/>
                  </a:spcAft>
                  <a:buSzPts val="700"/>
                  <a:buAutoNum type="arabicPeriod"/>
                </a:pPr>
                <a:r>
                  <a:rPr lang="en" sz="700"/>
                  <a:t>SVD implementation</a:t>
                </a:r>
                <a:endParaRPr sz="700"/>
              </a:p>
              <a:p>
                <a:pPr marL="114300" lvl="0" indent="-101600" algn="l" rtl="0">
                  <a:spcBef>
                    <a:spcPts val="0"/>
                  </a:spcBef>
                  <a:spcAft>
                    <a:spcPts val="0"/>
                  </a:spcAft>
                  <a:buSzPts val="700"/>
                  <a:buAutoNum type="arabicPeriod"/>
                </a:pPr>
                <a:r>
                  <a:rPr lang="en" sz="700"/>
                  <a:t>CF - User Basis + Cold Start Resolution</a:t>
                </a:r>
                <a:endParaRPr sz="700"/>
              </a:p>
              <a:p>
                <a:pPr marL="114300" lvl="0" indent="-101600" algn="l" rtl="0">
                  <a:spcBef>
                    <a:spcPts val="0"/>
                  </a:spcBef>
                  <a:spcAft>
                    <a:spcPts val="0"/>
                  </a:spcAft>
                  <a:buSzPts val="700"/>
                  <a:buAutoNum type="arabicPeriod"/>
                </a:pPr>
                <a:r>
                  <a:rPr lang="en" sz="700"/>
                  <a:t>Trending basis demographics </a:t>
                </a:r>
                <a:endParaRPr sz="700"/>
              </a:p>
              <a:p>
                <a:pPr marL="114300" lvl="0" indent="-101600" algn="l" rtl="0">
                  <a:spcBef>
                    <a:spcPts val="0"/>
                  </a:spcBef>
                  <a:spcAft>
                    <a:spcPts val="0"/>
                  </a:spcAft>
                  <a:buSzPts val="700"/>
                  <a:buAutoNum type="arabicPeriod"/>
                </a:pPr>
                <a:r>
                  <a:rPr lang="en" sz="700"/>
                  <a:t>Hybrid Approach </a:t>
                </a:r>
                <a:endParaRPr sz="700"/>
              </a:p>
            </p:txBody>
          </p:sp>
          <p:cxnSp>
            <p:nvCxnSpPr>
              <p:cNvPr id="82" name="Google Shape;82;p14"/>
              <p:cNvCxnSpPr>
                <a:endCxn id="67" idx="0"/>
              </p:cNvCxnSpPr>
              <p:nvPr/>
            </p:nvCxnSpPr>
            <p:spPr>
              <a:xfrm>
                <a:off x="2376404" y="1616849"/>
                <a:ext cx="4500" cy="603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D85C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83" name="Google Shape;83;p14"/>
            <p:cNvCxnSpPr>
              <a:stCxn id="68" idx="2"/>
              <a:endCxn id="75" idx="0"/>
            </p:cNvCxnSpPr>
            <p:nvPr/>
          </p:nvCxnSpPr>
          <p:spPr>
            <a:xfrm>
              <a:off x="6730815" y="2953650"/>
              <a:ext cx="5700" cy="506400"/>
            </a:xfrm>
            <a:prstGeom prst="straightConnector1">
              <a:avLst/>
            </a:prstGeom>
            <a:noFill/>
            <a:ln w="9525" cap="flat" cmpd="sng">
              <a:solidFill>
                <a:srgbClr val="0B539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14"/>
            <p:cNvCxnSpPr>
              <a:stCxn id="66" idx="2"/>
              <a:endCxn id="74" idx="0"/>
            </p:cNvCxnSpPr>
            <p:nvPr/>
          </p:nvCxnSpPr>
          <p:spPr>
            <a:xfrm flipH="1">
              <a:off x="3851795" y="2953650"/>
              <a:ext cx="600" cy="506400"/>
            </a:xfrm>
            <a:prstGeom prst="straightConnector1">
              <a:avLst/>
            </a:prstGeom>
            <a:noFill/>
            <a:ln w="9525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86" name="Google Shape;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800" y="4107600"/>
            <a:ext cx="1526050" cy="6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</a:t>
            </a: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More than 50% users answer more than 75% polls they read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90% users share &lt; 25% of the polls they read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850" y="2054128"/>
            <a:ext cx="6039000" cy="26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large set of users drop off before reading 3 polls. After that drop off is consistent.</a:t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825" y="1830950"/>
            <a:ext cx="6304358" cy="26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 Setup - For Model Performance</a:t>
            </a: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760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metrics were defined to compare the recommendation performance of each of the models. </a:t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0" y="2052400"/>
            <a:ext cx="9144000" cy="2530825"/>
            <a:chOff x="0" y="2052400"/>
            <a:chExt cx="9144000" cy="2530825"/>
          </a:xfrm>
        </p:grpSpPr>
        <p:pic>
          <p:nvPicPr>
            <p:cNvPr id="111" name="Google Shape;111;p17"/>
            <p:cNvPicPr preferRelativeResize="0"/>
            <p:nvPr/>
          </p:nvPicPr>
          <p:blipFill rotWithShape="1">
            <a:blip r:embed="rId3">
              <a:alphaModFix/>
            </a:blip>
            <a:srcRect b="51193"/>
            <a:stretch/>
          </p:blipFill>
          <p:spPr>
            <a:xfrm>
              <a:off x="0" y="2052400"/>
              <a:ext cx="5410641" cy="2208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7"/>
            <p:cNvPicPr preferRelativeResize="0"/>
            <p:nvPr/>
          </p:nvPicPr>
          <p:blipFill rotWithShape="1">
            <a:blip r:embed="rId3">
              <a:alphaModFix/>
            </a:blip>
            <a:srcRect t="48807"/>
            <a:stretch/>
          </p:blipFill>
          <p:spPr>
            <a:xfrm>
              <a:off x="3985624" y="2374774"/>
              <a:ext cx="5158375" cy="22084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760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NDCG and Precision the Collaborative filtering performed along with matrix factorization method SVD performed the best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75277"/>
            <a:ext cx="9144001" cy="2123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900" y="1017725"/>
            <a:ext cx="401668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311700" y="1131925"/>
            <a:ext cx="3630900" cy="3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Since SVD metrics are the best performing metrics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And other models recommend same polls to everyone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 shall use SVD for recommendation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Macintosh PowerPoint</Application>
  <PresentationFormat>On-screen Show (16:9)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Recommender System</vt:lpstr>
      <vt:lpstr>Steps of the Process</vt:lpstr>
      <vt:lpstr>Exploratory Data Analysis </vt:lpstr>
      <vt:lpstr>Exploratory Data Analysis </vt:lpstr>
      <vt:lpstr>Metric Setup - For Model Performance</vt:lpstr>
      <vt:lpstr>Final Results</vt:lpstr>
      <vt:lpstr>Final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</dc:title>
  <cp:lastModifiedBy>Sam</cp:lastModifiedBy>
  <cp:revision>1</cp:revision>
  <dcterms:modified xsi:type="dcterms:W3CDTF">2024-02-16T10:45:29Z</dcterms:modified>
</cp:coreProperties>
</file>