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E1D514-DEFB-4ACD-9C07-E76B70243FC3}">
  <a:tblStyle styleId="{5EE1D514-DEFB-4ACD-9C07-E76B70243FC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56e3be8d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56e3be8d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56e3be8d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56e3be8d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56e3be8db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956e3be8db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56e3be8d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56e3be8d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56e3be8db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56e3be8db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56e3be8db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56e3be8d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956e3be8d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956e3be8d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956e3be8db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956e3be8db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56e3be8d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56e3be8d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956e3be8db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956e3be8db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56e3be8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56e3be8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956e3be8db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956e3be8db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956e3be8db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956e3be8db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956e3be8db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956e3be8db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956e3be8db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956e3be8db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956e3be8db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956e3be8db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956e3be8db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956e3be8db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956e3be8db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956e3be8db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956e3be8db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956e3be8db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956e3be8db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956e3be8db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956e3be8d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956e3be8d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956e3be8d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956e3be8d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56e3be8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56e3be8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56e3be8d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956e3be8d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56e3be8d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56e3be8d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56e3be8d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56e3be8d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56e3be8d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56e3be8d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56e3be8d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956e3be8d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0.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s-ai-f.github.io/Time-Series/outlier-detection-in-time-series.html#introduction-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FastFasion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Case Study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3 </a:t>
            </a:r>
            <a:endParaRPr/>
          </a:p>
        </p:txBody>
      </p:sp>
      <p:sp>
        <p:nvSpPr>
          <p:cNvPr id="137" name="Google Shape;137;p22"/>
          <p:cNvSpPr txBox="1"/>
          <p:nvPr>
            <p:ph idx="1" type="body"/>
          </p:nvPr>
        </p:nvSpPr>
        <p:spPr>
          <a:xfrm>
            <a:off x="311700" y="1152475"/>
            <a:ext cx="8520600" cy="963900"/>
          </a:xfrm>
          <a:prstGeom prst="rect">
            <a:avLst/>
          </a:prstGeom>
        </p:spPr>
        <p:txBody>
          <a:bodyPr anchorCtr="0" anchor="t" bIns="91425" lIns="91425" spcFirstLastPara="1" rIns="91425" wrap="square" tIns="91425">
            <a:normAutofit/>
          </a:bodyPr>
          <a:lstStyle/>
          <a:p>
            <a:pPr indent="0" lvl="0" marL="0" marR="0" rtl="0" algn="just">
              <a:lnSpc>
                <a:spcPct val="120000"/>
              </a:lnSpc>
              <a:spcBef>
                <a:spcPts val="0"/>
              </a:spcBef>
              <a:spcAft>
                <a:spcPts val="0"/>
              </a:spcAft>
              <a:buNone/>
            </a:pPr>
            <a:r>
              <a:rPr lang="en" sz="1200"/>
              <a:t>Check the data for missing values at Store-Product Level and apply the missing value treatment by imputing the missing values by either mean or median or any other value. Also provide the reasoning for the missing value treatment method used</a:t>
            </a:r>
            <a:endParaRPr sz="1200"/>
          </a:p>
        </p:txBody>
      </p:sp>
      <p:sp>
        <p:nvSpPr>
          <p:cNvPr id="138" name="Google Shape;138;p22"/>
          <p:cNvSpPr txBox="1"/>
          <p:nvPr>
            <p:ph idx="1" type="body"/>
          </p:nvPr>
        </p:nvSpPr>
        <p:spPr>
          <a:xfrm>
            <a:off x="445900" y="2116425"/>
            <a:ext cx="8520600" cy="23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The questions can be broken down into 3 parts : </a:t>
            </a:r>
            <a:endParaRPr sz="1200"/>
          </a:p>
          <a:p>
            <a:pPr indent="-304800" lvl="0" marL="457200" rtl="0" algn="l">
              <a:lnSpc>
                <a:spcPct val="120000"/>
              </a:lnSpc>
              <a:spcBef>
                <a:spcPts val="1200"/>
              </a:spcBef>
              <a:spcAft>
                <a:spcPts val="0"/>
              </a:spcAft>
              <a:buSzPts val="1200"/>
              <a:buChar char="●"/>
            </a:pPr>
            <a:r>
              <a:rPr lang="en" sz="1200"/>
              <a:t>Check the data for missing values at Store-Product Level and </a:t>
            </a:r>
            <a:endParaRPr sz="1200"/>
          </a:p>
          <a:p>
            <a:pPr indent="-304800" lvl="0" marL="457200" rtl="0" algn="l">
              <a:lnSpc>
                <a:spcPct val="120000"/>
              </a:lnSpc>
              <a:spcBef>
                <a:spcPts val="800"/>
              </a:spcBef>
              <a:spcAft>
                <a:spcPts val="0"/>
              </a:spcAft>
              <a:buSzPts val="1200"/>
              <a:buChar char="●"/>
            </a:pPr>
            <a:r>
              <a:rPr lang="en" sz="1200"/>
              <a:t>Apply the missing value treatment by imputing the missing values</a:t>
            </a:r>
            <a:endParaRPr sz="1200"/>
          </a:p>
          <a:p>
            <a:pPr indent="-304800" lvl="0" marL="457200" rtl="0" algn="l">
              <a:lnSpc>
                <a:spcPct val="120000"/>
              </a:lnSpc>
              <a:spcBef>
                <a:spcPts val="800"/>
              </a:spcBef>
              <a:spcAft>
                <a:spcPts val="0"/>
              </a:spcAft>
              <a:buSzPts val="1200"/>
              <a:buChar char="●"/>
            </a:pPr>
            <a:r>
              <a:rPr lang="en" sz="1200"/>
              <a:t>Provide the reasoning for the missing value treatment method used</a:t>
            </a:r>
            <a:endParaRPr sz="2400">
              <a:solidFill>
                <a:srgbClr val="FF0000"/>
              </a:solidFill>
            </a:endParaRPr>
          </a:p>
          <a:p>
            <a:pPr indent="0" lvl="0" marL="457200" rtl="0" algn="l">
              <a:spcBef>
                <a:spcPts val="0"/>
              </a:spcBef>
              <a:spcAft>
                <a:spcPts val="1200"/>
              </a:spcAft>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3</a:t>
            </a:r>
            <a:endParaRPr/>
          </a:p>
        </p:txBody>
      </p:sp>
      <p:sp>
        <p:nvSpPr>
          <p:cNvPr id="144" name="Google Shape;144;p23"/>
          <p:cNvSpPr txBox="1"/>
          <p:nvPr>
            <p:ph idx="1" type="body"/>
          </p:nvPr>
        </p:nvSpPr>
        <p:spPr>
          <a:xfrm>
            <a:off x="311700" y="1152475"/>
            <a:ext cx="3210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t>There were two columns with null values observed : </a:t>
            </a:r>
            <a:endParaRPr sz="1200"/>
          </a:p>
          <a:p>
            <a:pPr indent="-304800" lvl="0" marL="457200" rtl="0" algn="l">
              <a:spcBef>
                <a:spcPts val="1200"/>
              </a:spcBef>
              <a:spcAft>
                <a:spcPts val="0"/>
              </a:spcAft>
              <a:buSzPts val="1200"/>
              <a:buChar char="●"/>
            </a:pPr>
            <a:r>
              <a:rPr b="1" lang="en" sz="1200"/>
              <a:t>Date Column -</a:t>
            </a:r>
            <a:br>
              <a:rPr lang="en" sz="1200"/>
            </a:br>
            <a:r>
              <a:rPr lang="en" sz="1200"/>
              <a:t>For the date columns, an algorithm was developed to </a:t>
            </a:r>
            <a:r>
              <a:rPr lang="en" sz="1200"/>
              <a:t>detect</a:t>
            </a:r>
            <a:r>
              <a:rPr lang="en" sz="1200"/>
              <a:t> the missing date from the sales data. </a:t>
            </a:r>
            <a:r>
              <a:rPr lang="en" sz="1200"/>
              <a:t>a</a:t>
            </a:r>
            <a:r>
              <a:rPr lang="en" sz="1200"/>
              <a:t>nd corresponding date was selected. </a:t>
            </a:r>
            <a:r>
              <a:rPr i="1" lang="en" sz="1200"/>
              <a:t>This algorithm can be improved</a:t>
            </a:r>
            <a:br>
              <a:rPr lang="en" sz="1200"/>
            </a:br>
            <a:endParaRPr sz="1200"/>
          </a:p>
          <a:p>
            <a:pPr indent="-304800" lvl="0" marL="457200" rtl="0" algn="l">
              <a:spcBef>
                <a:spcPts val="0"/>
              </a:spcBef>
              <a:spcAft>
                <a:spcPts val="0"/>
              </a:spcAft>
              <a:buSzPts val="1200"/>
              <a:buChar char="●"/>
            </a:pPr>
            <a:r>
              <a:rPr b="1" lang="en" sz="1200"/>
              <a:t>Quantity Column -</a:t>
            </a:r>
            <a:br>
              <a:rPr lang="en" sz="1200"/>
            </a:br>
            <a:r>
              <a:rPr lang="en" sz="1200"/>
              <a:t>For missing quantity, the EMA was used impute the sale quantity. EMA was used because it captures trend as well as time series component. </a:t>
            </a:r>
            <a:endParaRPr sz="1200"/>
          </a:p>
          <a:p>
            <a:pPr indent="0" lvl="0" marL="0" rtl="0" algn="l">
              <a:spcBef>
                <a:spcPts val="1200"/>
              </a:spcBef>
              <a:spcAft>
                <a:spcPts val="1200"/>
              </a:spcAft>
              <a:buNone/>
            </a:pPr>
            <a:r>
              <a:t/>
            </a:r>
            <a:endParaRPr sz="1200"/>
          </a:p>
        </p:txBody>
      </p:sp>
      <p:sp>
        <p:nvSpPr>
          <p:cNvPr id="145" name="Google Shape;145;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23"/>
          <p:cNvPicPr preferRelativeResize="0"/>
          <p:nvPr/>
        </p:nvPicPr>
        <p:blipFill rotWithShape="1">
          <a:blip r:embed="rId3">
            <a:alphaModFix/>
          </a:blip>
          <a:srcRect b="1632" l="0" r="-1389" t="0"/>
          <a:stretch/>
        </p:blipFill>
        <p:spPr>
          <a:xfrm>
            <a:off x="3630275" y="1152475"/>
            <a:ext cx="5274476" cy="326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3</a:t>
            </a:r>
            <a:endParaRPr/>
          </a:p>
        </p:txBody>
      </p:sp>
      <p:sp>
        <p:nvSpPr>
          <p:cNvPr id="152" name="Google Shape;152;p24"/>
          <p:cNvSpPr txBox="1"/>
          <p:nvPr>
            <p:ph idx="1" type="body"/>
          </p:nvPr>
        </p:nvSpPr>
        <p:spPr>
          <a:xfrm>
            <a:off x="235500" y="3969100"/>
            <a:ext cx="4598100" cy="872700"/>
          </a:xfrm>
          <a:prstGeom prst="rect">
            <a:avLst/>
          </a:prstGeom>
        </p:spPr>
        <p:txBody>
          <a:bodyPr anchorCtr="0" anchor="t" bIns="91425" lIns="91425" spcFirstLastPara="1" rIns="91425" wrap="square" tIns="91425">
            <a:noAutofit/>
          </a:bodyPr>
          <a:lstStyle/>
          <a:p>
            <a:pPr indent="-305435" lvl="0" marL="457200" rtl="0" algn="just">
              <a:lnSpc>
                <a:spcPct val="95000"/>
              </a:lnSpc>
              <a:spcBef>
                <a:spcPts val="0"/>
              </a:spcBef>
              <a:spcAft>
                <a:spcPts val="0"/>
              </a:spcAft>
              <a:buSzPts val="1210"/>
              <a:buChar char="●"/>
            </a:pPr>
            <a:r>
              <a:rPr b="1" lang="en" sz="1200"/>
              <a:t>Quantity Column - </a:t>
            </a:r>
            <a:r>
              <a:rPr lang="en" sz="1210"/>
              <a:t>For missing quantity, the EMA was used to impute the sale quantity. It can be seen on the right.</a:t>
            </a:r>
            <a:br>
              <a:rPr lang="en" sz="1210"/>
            </a:br>
            <a:br>
              <a:rPr lang="en" sz="1210"/>
            </a:br>
            <a:r>
              <a:rPr lang="en" sz="1210"/>
              <a:t>Why? - It captures trend of the time series component. </a:t>
            </a:r>
            <a:endParaRPr sz="1395"/>
          </a:p>
        </p:txBody>
      </p:sp>
      <p:sp>
        <p:nvSpPr>
          <p:cNvPr id="153" name="Google Shape;153;p24"/>
          <p:cNvSpPr txBox="1"/>
          <p:nvPr>
            <p:ph idx="2" type="body"/>
          </p:nvPr>
        </p:nvSpPr>
        <p:spPr>
          <a:xfrm>
            <a:off x="4833650" y="1321475"/>
            <a:ext cx="3963600" cy="2193000"/>
          </a:xfrm>
          <a:prstGeom prst="rect">
            <a:avLst/>
          </a:prstGeom>
        </p:spPr>
        <p:txBody>
          <a:bodyPr anchorCtr="0" anchor="t" bIns="91425" lIns="91425" spcFirstLastPara="1" rIns="91425" wrap="square" tIns="91425">
            <a:normAutofit lnSpcReduction="20000"/>
          </a:bodyPr>
          <a:lstStyle/>
          <a:p>
            <a:pPr indent="-304800" lvl="0" marL="457200" rtl="0" algn="just">
              <a:spcBef>
                <a:spcPts val="0"/>
              </a:spcBef>
              <a:spcAft>
                <a:spcPts val="0"/>
              </a:spcAft>
              <a:buSzPts val="1200"/>
              <a:buChar char="●"/>
            </a:pPr>
            <a:r>
              <a:rPr b="1" lang="en" sz="1200"/>
              <a:t>Date Column -</a:t>
            </a:r>
            <a:br>
              <a:rPr lang="en" sz="1200"/>
            </a:br>
            <a:r>
              <a:rPr lang="en" sz="1200"/>
              <a:t>For the date columns, an algorithm was developed to detect the missing date from the sales data and corresponding date was selected. The algorithm can be seen in Figure on the left.</a:t>
            </a:r>
            <a:br>
              <a:rPr lang="en" sz="1200"/>
            </a:br>
            <a:br>
              <a:rPr lang="en" sz="1200"/>
            </a:br>
            <a:r>
              <a:rPr lang="en" sz="1200"/>
              <a:t>Why? - Later Investigation revealed that the sales is not continuous. And thus this algorithm was not appropriate. But since the missing count was low, and for the interest of time, this wasn’t prioritized</a:t>
            </a:r>
            <a:endParaRPr sz="1200"/>
          </a:p>
        </p:txBody>
      </p:sp>
      <p:pic>
        <p:nvPicPr>
          <p:cNvPr id="154" name="Google Shape;154;p24"/>
          <p:cNvPicPr preferRelativeResize="0"/>
          <p:nvPr/>
        </p:nvPicPr>
        <p:blipFill>
          <a:blip r:embed="rId3">
            <a:alphaModFix/>
          </a:blip>
          <a:stretch>
            <a:fillRect/>
          </a:stretch>
        </p:blipFill>
        <p:spPr>
          <a:xfrm>
            <a:off x="235500" y="1152475"/>
            <a:ext cx="4521949" cy="2681876"/>
          </a:xfrm>
          <a:prstGeom prst="rect">
            <a:avLst/>
          </a:prstGeom>
          <a:noFill/>
          <a:ln>
            <a:noFill/>
          </a:ln>
        </p:spPr>
      </p:pic>
      <p:pic>
        <p:nvPicPr>
          <p:cNvPr id="155" name="Google Shape;155;p24"/>
          <p:cNvPicPr preferRelativeResize="0"/>
          <p:nvPr/>
        </p:nvPicPr>
        <p:blipFill>
          <a:blip r:embed="rId4">
            <a:alphaModFix/>
          </a:blip>
          <a:stretch>
            <a:fillRect/>
          </a:stretch>
        </p:blipFill>
        <p:spPr>
          <a:xfrm>
            <a:off x="4757250" y="3890863"/>
            <a:ext cx="4116799" cy="1024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4 </a:t>
            </a:r>
            <a:endParaRPr/>
          </a:p>
        </p:txBody>
      </p:sp>
      <p:sp>
        <p:nvSpPr>
          <p:cNvPr id="161" name="Google Shape;161;p25"/>
          <p:cNvSpPr txBox="1"/>
          <p:nvPr>
            <p:ph idx="1" type="body"/>
          </p:nvPr>
        </p:nvSpPr>
        <p:spPr>
          <a:xfrm>
            <a:off x="311700" y="1152475"/>
            <a:ext cx="8520600" cy="775500"/>
          </a:xfrm>
          <a:prstGeom prst="rect">
            <a:avLst/>
          </a:prstGeom>
        </p:spPr>
        <p:txBody>
          <a:bodyPr anchorCtr="0" anchor="t" bIns="91425" lIns="91425" spcFirstLastPara="1" rIns="91425" wrap="square" tIns="91425">
            <a:normAutofit/>
          </a:bodyPr>
          <a:lstStyle/>
          <a:p>
            <a:pPr indent="0" lvl="0" marL="0" marR="0" rtl="0" algn="just">
              <a:lnSpc>
                <a:spcPct val="106999"/>
              </a:lnSpc>
              <a:spcBef>
                <a:spcPts val="0"/>
              </a:spcBef>
              <a:spcAft>
                <a:spcPts val="0"/>
              </a:spcAft>
              <a:buNone/>
            </a:pPr>
            <a:r>
              <a:rPr lang="en" sz="1200"/>
              <a:t>Split the future forecast given at Style-Week level into Store-SKU-Week level using appropriate logic. Please specify the logic and rationale behind the decision. Also, highlight the approach to handle new products.</a:t>
            </a:r>
            <a:endParaRPr sz="1200"/>
          </a:p>
        </p:txBody>
      </p:sp>
      <p:sp>
        <p:nvSpPr>
          <p:cNvPr id="162" name="Google Shape;162;p25"/>
          <p:cNvSpPr txBox="1"/>
          <p:nvPr>
            <p:ph idx="1" type="body"/>
          </p:nvPr>
        </p:nvSpPr>
        <p:spPr>
          <a:xfrm>
            <a:off x="445900" y="1927975"/>
            <a:ext cx="8520600" cy="2574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t>The questions can be broken down into 3 parts : </a:t>
            </a:r>
            <a:endParaRPr sz="1200"/>
          </a:p>
          <a:p>
            <a:pPr indent="-304800" lvl="0" marL="457200" rtl="0" algn="just">
              <a:lnSpc>
                <a:spcPct val="120000"/>
              </a:lnSpc>
              <a:spcBef>
                <a:spcPts val="1200"/>
              </a:spcBef>
              <a:spcAft>
                <a:spcPts val="0"/>
              </a:spcAft>
              <a:buSzPts val="1200"/>
              <a:buChar char="●"/>
            </a:pPr>
            <a:r>
              <a:rPr lang="en" sz="1200"/>
              <a:t>Split the future forecast given at Style-Week level into Store-SKU-Week level using appropriate logic</a:t>
            </a:r>
            <a:endParaRPr sz="1200"/>
          </a:p>
          <a:p>
            <a:pPr indent="-304800" lvl="0" marL="457200" rtl="0" algn="just">
              <a:lnSpc>
                <a:spcPct val="120000"/>
              </a:lnSpc>
              <a:spcBef>
                <a:spcPts val="1000"/>
              </a:spcBef>
              <a:spcAft>
                <a:spcPts val="0"/>
              </a:spcAft>
              <a:buSzPts val="1200"/>
              <a:buChar char="●"/>
            </a:pPr>
            <a:r>
              <a:rPr lang="en" sz="1200"/>
              <a:t>Please specify the logic and rationale behind the decision</a:t>
            </a:r>
            <a:endParaRPr sz="1200"/>
          </a:p>
          <a:p>
            <a:pPr indent="-304800" lvl="0" marL="457200" rtl="0" algn="just">
              <a:lnSpc>
                <a:spcPct val="120000"/>
              </a:lnSpc>
              <a:spcBef>
                <a:spcPts val="1000"/>
              </a:spcBef>
              <a:spcAft>
                <a:spcPts val="0"/>
              </a:spcAft>
              <a:buSzPts val="1200"/>
              <a:buChar char="●"/>
            </a:pPr>
            <a:r>
              <a:rPr lang="en" sz="1200"/>
              <a:t>Highlight the approach to handle new products</a:t>
            </a:r>
            <a:endParaRPr sz="1200"/>
          </a:p>
          <a:p>
            <a:pPr indent="0" lvl="0" marL="0" rtl="0" algn="just">
              <a:lnSpc>
                <a:spcPct val="120000"/>
              </a:lnSpc>
              <a:spcBef>
                <a:spcPts val="1000"/>
              </a:spcBef>
              <a:spcAft>
                <a:spcPts val="0"/>
              </a:spcAft>
              <a:buNone/>
            </a:pPr>
            <a:r>
              <a:t/>
            </a:r>
            <a:endParaRPr sz="2400">
              <a:solidFill>
                <a:srgbClr val="FF0000"/>
              </a:solidFill>
            </a:endParaRPr>
          </a:p>
          <a:p>
            <a:pPr indent="0" lvl="0" marL="457200" rtl="0" algn="just">
              <a:spcBef>
                <a:spcPts val="0"/>
              </a:spcBef>
              <a:spcAft>
                <a:spcPts val="1200"/>
              </a:spcAft>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4</a:t>
            </a:r>
            <a:endParaRPr/>
          </a:p>
        </p:txBody>
      </p:sp>
      <p:sp>
        <p:nvSpPr>
          <p:cNvPr id="168" name="Google Shape;168;p26"/>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Solution Flow diagram</a:t>
            </a:r>
            <a:endParaRPr/>
          </a:p>
        </p:txBody>
      </p:sp>
      <p:sp>
        <p:nvSpPr>
          <p:cNvPr id="169" name="Google Shape;169;p26"/>
          <p:cNvSpPr/>
          <p:nvPr/>
        </p:nvSpPr>
        <p:spPr>
          <a:xfrm>
            <a:off x="701025" y="1809175"/>
            <a:ext cx="1436400" cy="691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Style level forecast </a:t>
            </a:r>
            <a:endParaRPr sz="1000"/>
          </a:p>
        </p:txBody>
      </p:sp>
      <p:sp>
        <p:nvSpPr>
          <p:cNvPr id="170" name="Google Shape;170;p26"/>
          <p:cNvSpPr/>
          <p:nvPr/>
        </p:nvSpPr>
        <p:spPr>
          <a:xfrm>
            <a:off x="3853800" y="1809175"/>
            <a:ext cx="1436400" cy="691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SKU level </a:t>
            </a:r>
            <a:r>
              <a:rPr lang="en" sz="1000"/>
              <a:t>forecast</a:t>
            </a:r>
            <a:r>
              <a:rPr lang="en" sz="1000"/>
              <a:t> </a:t>
            </a:r>
            <a:endParaRPr sz="1000"/>
          </a:p>
        </p:txBody>
      </p:sp>
      <p:sp>
        <p:nvSpPr>
          <p:cNvPr id="171" name="Google Shape;171;p26"/>
          <p:cNvSpPr/>
          <p:nvPr/>
        </p:nvSpPr>
        <p:spPr>
          <a:xfrm>
            <a:off x="6782275" y="1809175"/>
            <a:ext cx="1436400" cy="691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SKU-store level forecast </a:t>
            </a:r>
            <a:endParaRPr/>
          </a:p>
        </p:txBody>
      </p:sp>
      <p:cxnSp>
        <p:nvCxnSpPr>
          <p:cNvPr id="172" name="Google Shape;172;p26"/>
          <p:cNvCxnSpPr>
            <a:stCxn id="169" idx="3"/>
            <a:endCxn id="170" idx="1"/>
          </p:cNvCxnSpPr>
          <p:nvPr/>
        </p:nvCxnSpPr>
        <p:spPr>
          <a:xfrm>
            <a:off x="2137425" y="2154775"/>
            <a:ext cx="1716300" cy="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26"/>
          <p:cNvCxnSpPr>
            <a:stCxn id="170" idx="3"/>
            <a:endCxn id="171" idx="1"/>
          </p:cNvCxnSpPr>
          <p:nvPr/>
        </p:nvCxnSpPr>
        <p:spPr>
          <a:xfrm>
            <a:off x="5290200" y="2154775"/>
            <a:ext cx="1492200" cy="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p26"/>
          <p:cNvSpPr/>
          <p:nvPr/>
        </p:nvSpPr>
        <p:spPr>
          <a:xfrm>
            <a:off x="701025" y="2746300"/>
            <a:ext cx="3525900" cy="1707300"/>
          </a:xfrm>
          <a:prstGeom prst="wedgeRectCallout">
            <a:avLst>
              <a:gd fmla="val 12423" name="adj1"/>
              <a:gd fmla="val -83654" name="adj2"/>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Clustering is used to group styles that have similar size ratio. </a:t>
            </a:r>
            <a:endParaRPr sz="1200"/>
          </a:p>
          <a:p>
            <a:pPr indent="-304800" lvl="1" marL="914400" rtl="0" algn="l">
              <a:spcBef>
                <a:spcPts val="0"/>
              </a:spcBef>
              <a:spcAft>
                <a:spcPts val="0"/>
              </a:spcAft>
              <a:buSzPts val="1200"/>
              <a:buChar char="○"/>
            </a:pPr>
            <a:r>
              <a:t/>
            </a:r>
            <a:endParaRPr sz="1200"/>
          </a:p>
          <a:p>
            <a:pPr indent="-304800" lvl="0" marL="457200" rtl="0" algn="l">
              <a:spcBef>
                <a:spcPts val="0"/>
              </a:spcBef>
              <a:spcAft>
                <a:spcPts val="0"/>
              </a:spcAft>
              <a:buSzPts val="1200"/>
              <a:buChar char="●"/>
            </a:pPr>
            <a:r>
              <a:rPr lang="en" sz="1200"/>
              <a:t>This clustering can future be augmented with, data like material, color, and other characteristics to predict the the split across new products. </a:t>
            </a:r>
            <a:endParaRPr sz="1200"/>
          </a:p>
        </p:txBody>
      </p:sp>
      <p:sp>
        <p:nvSpPr>
          <p:cNvPr id="175" name="Google Shape;175;p26"/>
          <p:cNvSpPr/>
          <p:nvPr/>
        </p:nvSpPr>
        <p:spPr>
          <a:xfrm>
            <a:off x="4994950" y="2746300"/>
            <a:ext cx="3223500" cy="1707300"/>
          </a:xfrm>
          <a:prstGeom prst="wedgeRectCallout">
            <a:avLst>
              <a:gd fmla="val -9523" name="adj1"/>
              <a:gd fmla="val -83238" name="adj2"/>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Clustering is used to group styles that have similar store-distribution ratio. </a:t>
            </a:r>
            <a:endParaRPr sz="1200">
              <a:solidFill>
                <a:schemeClr val="dk1"/>
              </a:solidFill>
            </a:endParaRPr>
          </a:p>
          <a:p>
            <a:pPr indent="0" lvl="0" marL="9144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This clustering can future be augmented with, data like material, color, and other characteristics to predict the the split across new products. </a:t>
            </a:r>
            <a:endParaRPr sz="12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r>
              <a:rPr lang="en"/>
              <a:t> 4</a:t>
            </a:r>
            <a:endParaRPr/>
          </a:p>
        </p:txBody>
      </p:sp>
      <p:sp>
        <p:nvSpPr>
          <p:cNvPr id="181" name="Google Shape;181;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t>Explored how to break down from styles to SKU. It was observed that for each Style there were different sizes, which map to different SKU </a:t>
            </a:r>
            <a:endParaRPr sz="1200"/>
          </a:p>
          <a:p>
            <a:pPr indent="0" lvl="0" marL="0" rtl="0" algn="just">
              <a:spcBef>
                <a:spcPts val="1200"/>
              </a:spcBef>
              <a:spcAft>
                <a:spcPts val="0"/>
              </a:spcAft>
              <a:buNone/>
            </a:pPr>
            <a:r>
              <a:rPr lang="en" sz="1200"/>
              <a:t>Therefore we had to map each style into the different sizes. </a:t>
            </a:r>
            <a:r>
              <a:rPr lang="en" sz="1200"/>
              <a:t>Since, Historical transaction can be mapped into the forecast,</a:t>
            </a:r>
            <a:r>
              <a:rPr lang="en" sz="1200"/>
              <a:t> we explored the transaction data. Using the ratio of transactions done across different sizes of each style, we created a map. </a:t>
            </a:r>
            <a:r>
              <a:rPr lang="en" sz="1200"/>
              <a:t>This can be seen in Figure 4.1. For each of the 430 styles there were different ratios.</a:t>
            </a:r>
            <a:endParaRPr sz="1200"/>
          </a:p>
          <a:p>
            <a:pPr indent="0" lvl="0" marL="0" rtl="0" algn="just">
              <a:spcBef>
                <a:spcPts val="1200"/>
              </a:spcBef>
              <a:spcAft>
                <a:spcPts val="1200"/>
              </a:spcAft>
              <a:buNone/>
            </a:pPr>
            <a:r>
              <a:rPr lang="en" sz="1200"/>
              <a:t>These styles were then grouped into 8 groups. Using clustering. Each group having unique ratios of sizes. This can be observed in the Figure 4.2. The grouping was done using K-means clustering. </a:t>
            </a:r>
            <a:endParaRPr sz="1200"/>
          </a:p>
        </p:txBody>
      </p:sp>
      <p:grpSp>
        <p:nvGrpSpPr>
          <p:cNvPr id="182" name="Google Shape;182;p27"/>
          <p:cNvGrpSpPr/>
          <p:nvPr/>
        </p:nvGrpSpPr>
        <p:grpSpPr>
          <a:xfrm>
            <a:off x="3356725" y="1065998"/>
            <a:ext cx="4562400" cy="2585701"/>
            <a:chOff x="3356725" y="1065998"/>
            <a:chExt cx="4562400" cy="2585701"/>
          </a:xfrm>
        </p:grpSpPr>
        <p:pic>
          <p:nvPicPr>
            <p:cNvPr id="183" name="Google Shape;183;p27"/>
            <p:cNvPicPr preferRelativeResize="0"/>
            <p:nvPr/>
          </p:nvPicPr>
          <p:blipFill>
            <a:blip r:embed="rId3">
              <a:alphaModFix/>
            </a:blip>
            <a:stretch>
              <a:fillRect/>
            </a:stretch>
          </p:blipFill>
          <p:spPr>
            <a:xfrm>
              <a:off x="4832400" y="1491813"/>
              <a:ext cx="1849200" cy="2159886"/>
            </a:xfrm>
            <a:prstGeom prst="rect">
              <a:avLst/>
            </a:prstGeom>
            <a:noFill/>
            <a:ln>
              <a:noFill/>
            </a:ln>
          </p:spPr>
        </p:pic>
        <p:sp>
          <p:nvSpPr>
            <p:cNvPr id="184" name="Google Shape;184;p27"/>
            <p:cNvSpPr txBox="1"/>
            <p:nvPr/>
          </p:nvSpPr>
          <p:spPr>
            <a:xfrm>
              <a:off x="3356725" y="1065998"/>
              <a:ext cx="4562400" cy="4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2"/>
                  </a:solidFill>
                </a:rPr>
                <a:t>Figure 4.1 : </a:t>
              </a:r>
              <a:endParaRPr sz="800">
                <a:solidFill>
                  <a:schemeClr val="dk2"/>
                </a:solidFill>
              </a:endParaRPr>
            </a:p>
            <a:p>
              <a:pPr indent="0" lvl="0" marL="0" rtl="0" algn="ctr">
                <a:spcBef>
                  <a:spcPts val="0"/>
                </a:spcBef>
                <a:spcAft>
                  <a:spcPts val="0"/>
                </a:spcAft>
                <a:buNone/>
              </a:pPr>
              <a:r>
                <a:rPr lang="en" sz="800">
                  <a:solidFill>
                    <a:schemeClr val="dk2"/>
                  </a:solidFill>
                </a:rPr>
                <a:t>Style to Size-Ratio</a:t>
              </a:r>
              <a:endParaRPr sz="800"/>
            </a:p>
          </p:txBody>
        </p:sp>
      </p:grpSp>
      <p:grpSp>
        <p:nvGrpSpPr>
          <p:cNvPr id="185" name="Google Shape;185;p27"/>
          <p:cNvGrpSpPr/>
          <p:nvPr/>
        </p:nvGrpSpPr>
        <p:grpSpPr>
          <a:xfrm>
            <a:off x="5370825" y="2159278"/>
            <a:ext cx="4562400" cy="2429946"/>
            <a:chOff x="5370825" y="2159278"/>
            <a:chExt cx="4562400" cy="2429946"/>
          </a:xfrm>
        </p:grpSpPr>
        <p:pic>
          <p:nvPicPr>
            <p:cNvPr id="186" name="Google Shape;186;p27"/>
            <p:cNvPicPr preferRelativeResize="0"/>
            <p:nvPr/>
          </p:nvPicPr>
          <p:blipFill>
            <a:blip r:embed="rId4">
              <a:alphaModFix/>
            </a:blip>
            <a:stretch>
              <a:fillRect/>
            </a:stretch>
          </p:blipFill>
          <p:spPr>
            <a:xfrm>
              <a:off x="6681600" y="2571750"/>
              <a:ext cx="2090500" cy="2017475"/>
            </a:xfrm>
            <a:prstGeom prst="rect">
              <a:avLst/>
            </a:prstGeom>
            <a:noFill/>
            <a:ln>
              <a:noFill/>
            </a:ln>
          </p:spPr>
        </p:pic>
        <p:sp>
          <p:nvSpPr>
            <p:cNvPr id="187" name="Google Shape;187;p27"/>
            <p:cNvSpPr txBox="1"/>
            <p:nvPr/>
          </p:nvSpPr>
          <p:spPr>
            <a:xfrm>
              <a:off x="5370825" y="2159278"/>
              <a:ext cx="4562400" cy="4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2"/>
                  </a:solidFill>
                </a:rPr>
                <a:t>Figure 4.2 : </a:t>
              </a:r>
              <a:endParaRPr sz="800">
                <a:solidFill>
                  <a:schemeClr val="dk2"/>
                </a:solidFill>
              </a:endParaRPr>
            </a:p>
            <a:p>
              <a:pPr indent="0" lvl="0" marL="0" rtl="0" algn="ctr">
                <a:spcBef>
                  <a:spcPts val="0"/>
                </a:spcBef>
                <a:spcAft>
                  <a:spcPts val="0"/>
                </a:spcAft>
                <a:buNone/>
              </a:pPr>
              <a:r>
                <a:rPr lang="en" sz="800">
                  <a:solidFill>
                    <a:schemeClr val="dk2"/>
                  </a:solidFill>
                </a:rPr>
                <a:t>Style-Cluster to Size-Ratio</a:t>
              </a:r>
              <a:endParaRPr sz="800"/>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4</a:t>
            </a:r>
            <a:endParaRPr/>
          </a:p>
        </p:txBody>
      </p:sp>
      <p:sp>
        <p:nvSpPr>
          <p:cNvPr id="193" name="Google Shape;193;p28"/>
          <p:cNvSpPr txBox="1"/>
          <p:nvPr>
            <p:ph idx="1" type="body"/>
          </p:nvPr>
        </p:nvSpPr>
        <p:spPr>
          <a:xfrm>
            <a:off x="311700" y="1217425"/>
            <a:ext cx="3654000" cy="1582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t>We can observe that each </a:t>
            </a:r>
            <a:r>
              <a:rPr lang="en" sz="1200"/>
              <a:t>cluster</a:t>
            </a:r>
            <a:r>
              <a:rPr lang="en" sz="1200"/>
              <a:t> size distribution is unimodal. Making the clustering impactful, and distinctive from each other. </a:t>
            </a:r>
            <a:r>
              <a:rPr lang="en" sz="1200"/>
              <a:t>This grouping was effective (Figure 4.3)</a:t>
            </a:r>
            <a:endParaRPr sz="1200"/>
          </a:p>
          <a:p>
            <a:pPr indent="0" lvl="0" marL="0" rtl="0" algn="just">
              <a:spcBef>
                <a:spcPts val="1200"/>
              </a:spcBef>
              <a:spcAft>
                <a:spcPts val="1200"/>
              </a:spcAft>
              <a:buNone/>
            </a:pPr>
            <a:r>
              <a:rPr lang="en" sz="1200"/>
              <a:t>In Figure 4.4 you can observe the elbow plot of the clusters</a:t>
            </a:r>
            <a:endParaRPr sz="1200"/>
          </a:p>
        </p:txBody>
      </p:sp>
      <p:grpSp>
        <p:nvGrpSpPr>
          <p:cNvPr id="194" name="Google Shape;194;p28"/>
          <p:cNvGrpSpPr/>
          <p:nvPr/>
        </p:nvGrpSpPr>
        <p:grpSpPr>
          <a:xfrm>
            <a:off x="4403163" y="643482"/>
            <a:ext cx="4562407" cy="4597822"/>
            <a:chOff x="4403163" y="224689"/>
            <a:chExt cx="4562407" cy="4597822"/>
          </a:xfrm>
        </p:grpSpPr>
        <p:grpSp>
          <p:nvGrpSpPr>
            <p:cNvPr id="195" name="Google Shape;195;p28"/>
            <p:cNvGrpSpPr/>
            <p:nvPr/>
          </p:nvGrpSpPr>
          <p:grpSpPr>
            <a:xfrm>
              <a:off x="4648892" y="224689"/>
              <a:ext cx="4316678" cy="4238389"/>
              <a:chOff x="4648892" y="300889"/>
              <a:chExt cx="4316678" cy="4238389"/>
            </a:xfrm>
          </p:grpSpPr>
          <p:pic>
            <p:nvPicPr>
              <p:cNvPr id="196" name="Google Shape;196;p28"/>
              <p:cNvPicPr preferRelativeResize="0"/>
              <p:nvPr/>
            </p:nvPicPr>
            <p:blipFill rotWithShape="1">
              <a:blip r:embed="rId3">
                <a:alphaModFix/>
              </a:blip>
              <a:srcRect b="0" l="50335" r="0" t="0"/>
              <a:stretch/>
            </p:blipFill>
            <p:spPr>
              <a:xfrm>
                <a:off x="4648892" y="2236592"/>
                <a:ext cx="4236672" cy="2302686"/>
              </a:xfrm>
              <a:prstGeom prst="rect">
                <a:avLst/>
              </a:prstGeom>
              <a:noFill/>
              <a:ln>
                <a:noFill/>
              </a:ln>
            </p:spPr>
          </p:pic>
          <p:pic>
            <p:nvPicPr>
              <p:cNvPr id="197" name="Google Shape;197;p28"/>
              <p:cNvPicPr preferRelativeResize="0"/>
              <p:nvPr/>
            </p:nvPicPr>
            <p:blipFill rotWithShape="1">
              <a:blip r:embed="rId3">
                <a:alphaModFix/>
              </a:blip>
              <a:srcRect b="0" l="0" r="49397" t="0"/>
              <a:stretch/>
            </p:blipFill>
            <p:spPr>
              <a:xfrm>
                <a:off x="4648912" y="300889"/>
                <a:ext cx="4316657" cy="2302686"/>
              </a:xfrm>
              <a:prstGeom prst="rect">
                <a:avLst/>
              </a:prstGeom>
              <a:noFill/>
              <a:ln>
                <a:noFill/>
              </a:ln>
            </p:spPr>
          </p:pic>
        </p:grpSp>
        <p:sp>
          <p:nvSpPr>
            <p:cNvPr id="198" name="Google Shape;198;p28"/>
            <p:cNvSpPr txBox="1"/>
            <p:nvPr/>
          </p:nvSpPr>
          <p:spPr>
            <a:xfrm>
              <a:off x="4403163" y="4387511"/>
              <a:ext cx="4562400" cy="4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2"/>
                  </a:solidFill>
                </a:rPr>
                <a:t>Figure 4.3 : Style-Cluster to Size-Ratio</a:t>
              </a:r>
              <a:endParaRPr sz="800"/>
            </a:p>
          </p:txBody>
        </p:sp>
      </p:grpSp>
      <p:pic>
        <p:nvPicPr>
          <p:cNvPr id="199" name="Google Shape;199;p28"/>
          <p:cNvPicPr preferRelativeResize="0"/>
          <p:nvPr/>
        </p:nvPicPr>
        <p:blipFill>
          <a:blip r:embed="rId4">
            <a:alphaModFix/>
          </a:blip>
          <a:stretch>
            <a:fillRect/>
          </a:stretch>
        </p:blipFill>
        <p:spPr>
          <a:xfrm>
            <a:off x="831000" y="2800225"/>
            <a:ext cx="2615401" cy="2038474"/>
          </a:xfrm>
          <a:prstGeom prst="rect">
            <a:avLst/>
          </a:prstGeom>
          <a:noFill/>
          <a:ln>
            <a:noFill/>
          </a:ln>
        </p:spPr>
      </p:pic>
      <p:sp>
        <p:nvSpPr>
          <p:cNvPr id="200" name="Google Shape;200;p28"/>
          <p:cNvSpPr txBox="1"/>
          <p:nvPr/>
        </p:nvSpPr>
        <p:spPr>
          <a:xfrm>
            <a:off x="-168837" y="4806303"/>
            <a:ext cx="4562400" cy="4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2"/>
                </a:solidFill>
              </a:rPr>
              <a:t>Figure 4.4 : Clustering Elbow Plot</a:t>
            </a:r>
            <a:endParaRPr sz="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4</a:t>
            </a:r>
            <a:endParaRPr/>
          </a:p>
        </p:txBody>
      </p:sp>
      <p:sp>
        <p:nvSpPr>
          <p:cNvPr id="206" name="Google Shape;206;p29"/>
          <p:cNvSpPr txBox="1"/>
          <p:nvPr>
            <p:ph idx="1" type="body"/>
          </p:nvPr>
        </p:nvSpPr>
        <p:spPr>
          <a:xfrm>
            <a:off x="311700" y="1152475"/>
            <a:ext cx="37947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t>We had to find a mapping for each style into different stores. Since transaction data can be used to split the forecast. we explored the store distribution in the transaction data. Using the ratio of transactions done across different stores of each style, we created a map. </a:t>
            </a:r>
            <a:endParaRPr sz="1200"/>
          </a:p>
          <a:p>
            <a:pPr indent="0" lvl="0" marL="0" rtl="0" algn="just">
              <a:spcBef>
                <a:spcPts val="1200"/>
              </a:spcBef>
              <a:spcAft>
                <a:spcPts val="0"/>
              </a:spcAft>
              <a:buNone/>
            </a:pPr>
            <a:r>
              <a:rPr lang="en" sz="1200"/>
              <a:t>These styles were then grouped into 16 groups. Each group having unique ratios store distribution. This can be observed in the Figure 4.5. The grouping was done using K-means clustering. </a:t>
            </a:r>
            <a:endParaRPr sz="1200"/>
          </a:p>
          <a:p>
            <a:pPr indent="0" lvl="0" marL="0" rtl="0" algn="just">
              <a:spcBef>
                <a:spcPts val="1200"/>
              </a:spcBef>
              <a:spcAft>
                <a:spcPts val="1200"/>
              </a:spcAft>
              <a:buNone/>
            </a:pPr>
            <a:r>
              <a:rPr lang="en" sz="1200"/>
              <a:t>This grouping was effective as it can be observed that each of the cluster has unimodal distribution Figure 4.5</a:t>
            </a:r>
            <a:endParaRPr sz="1200"/>
          </a:p>
        </p:txBody>
      </p:sp>
      <p:grpSp>
        <p:nvGrpSpPr>
          <p:cNvPr id="207" name="Google Shape;207;p29"/>
          <p:cNvGrpSpPr/>
          <p:nvPr/>
        </p:nvGrpSpPr>
        <p:grpSpPr>
          <a:xfrm>
            <a:off x="4106337" y="1038884"/>
            <a:ext cx="4940361" cy="3283993"/>
            <a:chOff x="4311588" y="1223904"/>
            <a:chExt cx="4735775" cy="3022821"/>
          </a:xfrm>
        </p:grpSpPr>
        <p:sp>
          <p:nvSpPr>
            <p:cNvPr id="208" name="Google Shape;208;p29"/>
            <p:cNvSpPr txBox="1"/>
            <p:nvPr/>
          </p:nvSpPr>
          <p:spPr>
            <a:xfrm>
              <a:off x="4708163" y="1223904"/>
              <a:ext cx="3942600" cy="4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2"/>
                  </a:solidFill>
                </a:rPr>
                <a:t>Figure 4.5 : Style-Cluster to Store Rato </a:t>
              </a:r>
              <a:endParaRPr sz="800"/>
            </a:p>
          </p:txBody>
        </p:sp>
        <p:pic>
          <p:nvPicPr>
            <p:cNvPr id="209" name="Google Shape;209;p29"/>
            <p:cNvPicPr preferRelativeResize="0"/>
            <p:nvPr/>
          </p:nvPicPr>
          <p:blipFill>
            <a:blip r:embed="rId3">
              <a:alphaModFix/>
            </a:blip>
            <a:stretch>
              <a:fillRect/>
            </a:stretch>
          </p:blipFill>
          <p:spPr>
            <a:xfrm>
              <a:off x="4311588" y="1473400"/>
              <a:ext cx="4735775" cy="2773324"/>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4</a:t>
            </a:r>
            <a:endParaRPr/>
          </a:p>
        </p:txBody>
      </p:sp>
      <p:sp>
        <p:nvSpPr>
          <p:cNvPr id="215" name="Google Shape;215;p30"/>
          <p:cNvSpPr txBox="1"/>
          <p:nvPr>
            <p:ph idx="1" type="body"/>
          </p:nvPr>
        </p:nvSpPr>
        <p:spPr>
          <a:xfrm>
            <a:off x="311700" y="1152475"/>
            <a:ext cx="35409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t>We can observe that each cluster size distribution is mostly unimodal. Making the clustering impactful, and distinctive from each other. This grouping was effective (Figure 4.6)</a:t>
            </a:r>
            <a:endParaRPr sz="1200"/>
          </a:p>
          <a:p>
            <a:pPr indent="0" lvl="0" marL="0" rtl="0" algn="just">
              <a:spcBef>
                <a:spcPts val="1200"/>
              </a:spcBef>
              <a:spcAft>
                <a:spcPts val="0"/>
              </a:spcAft>
              <a:buNone/>
            </a:pPr>
            <a:r>
              <a:t/>
            </a:r>
            <a:endParaRPr sz="1200"/>
          </a:p>
          <a:p>
            <a:pPr indent="0" lvl="0" marL="0" rtl="0" algn="just">
              <a:spcBef>
                <a:spcPts val="1200"/>
              </a:spcBef>
              <a:spcAft>
                <a:spcPts val="1200"/>
              </a:spcAft>
              <a:buNone/>
            </a:pPr>
            <a:r>
              <a:t/>
            </a:r>
            <a:endParaRPr sz="1200"/>
          </a:p>
        </p:txBody>
      </p:sp>
      <p:pic>
        <p:nvPicPr>
          <p:cNvPr id="216" name="Google Shape;216;p30"/>
          <p:cNvPicPr preferRelativeResize="0"/>
          <p:nvPr/>
        </p:nvPicPr>
        <p:blipFill rotWithShape="1">
          <a:blip r:embed="rId3">
            <a:alphaModFix/>
          </a:blip>
          <a:srcRect b="49300" l="0" r="0" t="0"/>
          <a:stretch/>
        </p:blipFill>
        <p:spPr>
          <a:xfrm>
            <a:off x="4162425" y="867009"/>
            <a:ext cx="4802249" cy="1732099"/>
          </a:xfrm>
          <a:prstGeom prst="rect">
            <a:avLst/>
          </a:prstGeom>
          <a:noFill/>
          <a:ln>
            <a:noFill/>
          </a:ln>
        </p:spPr>
      </p:pic>
      <p:sp>
        <p:nvSpPr>
          <p:cNvPr id="217" name="Google Shape;217;p30"/>
          <p:cNvSpPr txBox="1"/>
          <p:nvPr/>
        </p:nvSpPr>
        <p:spPr>
          <a:xfrm>
            <a:off x="4282350" y="2510213"/>
            <a:ext cx="4562400" cy="4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2"/>
                </a:solidFill>
              </a:rPr>
              <a:t>Figure 4.5 : Distribution before clustering</a:t>
            </a:r>
            <a:endParaRPr sz="800"/>
          </a:p>
        </p:txBody>
      </p:sp>
      <p:pic>
        <p:nvPicPr>
          <p:cNvPr id="218" name="Google Shape;218;p30"/>
          <p:cNvPicPr preferRelativeResize="0"/>
          <p:nvPr/>
        </p:nvPicPr>
        <p:blipFill>
          <a:blip r:embed="rId4">
            <a:alphaModFix/>
          </a:blip>
          <a:stretch>
            <a:fillRect/>
          </a:stretch>
        </p:blipFill>
        <p:spPr>
          <a:xfrm>
            <a:off x="4504650" y="2821884"/>
            <a:ext cx="4117799" cy="1966425"/>
          </a:xfrm>
          <a:prstGeom prst="rect">
            <a:avLst/>
          </a:prstGeom>
          <a:noFill/>
          <a:ln>
            <a:noFill/>
          </a:ln>
        </p:spPr>
      </p:pic>
      <p:sp>
        <p:nvSpPr>
          <p:cNvPr id="219" name="Google Shape;219;p30"/>
          <p:cNvSpPr txBox="1"/>
          <p:nvPr/>
        </p:nvSpPr>
        <p:spPr>
          <a:xfrm>
            <a:off x="311700" y="2221126"/>
            <a:ext cx="3850800" cy="2530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200">
                <a:solidFill>
                  <a:schemeClr val="dk2"/>
                </a:solidFill>
              </a:rPr>
              <a:t>How was new product handled</a:t>
            </a:r>
            <a:r>
              <a:rPr lang="en" sz="1200">
                <a:solidFill>
                  <a:schemeClr val="dk2"/>
                </a:solidFill>
              </a:rPr>
              <a:t>*</a:t>
            </a:r>
            <a:r>
              <a:rPr b="1" lang="en" sz="1200">
                <a:solidFill>
                  <a:schemeClr val="dk2"/>
                </a:solidFill>
              </a:rPr>
              <a:t> : </a:t>
            </a:r>
            <a:endParaRPr b="1" sz="1200">
              <a:solidFill>
                <a:schemeClr val="dk2"/>
              </a:solidFill>
            </a:endParaRPr>
          </a:p>
          <a:p>
            <a:pPr indent="0" lvl="0" marL="0" rtl="0" algn="just">
              <a:lnSpc>
                <a:spcPct val="115000"/>
              </a:lnSpc>
              <a:spcBef>
                <a:spcPts val="1200"/>
              </a:spcBef>
              <a:spcAft>
                <a:spcPts val="0"/>
              </a:spcAft>
              <a:buNone/>
            </a:pPr>
            <a:r>
              <a:rPr lang="en" sz="1200">
                <a:solidFill>
                  <a:schemeClr val="dk2"/>
                </a:solidFill>
              </a:rPr>
              <a:t>There were 26 style codes that were missing in the transaction data in 2019. The assumption is that these are forecasted sales based on multiple years of data. While there have been no sales for these styles in the last year. Thus, this was a mistake by the forecasting team and these were forecasted to 0.</a:t>
            </a:r>
            <a:endParaRPr sz="1200">
              <a:solidFill>
                <a:schemeClr val="dk2"/>
              </a:solidFill>
            </a:endParaRPr>
          </a:p>
          <a:p>
            <a:pPr indent="0" lvl="0" marL="0" rtl="0" algn="just">
              <a:lnSpc>
                <a:spcPct val="115000"/>
              </a:lnSpc>
              <a:spcBef>
                <a:spcPts val="1200"/>
              </a:spcBef>
              <a:spcAft>
                <a:spcPts val="0"/>
              </a:spcAft>
              <a:buNone/>
            </a:pPr>
            <a:r>
              <a:t/>
            </a:r>
            <a:endParaRPr sz="1200">
              <a:solidFill>
                <a:schemeClr val="dk2"/>
              </a:solidFill>
            </a:endParaRPr>
          </a:p>
          <a:p>
            <a:pPr indent="0" lvl="0" marL="0" rtl="0" algn="just">
              <a:lnSpc>
                <a:spcPct val="115000"/>
              </a:lnSpc>
              <a:spcBef>
                <a:spcPts val="1200"/>
              </a:spcBef>
              <a:spcAft>
                <a:spcPts val="1200"/>
              </a:spcAft>
              <a:buNone/>
            </a:pPr>
            <a:r>
              <a:t/>
            </a:r>
            <a:endParaRPr sz="1200">
              <a:solidFill>
                <a:schemeClr val="dk2"/>
              </a:solidFill>
            </a:endParaRPr>
          </a:p>
        </p:txBody>
      </p:sp>
      <p:sp>
        <p:nvSpPr>
          <p:cNvPr id="220" name="Google Shape;220;p30"/>
          <p:cNvSpPr txBox="1"/>
          <p:nvPr/>
        </p:nvSpPr>
        <p:spPr>
          <a:xfrm>
            <a:off x="4282350" y="4709279"/>
            <a:ext cx="4562400" cy="4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2"/>
                </a:solidFill>
              </a:rPr>
              <a:t>Figure 4.6 : Distribution before clustering</a:t>
            </a:r>
            <a:endParaRPr sz="800"/>
          </a:p>
        </p:txBody>
      </p:sp>
      <p:sp>
        <p:nvSpPr>
          <p:cNvPr id="221" name="Google Shape;221;p30"/>
          <p:cNvSpPr txBox="1"/>
          <p:nvPr/>
        </p:nvSpPr>
        <p:spPr>
          <a:xfrm>
            <a:off x="311700" y="4551225"/>
            <a:ext cx="3970800" cy="56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750">
                <a:solidFill>
                  <a:schemeClr val="dk2"/>
                </a:solidFill>
              </a:rPr>
              <a:t>*While creating the notebook the following approach to handle the missing styles in transaction data was considered. Later while re-looking at the questions it was proposed to look at these style codes as new products. Can explore </a:t>
            </a:r>
            <a:r>
              <a:rPr lang="en" sz="750">
                <a:solidFill>
                  <a:schemeClr val="dk2"/>
                </a:solidFill>
              </a:rPr>
              <a:t>ideas during</a:t>
            </a:r>
            <a:r>
              <a:rPr lang="en" sz="750">
                <a:solidFill>
                  <a:schemeClr val="dk2"/>
                </a:solidFill>
              </a:rPr>
              <a:t> discussion call</a:t>
            </a:r>
            <a:endParaRPr sz="75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5 </a:t>
            </a:r>
            <a:endParaRPr/>
          </a:p>
        </p:txBody>
      </p:sp>
      <p:sp>
        <p:nvSpPr>
          <p:cNvPr id="227" name="Google Shape;227;p31"/>
          <p:cNvSpPr txBox="1"/>
          <p:nvPr>
            <p:ph idx="1" type="body"/>
          </p:nvPr>
        </p:nvSpPr>
        <p:spPr>
          <a:xfrm>
            <a:off x="311700" y="1152475"/>
            <a:ext cx="8520600" cy="775500"/>
          </a:xfrm>
          <a:prstGeom prst="rect">
            <a:avLst/>
          </a:prstGeom>
        </p:spPr>
        <p:txBody>
          <a:bodyPr anchorCtr="0" anchor="t" bIns="91425" lIns="91425" spcFirstLastPara="1" rIns="91425" wrap="square" tIns="91425">
            <a:normAutofit/>
          </a:bodyPr>
          <a:lstStyle/>
          <a:p>
            <a:pPr indent="0" lvl="0" marL="0" marR="0" rtl="0" algn="just">
              <a:lnSpc>
                <a:spcPct val="106999"/>
              </a:lnSpc>
              <a:spcBef>
                <a:spcPts val="0"/>
              </a:spcBef>
              <a:spcAft>
                <a:spcPts val="0"/>
              </a:spcAft>
              <a:buNone/>
            </a:pPr>
            <a:r>
              <a:rPr lang="en" sz="1200"/>
              <a:t>Given the latest inventory position of stores (as per “Store_inventory” file), generate next 4 allocation plans (one for each of the first 4 weeks of 2020). In scenarios with limited inventory (less than store level demand), the priority should be given to the store having higher sales potential.</a:t>
            </a:r>
            <a:endParaRPr sz="1200"/>
          </a:p>
        </p:txBody>
      </p:sp>
      <p:sp>
        <p:nvSpPr>
          <p:cNvPr id="228" name="Google Shape;228;p31"/>
          <p:cNvSpPr txBox="1"/>
          <p:nvPr>
            <p:ph idx="1" type="body"/>
          </p:nvPr>
        </p:nvSpPr>
        <p:spPr>
          <a:xfrm>
            <a:off x="445900" y="1927975"/>
            <a:ext cx="8520600" cy="2574000"/>
          </a:xfrm>
          <a:prstGeom prst="rect">
            <a:avLst/>
          </a:prstGeom>
        </p:spPr>
        <p:txBody>
          <a:bodyPr anchorCtr="0" anchor="t" bIns="91425" lIns="91425" spcFirstLastPara="1" rIns="91425" wrap="square" tIns="91425">
            <a:normAutofit/>
          </a:bodyPr>
          <a:lstStyle/>
          <a:p>
            <a:pPr indent="0" lvl="0" marL="0" rtl="0" algn="l">
              <a:lnSpc>
                <a:spcPct val="120000"/>
              </a:lnSpc>
              <a:spcBef>
                <a:spcPts val="1000"/>
              </a:spcBef>
              <a:spcAft>
                <a:spcPts val="0"/>
              </a:spcAft>
              <a:buNone/>
            </a:pPr>
            <a:r>
              <a:rPr lang="en" sz="1200"/>
              <a:t>The questions can be broken down into 2 parts :</a:t>
            </a:r>
            <a:endParaRPr sz="1200"/>
          </a:p>
          <a:p>
            <a:pPr indent="-304800" lvl="0" marL="457200" rtl="0" algn="l">
              <a:lnSpc>
                <a:spcPct val="120000"/>
              </a:lnSpc>
              <a:spcBef>
                <a:spcPts val="1200"/>
              </a:spcBef>
              <a:spcAft>
                <a:spcPts val="0"/>
              </a:spcAft>
              <a:buSzPts val="1200"/>
              <a:buChar char="●"/>
            </a:pPr>
            <a:r>
              <a:rPr lang="en" sz="1200"/>
              <a:t>Given the latest inventory position of stores (as per “Store_inventory” file), generate next 4 allocation plans </a:t>
            </a:r>
            <a:r>
              <a:rPr lang="en" sz="1200"/>
              <a:t> </a:t>
            </a:r>
            <a:endParaRPr sz="1200"/>
          </a:p>
          <a:p>
            <a:pPr indent="-304800" lvl="0" marL="457200" rtl="0" algn="l">
              <a:lnSpc>
                <a:spcPct val="120000"/>
              </a:lnSpc>
              <a:spcBef>
                <a:spcPts val="1200"/>
              </a:spcBef>
              <a:spcAft>
                <a:spcPts val="0"/>
              </a:spcAft>
              <a:buSzPts val="1200"/>
              <a:buChar char="●"/>
            </a:pPr>
            <a:r>
              <a:rPr lang="en" sz="1200"/>
              <a:t>In scenarios with limited inventory (less than store level demand) </a:t>
            </a:r>
            <a:endParaRPr sz="1200"/>
          </a:p>
          <a:p>
            <a:pPr indent="-304800" lvl="1" marL="914400" rtl="0" algn="just">
              <a:lnSpc>
                <a:spcPct val="120000"/>
              </a:lnSpc>
              <a:spcBef>
                <a:spcPts val="1200"/>
              </a:spcBef>
              <a:spcAft>
                <a:spcPts val="0"/>
              </a:spcAft>
              <a:buSzPts val="1200"/>
              <a:buChar char="○"/>
            </a:pPr>
            <a:r>
              <a:rPr lang="en" sz="1200"/>
              <a:t>The priority should be given to the store having higher sales potential.</a:t>
            </a:r>
            <a:endParaRPr sz="1200"/>
          </a:p>
          <a:p>
            <a:pPr indent="0" lvl="0" marL="0" rtl="0" algn="just">
              <a:lnSpc>
                <a:spcPct val="120000"/>
              </a:lnSpc>
              <a:spcBef>
                <a:spcPts val="1200"/>
              </a:spcBef>
              <a:spcAft>
                <a:spcPts val="0"/>
              </a:spcAft>
              <a:buNone/>
            </a:pPr>
            <a:r>
              <a:rPr lang="en" sz="1200"/>
              <a:t>Other constraints : </a:t>
            </a:r>
            <a:endParaRPr sz="1200"/>
          </a:p>
          <a:p>
            <a:pPr indent="-304800" lvl="0" marL="457200" rtl="0" algn="just">
              <a:lnSpc>
                <a:spcPct val="120000"/>
              </a:lnSpc>
              <a:spcBef>
                <a:spcPts val="1200"/>
              </a:spcBef>
              <a:spcAft>
                <a:spcPts val="1200"/>
              </a:spcAft>
              <a:buSzPts val="1200"/>
              <a:buChar char="●"/>
            </a:pPr>
            <a:r>
              <a:rPr lang="en" sz="1200"/>
              <a:t>FastFashion wants to maintain a stock to satisfy the next 4 weeks of demand for each SKU and each store at any point in time</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1 </a:t>
            </a:r>
            <a:endParaRPr/>
          </a:p>
        </p:txBody>
      </p:sp>
      <p:sp>
        <p:nvSpPr>
          <p:cNvPr id="61" name="Google Shape;61;p14"/>
          <p:cNvSpPr txBox="1"/>
          <p:nvPr>
            <p:ph idx="1" type="body"/>
          </p:nvPr>
        </p:nvSpPr>
        <p:spPr>
          <a:xfrm>
            <a:off x="311700" y="1152475"/>
            <a:ext cx="8520600" cy="775500"/>
          </a:xfrm>
          <a:prstGeom prst="rect">
            <a:avLst/>
          </a:prstGeom>
        </p:spPr>
        <p:txBody>
          <a:bodyPr anchorCtr="0" anchor="t" bIns="91425" lIns="91425" spcFirstLastPara="1" rIns="91425" wrap="square" tIns="91425">
            <a:normAutofit/>
          </a:bodyPr>
          <a:lstStyle/>
          <a:p>
            <a:pPr indent="0" lvl="0" marL="0" marR="0" rtl="0" algn="just">
              <a:lnSpc>
                <a:spcPct val="120000"/>
              </a:lnSpc>
              <a:spcBef>
                <a:spcPts val="0"/>
              </a:spcBef>
              <a:spcAft>
                <a:spcPts val="0"/>
              </a:spcAft>
              <a:buNone/>
            </a:pPr>
            <a:r>
              <a:rPr lang="en" sz="1200"/>
              <a:t>Aggregate the Quantity for each Store-Style level at a week level (week starts from Monday) and identify the top products being sold at each of the stores. Highlight if there is any change in product preference in 2019 as compared to 2018.</a:t>
            </a:r>
            <a:endParaRPr sz="1200"/>
          </a:p>
        </p:txBody>
      </p:sp>
      <p:sp>
        <p:nvSpPr>
          <p:cNvPr id="62" name="Google Shape;62;p14"/>
          <p:cNvSpPr txBox="1"/>
          <p:nvPr>
            <p:ph idx="1" type="body"/>
          </p:nvPr>
        </p:nvSpPr>
        <p:spPr>
          <a:xfrm>
            <a:off x="445900" y="1927975"/>
            <a:ext cx="8520600" cy="257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The questions can be broken down into 3 parts : </a:t>
            </a:r>
            <a:endParaRPr sz="1200"/>
          </a:p>
          <a:p>
            <a:pPr indent="-304800" lvl="0" marL="457200" rtl="0" algn="just">
              <a:lnSpc>
                <a:spcPct val="120000"/>
              </a:lnSpc>
              <a:spcBef>
                <a:spcPts val="1200"/>
              </a:spcBef>
              <a:spcAft>
                <a:spcPts val="0"/>
              </a:spcAft>
              <a:buSzPts val="1200"/>
              <a:buAutoNum type="arabicPeriod"/>
            </a:pPr>
            <a:r>
              <a:rPr lang="en" sz="1200"/>
              <a:t>Aggregate the quantity sold or each Store-Style level at a week level </a:t>
            </a:r>
            <a:endParaRPr sz="1200"/>
          </a:p>
          <a:p>
            <a:pPr indent="-304800" lvl="1" marL="914400" rtl="0" algn="just">
              <a:lnSpc>
                <a:spcPct val="120000"/>
              </a:lnSpc>
              <a:spcBef>
                <a:spcPts val="1000"/>
              </a:spcBef>
              <a:spcAft>
                <a:spcPts val="0"/>
              </a:spcAft>
              <a:buSzPts val="1200"/>
              <a:buChar char="○"/>
            </a:pPr>
            <a:r>
              <a:rPr lang="en" sz="1200"/>
              <a:t>Week starts from Monday</a:t>
            </a:r>
            <a:endParaRPr sz="1200"/>
          </a:p>
          <a:p>
            <a:pPr indent="-304800" lvl="1" marL="914400" rtl="0" algn="just">
              <a:lnSpc>
                <a:spcPct val="120000"/>
              </a:lnSpc>
              <a:spcBef>
                <a:spcPts val="1000"/>
              </a:spcBef>
              <a:spcAft>
                <a:spcPts val="0"/>
              </a:spcAft>
              <a:buSzPts val="1200"/>
              <a:buChar char="○"/>
            </a:pPr>
            <a:r>
              <a:rPr lang="en" sz="1200"/>
              <a:t>Quantity sold -&gt; transactions</a:t>
            </a:r>
            <a:endParaRPr sz="1200"/>
          </a:p>
          <a:p>
            <a:pPr indent="-304800" lvl="0" marL="457200" rtl="0" algn="just">
              <a:lnSpc>
                <a:spcPct val="120000"/>
              </a:lnSpc>
              <a:spcBef>
                <a:spcPts val="1000"/>
              </a:spcBef>
              <a:spcAft>
                <a:spcPts val="0"/>
              </a:spcAft>
              <a:buSzPts val="1200"/>
              <a:buAutoNum type="arabicPeriod"/>
            </a:pPr>
            <a:r>
              <a:rPr lang="en" sz="1200"/>
              <a:t>Identify the top products being sold at each of the stores.</a:t>
            </a:r>
            <a:endParaRPr sz="1200"/>
          </a:p>
          <a:p>
            <a:pPr indent="-304800" lvl="0" marL="457200" rtl="0" algn="just">
              <a:lnSpc>
                <a:spcPct val="120000"/>
              </a:lnSpc>
              <a:spcBef>
                <a:spcPts val="1000"/>
              </a:spcBef>
              <a:spcAft>
                <a:spcPts val="0"/>
              </a:spcAft>
              <a:buSzPts val="1200"/>
              <a:buAutoNum type="arabicPeriod"/>
            </a:pPr>
            <a:r>
              <a:rPr lang="en" sz="1200"/>
              <a:t>Highlight if there is any change in product preference in 2019 as compared to 2018.</a:t>
            </a:r>
            <a:endParaRPr sz="1200">
              <a:solidFill>
                <a:schemeClr val="dk1"/>
              </a:solidFill>
            </a:endParaRPr>
          </a:p>
          <a:p>
            <a:pPr indent="0" lvl="0" marL="0" rtl="0" algn="l">
              <a:spcBef>
                <a:spcPts val="0"/>
              </a:spcBef>
              <a:spcAft>
                <a:spcPts val="1200"/>
              </a:spcAft>
              <a:buNone/>
            </a:pPr>
            <a:r>
              <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5</a:t>
            </a:r>
            <a:endParaRPr/>
          </a:p>
        </p:txBody>
      </p:sp>
      <p:sp>
        <p:nvSpPr>
          <p:cNvPr id="234" name="Google Shape;234;p32"/>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Solution Flow diagram</a:t>
            </a:r>
            <a:endParaRPr/>
          </a:p>
        </p:txBody>
      </p:sp>
      <p:sp>
        <p:nvSpPr>
          <p:cNvPr id="235" name="Google Shape;235;p32"/>
          <p:cNvSpPr/>
          <p:nvPr/>
        </p:nvSpPr>
        <p:spPr>
          <a:xfrm>
            <a:off x="701025" y="1809175"/>
            <a:ext cx="1436400" cy="691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Forecast of</a:t>
            </a:r>
            <a:endParaRPr sz="1000"/>
          </a:p>
          <a:p>
            <a:pPr indent="0" lvl="0" marL="0" rtl="0" algn="ctr">
              <a:spcBef>
                <a:spcPts val="0"/>
              </a:spcBef>
              <a:spcAft>
                <a:spcPts val="0"/>
              </a:spcAft>
              <a:buNone/>
            </a:pPr>
            <a:r>
              <a:rPr lang="en" sz="1000"/>
              <a:t>SKU at store </a:t>
            </a:r>
            <a:endParaRPr sz="1000"/>
          </a:p>
        </p:txBody>
      </p:sp>
      <p:sp>
        <p:nvSpPr>
          <p:cNvPr id="236" name="Google Shape;236;p32"/>
          <p:cNvSpPr/>
          <p:nvPr/>
        </p:nvSpPr>
        <p:spPr>
          <a:xfrm>
            <a:off x="3853800" y="1809175"/>
            <a:ext cx="1436400" cy="691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For Weekly stock demand at store</a:t>
            </a:r>
            <a:endParaRPr sz="700">
              <a:solidFill>
                <a:schemeClr val="dk1"/>
              </a:solidFill>
            </a:endParaRPr>
          </a:p>
        </p:txBody>
      </p:sp>
      <p:sp>
        <p:nvSpPr>
          <p:cNvPr id="237" name="Google Shape;237;p32"/>
          <p:cNvSpPr/>
          <p:nvPr/>
        </p:nvSpPr>
        <p:spPr>
          <a:xfrm>
            <a:off x="6782275" y="1809175"/>
            <a:ext cx="1436400" cy="691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Demand plan</a:t>
            </a:r>
            <a:endParaRPr sz="1000">
              <a:solidFill>
                <a:schemeClr val="dk1"/>
              </a:solidFill>
            </a:endParaRPr>
          </a:p>
          <a:p>
            <a:pPr indent="0" lvl="0" marL="0" rtl="0" algn="ctr">
              <a:spcBef>
                <a:spcPts val="0"/>
              </a:spcBef>
              <a:spcAft>
                <a:spcPts val="0"/>
              </a:spcAft>
              <a:buNone/>
            </a:pPr>
            <a:r>
              <a:rPr lang="en" sz="1000">
                <a:solidFill>
                  <a:schemeClr val="dk1"/>
                </a:solidFill>
              </a:rPr>
              <a:t>o</a:t>
            </a:r>
            <a:r>
              <a:rPr lang="en" sz="1000">
                <a:solidFill>
                  <a:schemeClr val="dk1"/>
                </a:solidFill>
              </a:rPr>
              <a:t>f SKU at store</a:t>
            </a:r>
            <a:endParaRPr sz="1000">
              <a:solidFill>
                <a:schemeClr val="dk1"/>
              </a:solidFill>
            </a:endParaRPr>
          </a:p>
        </p:txBody>
      </p:sp>
      <p:cxnSp>
        <p:nvCxnSpPr>
          <p:cNvPr id="238" name="Google Shape;238;p32"/>
          <p:cNvCxnSpPr>
            <a:stCxn id="235" idx="3"/>
            <a:endCxn id="236" idx="1"/>
          </p:cNvCxnSpPr>
          <p:nvPr/>
        </p:nvCxnSpPr>
        <p:spPr>
          <a:xfrm>
            <a:off x="2137425" y="2154775"/>
            <a:ext cx="1716300" cy="0"/>
          </a:xfrm>
          <a:prstGeom prst="straightConnector1">
            <a:avLst/>
          </a:prstGeom>
          <a:noFill/>
          <a:ln cap="flat" cmpd="sng" w="9525">
            <a:solidFill>
              <a:schemeClr val="dk2"/>
            </a:solidFill>
            <a:prstDash val="solid"/>
            <a:round/>
            <a:headEnd len="med" w="med" type="none"/>
            <a:tailEnd len="med" w="med" type="triangle"/>
          </a:ln>
        </p:spPr>
      </p:cxnSp>
      <p:cxnSp>
        <p:nvCxnSpPr>
          <p:cNvPr id="239" name="Google Shape;239;p32"/>
          <p:cNvCxnSpPr>
            <a:stCxn id="236" idx="3"/>
            <a:endCxn id="237" idx="1"/>
          </p:cNvCxnSpPr>
          <p:nvPr/>
        </p:nvCxnSpPr>
        <p:spPr>
          <a:xfrm>
            <a:off x="5290200" y="2154775"/>
            <a:ext cx="1492200" cy="0"/>
          </a:xfrm>
          <a:prstGeom prst="straightConnector1">
            <a:avLst/>
          </a:prstGeom>
          <a:noFill/>
          <a:ln cap="flat" cmpd="sng" w="9525">
            <a:solidFill>
              <a:schemeClr val="dk2"/>
            </a:solidFill>
            <a:prstDash val="solid"/>
            <a:round/>
            <a:headEnd len="med" w="med" type="none"/>
            <a:tailEnd len="med" w="med" type="triangle"/>
          </a:ln>
        </p:spPr>
      </p:cxnSp>
      <p:sp>
        <p:nvSpPr>
          <p:cNvPr id="240" name="Google Shape;240;p32"/>
          <p:cNvSpPr/>
          <p:nvPr/>
        </p:nvSpPr>
        <p:spPr>
          <a:xfrm>
            <a:off x="701025" y="4409206"/>
            <a:ext cx="1436400" cy="691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Allocation plan</a:t>
            </a:r>
            <a:endParaRPr sz="1000"/>
          </a:p>
        </p:txBody>
      </p:sp>
      <p:sp>
        <p:nvSpPr>
          <p:cNvPr id="241" name="Google Shape;241;p32"/>
          <p:cNvSpPr/>
          <p:nvPr/>
        </p:nvSpPr>
        <p:spPr>
          <a:xfrm>
            <a:off x="6782275" y="4409206"/>
            <a:ext cx="1436400" cy="691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Demand plan</a:t>
            </a:r>
            <a:endParaRPr sz="1000">
              <a:solidFill>
                <a:schemeClr val="dk1"/>
              </a:solidFill>
            </a:endParaRPr>
          </a:p>
          <a:p>
            <a:pPr indent="0" lvl="0" marL="0" rtl="0" algn="ctr">
              <a:spcBef>
                <a:spcPts val="0"/>
              </a:spcBef>
              <a:spcAft>
                <a:spcPts val="0"/>
              </a:spcAft>
              <a:buNone/>
            </a:pPr>
            <a:r>
              <a:rPr lang="en" sz="1000">
                <a:solidFill>
                  <a:schemeClr val="dk1"/>
                </a:solidFill>
              </a:rPr>
              <a:t>of Pack at store</a:t>
            </a:r>
            <a:endParaRPr sz="1000">
              <a:solidFill>
                <a:schemeClr val="dk1"/>
              </a:solidFill>
            </a:endParaRPr>
          </a:p>
        </p:txBody>
      </p:sp>
      <p:cxnSp>
        <p:nvCxnSpPr>
          <p:cNvPr id="242" name="Google Shape;242;p32"/>
          <p:cNvCxnSpPr>
            <a:stCxn id="240" idx="3"/>
            <a:endCxn id="241" idx="1"/>
          </p:cNvCxnSpPr>
          <p:nvPr/>
        </p:nvCxnSpPr>
        <p:spPr>
          <a:xfrm>
            <a:off x="2137425" y="4754806"/>
            <a:ext cx="4644900" cy="0"/>
          </a:xfrm>
          <a:prstGeom prst="straightConnector1">
            <a:avLst/>
          </a:prstGeom>
          <a:noFill/>
          <a:ln cap="flat" cmpd="sng" w="9525">
            <a:solidFill>
              <a:schemeClr val="dk2"/>
            </a:solidFill>
            <a:prstDash val="solid"/>
            <a:round/>
            <a:headEnd len="med" w="med" type="stealth"/>
            <a:tailEnd len="med" w="med" type="none"/>
          </a:ln>
        </p:spPr>
      </p:cxnSp>
      <p:cxnSp>
        <p:nvCxnSpPr>
          <p:cNvPr id="243" name="Google Shape;243;p32"/>
          <p:cNvCxnSpPr/>
          <p:nvPr/>
        </p:nvCxnSpPr>
        <p:spPr>
          <a:xfrm>
            <a:off x="7039600" y="2493294"/>
            <a:ext cx="0" cy="1908900"/>
          </a:xfrm>
          <a:prstGeom prst="straightConnector1">
            <a:avLst/>
          </a:prstGeom>
          <a:noFill/>
          <a:ln cap="flat" cmpd="sng" w="9525">
            <a:solidFill>
              <a:schemeClr val="dk2"/>
            </a:solidFill>
            <a:prstDash val="solid"/>
            <a:round/>
            <a:headEnd len="med" w="med" type="none"/>
            <a:tailEnd len="med" w="med" type="triangle"/>
          </a:ln>
        </p:spPr>
      </p:cxnSp>
      <p:sp>
        <p:nvSpPr>
          <p:cNvPr id="244" name="Google Shape;244;p32"/>
          <p:cNvSpPr/>
          <p:nvPr/>
        </p:nvSpPr>
        <p:spPr>
          <a:xfrm>
            <a:off x="2736800" y="3221575"/>
            <a:ext cx="3615300" cy="1533300"/>
          </a:xfrm>
          <a:prstGeom prst="parallelogram">
            <a:avLst>
              <a:gd fmla="val 17900" name="adj"/>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200"/>
              </a:spcBef>
              <a:spcAft>
                <a:spcPts val="0"/>
              </a:spcAft>
              <a:buNone/>
            </a:pPr>
            <a:r>
              <a:t/>
            </a:r>
            <a:endParaRPr sz="1000">
              <a:solidFill>
                <a:schemeClr val="dk1"/>
              </a:solidFill>
            </a:endParaRPr>
          </a:p>
        </p:txBody>
      </p:sp>
      <p:sp>
        <p:nvSpPr>
          <p:cNvPr id="245" name="Google Shape;245;p32"/>
          <p:cNvSpPr txBox="1"/>
          <p:nvPr/>
        </p:nvSpPr>
        <p:spPr>
          <a:xfrm>
            <a:off x="3232250" y="3221575"/>
            <a:ext cx="3064800" cy="1675200"/>
          </a:xfrm>
          <a:prstGeom prst="rect">
            <a:avLst/>
          </a:prstGeom>
          <a:noFill/>
          <a:ln>
            <a:noFill/>
          </a:ln>
        </p:spPr>
        <p:txBody>
          <a:bodyPr anchorCtr="0" anchor="t" bIns="91425" lIns="91425" spcFirstLastPara="1" rIns="91425" wrap="square" tIns="91425">
            <a:noAutofit/>
          </a:bodyPr>
          <a:lstStyle/>
          <a:p>
            <a:pPr indent="0" lvl="0" marL="0" rtl="0" algn="l">
              <a:spcBef>
                <a:spcPts val="200"/>
              </a:spcBef>
              <a:spcAft>
                <a:spcPts val="0"/>
              </a:spcAft>
              <a:buClr>
                <a:schemeClr val="dk1"/>
              </a:buClr>
              <a:buSzPts val="1100"/>
              <a:buFont typeface="Arial"/>
              <a:buNone/>
            </a:pPr>
            <a:br>
              <a:rPr lang="en" sz="800">
                <a:solidFill>
                  <a:schemeClr val="dk1"/>
                </a:solidFill>
              </a:rPr>
            </a:br>
            <a:r>
              <a:rPr lang="en" sz="800">
                <a:solidFill>
                  <a:schemeClr val="dk1"/>
                </a:solidFill>
              </a:rPr>
              <a:t>On the </a:t>
            </a:r>
            <a:r>
              <a:rPr lang="en" sz="800">
                <a:solidFill>
                  <a:schemeClr val="dk1"/>
                </a:solidFill>
              </a:rPr>
              <a:t>Demand plan of Pack at Store  :</a:t>
            </a:r>
            <a:endParaRPr sz="800">
              <a:solidFill>
                <a:schemeClr val="dk1"/>
              </a:solidFill>
            </a:endParaRPr>
          </a:p>
          <a:p>
            <a:pPr indent="-107950" lvl="0" marL="228600" rtl="0" algn="l">
              <a:spcBef>
                <a:spcPts val="200"/>
              </a:spcBef>
              <a:spcAft>
                <a:spcPts val="0"/>
              </a:spcAft>
              <a:buClr>
                <a:schemeClr val="dk1"/>
              </a:buClr>
              <a:buSzPts val="800"/>
              <a:buAutoNum type="arabicPeriod"/>
            </a:pPr>
            <a:r>
              <a:rPr lang="en" sz="800">
                <a:solidFill>
                  <a:schemeClr val="dk1"/>
                </a:solidFill>
              </a:rPr>
              <a:t>Iterate over each DCs</a:t>
            </a:r>
            <a:endParaRPr sz="800">
              <a:solidFill>
                <a:schemeClr val="dk1"/>
              </a:solidFill>
            </a:endParaRPr>
          </a:p>
          <a:p>
            <a:pPr indent="-107950" lvl="0" marL="228600" rtl="0" algn="l">
              <a:spcBef>
                <a:spcPts val="200"/>
              </a:spcBef>
              <a:spcAft>
                <a:spcPts val="0"/>
              </a:spcAft>
              <a:buClr>
                <a:schemeClr val="dk1"/>
              </a:buClr>
              <a:buSzPts val="800"/>
              <a:buAutoNum type="arabicPeriod"/>
            </a:pPr>
            <a:r>
              <a:rPr lang="en" sz="800">
                <a:solidFill>
                  <a:schemeClr val="dk1"/>
                </a:solidFill>
              </a:rPr>
              <a:t>Allocate to the highest selling store first</a:t>
            </a:r>
            <a:endParaRPr sz="800">
              <a:solidFill>
                <a:schemeClr val="dk1"/>
              </a:solidFill>
            </a:endParaRPr>
          </a:p>
          <a:p>
            <a:pPr indent="-107950" lvl="1" marL="400050" rtl="0" algn="l">
              <a:spcBef>
                <a:spcPts val="200"/>
              </a:spcBef>
              <a:spcAft>
                <a:spcPts val="0"/>
              </a:spcAft>
              <a:buClr>
                <a:schemeClr val="dk1"/>
              </a:buClr>
              <a:buSzPts val="800"/>
              <a:buChar char="○"/>
            </a:pPr>
            <a:r>
              <a:rPr lang="en" sz="800">
                <a:solidFill>
                  <a:schemeClr val="dk1"/>
                </a:solidFill>
              </a:rPr>
              <a:t>forecast based</a:t>
            </a:r>
            <a:endParaRPr sz="800">
              <a:solidFill>
                <a:schemeClr val="dk1"/>
              </a:solidFill>
            </a:endParaRPr>
          </a:p>
          <a:p>
            <a:pPr indent="-107950" lvl="0" marL="228600" rtl="0" algn="l">
              <a:spcBef>
                <a:spcPts val="200"/>
              </a:spcBef>
              <a:spcAft>
                <a:spcPts val="0"/>
              </a:spcAft>
              <a:buClr>
                <a:schemeClr val="dk1"/>
              </a:buClr>
              <a:buSzPts val="800"/>
              <a:buAutoNum type="arabicPeriod"/>
            </a:pPr>
            <a:r>
              <a:rPr lang="en" sz="800">
                <a:solidFill>
                  <a:schemeClr val="dk1"/>
                </a:solidFill>
              </a:rPr>
              <a:t>If stock remaining &amp; constraint checks are cleared - allocate to other stores</a:t>
            </a:r>
            <a:br>
              <a:rPr lang="en" sz="800">
                <a:solidFill>
                  <a:schemeClr val="dk1"/>
                </a:solidFill>
              </a:rPr>
            </a:br>
            <a:endParaRPr sz="800">
              <a:solidFill>
                <a:schemeClr val="dk1"/>
              </a:solidFill>
            </a:endParaRPr>
          </a:p>
          <a:p>
            <a:pPr indent="0" lvl="0" marL="0" rtl="0" algn="l">
              <a:spcBef>
                <a:spcPts val="200"/>
              </a:spcBef>
              <a:spcAft>
                <a:spcPts val="0"/>
              </a:spcAft>
              <a:buClr>
                <a:schemeClr val="dk1"/>
              </a:buClr>
              <a:buSzPts val="1100"/>
              <a:buFont typeface="Arial"/>
              <a:buNone/>
            </a:pPr>
            <a:r>
              <a:rPr lang="en" sz="800">
                <a:solidFill>
                  <a:schemeClr val="dk1"/>
                </a:solidFill>
              </a:rPr>
              <a:t>The steps 1 to 3 are repeated for all weeks</a:t>
            </a:r>
            <a:endParaRPr sz="800">
              <a:solidFill>
                <a:schemeClr val="dk1"/>
              </a:solidFill>
            </a:endParaRPr>
          </a:p>
          <a:p>
            <a:pPr indent="0" lvl="0" marL="0" rtl="0" algn="l">
              <a:spcBef>
                <a:spcPts val="0"/>
              </a:spcBef>
              <a:spcAft>
                <a:spcPts val="0"/>
              </a:spcAft>
              <a:buNone/>
            </a:pPr>
            <a:r>
              <a:t/>
            </a:r>
            <a:endParaRPr sz="800"/>
          </a:p>
        </p:txBody>
      </p:sp>
      <p:sp>
        <p:nvSpPr>
          <p:cNvPr id="246" name="Google Shape;246;p32"/>
          <p:cNvSpPr/>
          <p:nvPr/>
        </p:nvSpPr>
        <p:spPr>
          <a:xfrm>
            <a:off x="2283400" y="2181925"/>
            <a:ext cx="1206300" cy="582900"/>
          </a:xfrm>
          <a:prstGeom prst="parallelogram">
            <a:avLst>
              <a:gd fmla="val 25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800">
                <a:solidFill>
                  <a:schemeClr val="dk1"/>
                </a:solidFill>
              </a:rPr>
              <a:t>4 week roll up</a:t>
            </a:r>
            <a:endParaRPr sz="800"/>
          </a:p>
        </p:txBody>
      </p:sp>
      <p:sp>
        <p:nvSpPr>
          <p:cNvPr id="247" name="Google Shape;247;p32"/>
          <p:cNvSpPr/>
          <p:nvPr/>
        </p:nvSpPr>
        <p:spPr>
          <a:xfrm>
            <a:off x="5290200" y="2181925"/>
            <a:ext cx="1371600" cy="582900"/>
          </a:xfrm>
          <a:prstGeom prst="parallelogram">
            <a:avLst>
              <a:gd fmla="val 25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1"/>
                </a:solidFill>
              </a:rPr>
              <a:t>Next week stock –</a:t>
            </a:r>
            <a:endParaRPr sz="800">
              <a:solidFill>
                <a:schemeClr val="dk1"/>
              </a:solidFill>
            </a:endParaRPr>
          </a:p>
          <a:p>
            <a:pPr indent="0" lvl="0" marL="0" rtl="0" algn="ctr">
              <a:spcBef>
                <a:spcPts val="0"/>
              </a:spcBef>
              <a:spcAft>
                <a:spcPts val="0"/>
              </a:spcAft>
              <a:buNone/>
            </a:pPr>
            <a:r>
              <a:rPr lang="en" sz="800">
                <a:solidFill>
                  <a:schemeClr val="dk1"/>
                </a:solidFill>
              </a:rPr>
              <a:t>This week stock</a:t>
            </a:r>
            <a:endParaRPr sz="800">
              <a:solidFill>
                <a:schemeClr val="dk1"/>
              </a:solidFill>
            </a:endParaRPr>
          </a:p>
        </p:txBody>
      </p:sp>
      <p:sp>
        <p:nvSpPr>
          <p:cNvPr id="248" name="Google Shape;248;p32"/>
          <p:cNvSpPr/>
          <p:nvPr/>
        </p:nvSpPr>
        <p:spPr>
          <a:xfrm>
            <a:off x="7124850" y="2626425"/>
            <a:ext cx="1902900" cy="1533300"/>
          </a:xfrm>
          <a:prstGeom prst="parallelogram">
            <a:avLst>
              <a:gd fmla="val 10116"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rPr>
              <a:t>1. </a:t>
            </a:r>
            <a:r>
              <a:rPr lang="en" sz="800">
                <a:solidFill>
                  <a:schemeClr val="dk1"/>
                </a:solidFill>
              </a:rPr>
              <a:t>For each sku, </a:t>
            </a:r>
            <a:r>
              <a:rPr lang="en" sz="800">
                <a:solidFill>
                  <a:schemeClr val="dk1"/>
                </a:solidFill>
              </a:rPr>
              <a:t>divide</a:t>
            </a:r>
            <a:r>
              <a:rPr lang="en" sz="800">
                <a:solidFill>
                  <a:schemeClr val="dk1"/>
                </a:solidFill>
              </a:rPr>
              <a:t> by the stock count in packet to determine packet requirement </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en" sz="800">
                <a:solidFill>
                  <a:schemeClr val="dk1"/>
                </a:solidFill>
              </a:rPr>
              <a:t>2. For each pack required by store to </a:t>
            </a:r>
            <a:r>
              <a:rPr lang="en" sz="800">
                <a:solidFill>
                  <a:schemeClr val="dk1"/>
                </a:solidFill>
              </a:rPr>
              <a:t>fulfill</a:t>
            </a:r>
            <a:r>
              <a:rPr lang="en" sz="800">
                <a:solidFill>
                  <a:schemeClr val="dk1"/>
                </a:solidFill>
              </a:rPr>
              <a:t> SKU requirement, select the max quantity of that packet</a:t>
            </a:r>
            <a:endParaRPr sz="800">
              <a:solidFill>
                <a:schemeClr val="dk1"/>
              </a:solidFill>
            </a:endParaRPr>
          </a:p>
        </p:txBody>
      </p:sp>
      <p:sp>
        <p:nvSpPr>
          <p:cNvPr id="249" name="Google Shape;249;p32"/>
          <p:cNvSpPr txBox="1"/>
          <p:nvPr/>
        </p:nvSpPr>
        <p:spPr>
          <a:xfrm>
            <a:off x="2339525" y="2082450"/>
            <a:ext cx="709800" cy="1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t>Algo</a:t>
            </a:r>
            <a:endParaRPr i="1" sz="800"/>
          </a:p>
        </p:txBody>
      </p:sp>
      <p:sp>
        <p:nvSpPr>
          <p:cNvPr id="250" name="Google Shape;250;p32"/>
          <p:cNvSpPr txBox="1"/>
          <p:nvPr/>
        </p:nvSpPr>
        <p:spPr>
          <a:xfrm>
            <a:off x="5367200" y="2077290"/>
            <a:ext cx="709800" cy="1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t>Algo</a:t>
            </a:r>
            <a:endParaRPr i="1" sz="800"/>
          </a:p>
        </p:txBody>
      </p:sp>
      <p:sp>
        <p:nvSpPr>
          <p:cNvPr id="251" name="Google Shape;251;p32"/>
          <p:cNvSpPr txBox="1"/>
          <p:nvPr/>
        </p:nvSpPr>
        <p:spPr>
          <a:xfrm>
            <a:off x="7259450" y="2551338"/>
            <a:ext cx="709800" cy="1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t>Algo</a:t>
            </a:r>
            <a:endParaRPr i="1" sz="800"/>
          </a:p>
        </p:txBody>
      </p:sp>
      <p:sp>
        <p:nvSpPr>
          <p:cNvPr id="252" name="Google Shape;252;p32"/>
          <p:cNvSpPr txBox="1"/>
          <p:nvPr/>
        </p:nvSpPr>
        <p:spPr>
          <a:xfrm>
            <a:off x="2949025" y="3149363"/>
            <a:ext cx="709800" cy="1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t>Algo</a:t>
            </a:r>
            <a:endParaRPr i="1" sz="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5</a:t>
            </a:r>
            <a:endParaRPr/>
          </a:p>
        </p:txBody>
      </p:sp>
      <p:sp>
        <p:nvSpPr>
          <p:cNvPr id="258" name="Google Shape;258;p33"/>
          <p:cNvSpPr txBox="1"/>
          <p:nvPr>
            <p:ph idx="1" type="body"/>
          </p:nvPr>
        </p:nvSpPr>
        <p:spPr>
          <a:xfrm>
            <a:off x="311700" y="1152475"/>
            <a:ext cx="8520600" cy="91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For “Weekly stock demand at store” : </a:t>
            </a:r>
            <a:r>
              <a:rPr lang="en" sz="1200"/>
              <a:t>First we create a rolling stock level at a 4 week basis. This is the level of stock that needs to be maintained in the beginning of the week. The Figures 5.1 show the code and the stock level requirement : </a:t>
            </a:r>
            <a:endParaRPr sz="1200"/>
          </a:p>
        </p:txBody>
      </p:sp>
      <p:grpSp>
        <p:nvGrpSpPr>
          <p:cNvPr id="259" name="Google Shape;259;p33"/>
          <p:cNvGrpSpPr/>
          <p:nvPr/>
        </p:nvGrpSpPr>
        <p:grpSpPr>
          <a:xfrm>
            <a:off x="475032" y="1806176"/>
            <a:ext cx="5257091" cy="3029691"/>
            <a:chOff x="426450" y="1806100"/>
            <a:chExt cx="5690724" cy="3337399"/>
          </a:xfrm>
        </p:grpSpPr>
        <p:pic>
          <p:nvPicPr>
            <p:cNvPr id="260" name="Google Shape;260;p33"/>
            <p:cNvPicPr preferRelativeResize="0"/>
            <p:nvPr/>
          </p:nvPicPr>
          <p:blipFill>
            <a:blip r:embed="rId3">
              <a:alphaModFix/>
            </a:blip>
            <a:stretch>
              <a:fillRect/>
            </a:stretch>
          </p:blipFill>
          <p:spPr>
            <a:xfrm>
              <a:off x="426450" y="3090725"/>
              <a:ext cx="5690724" cy="2052774"/>
            </a:xfrm>
            <a:prstGeom prst="rect">
              <a:avLst/>
            </a:prstGeom>
            <a:noFill/>
            <a:ln>
              <a:noFill/>
            </a:ln>
          </p:spPr>
        </p:pic>
        <p:pic>
          <p:nvPicPr>
            <p:cNvPr id="261" name="Google Shape;261;p33"/>
            <p:cNvPicPr preferRelativeResize="0"/>
            <p:nvPr/>
          </p:nvPicPr>
          <p:blipFill>
            <a:blip r:embed="rId4">
              <a:alphaModFix/>
            </a:blip>
            <a:stretch>
              <a:fillRect/>
            </a:stretch>
          </p:blipFill>
          <p:spPr>
            <a:xfrm>
              <a:off x="426450" y="1806100"/>
              <a:ext cx="3737124" cy="1284625"/>
            </a:xfrm>
            <a:prstGeom prst="rect">
              <a:avLst/>
            </a:prstGeom>
            <a:noFill/>
            <a:ln>
              <a:noFill/>
            </a:ln>
          </p:spPr>
        </p:pic>
      </p:grpSp>
      <p:sp>
        <p:nvSpPr>
          <p:cNvPr id="262" name="Google Shape;262;p33"/>
          <p:cNvSpPr txBox="1"/>
          <p:nvPr/>
        </p:nvSpPr>
        <p:spPr>
          <a:xfrm>
            <a:off x="516675" y="4757186"/>
            <a:ext cx="4662300" cy="24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2"/>
                </a:solidFill>
              </a:rPr>
              <a:t>Figure 5.1 : Generation Code &amp; “Weekly stock demand at store”</a:t>
            </a:r>
            <a:br>
              <a:rPr lang="en" sz="800">
                <a:solidFill>
                  <a:schemeClr val="dk2"/>
                </a:solidFill>
              </a:rPr>
            </a:br>
            <a:endParaRPr sz="800">
              <a:solidFill>
                <a:schemeClr val="dk2"/>
              </a:solidFill>
            </a:endParaRPr>
          </a:p>
          <a:p>
            <a:pPr indent="0" lvl="0" marL="0" rtl="0" algn="ctr">
              <a:spcBef>
                <a:spcPts val="0"/>
              </a:spcBef>
              <a:spcAft>
                <a:spcPts val="0"/>
              </a:spcAft>
              <a:buClr>
                <a:schemeClr val="dk1"/>
              </a:buClr>
              <a:buSzPts val="1100"/>
              <a:buFont typeface="Arial"/>
              <a:buNone/>
            </a:pPr>
            <a:r>
              <a:t/>
            </a:r>
            <a:endParaRPr sz="800">
              <a:solidFill>
                <a:schemeClr val="dk2"/>
              </a:solidFill>
            </a:endParaRPr>
          </a:p>
          <a:p>
            <a:pPr indent="0" lvl="0" marL="0" rtl="0" algn="ctr">
              <a:spcBef>
                <a:spcPts val="0"/>
              </a:spcBef>
              <a:spcAft>
                <a:spcPts val="0"/>
              </a:spcAft>
              <a:buNone/>
            </a:pPr>
            <a:r>
              <a:t/>
            </a:r>
            <a:endParaRPr sz="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5</a:t>
            </a:r>
            <a:endParaRPr/>
          </a:p>
        </p:txBody>
      </p:sp>
      <p:sp>
        <p:nvSpPr>
          <p:cNvPr id="268" name="Google Shape;268;p34"/>
          <p:cNvSpPr txBox="1"/>
          <p:nvPr>
            <p:ph idx="1" type="body"/>
          </p:nvPr>
        </p:nvSpPr>
        <p:spPr>
          <a:xfrm>
            <a:off x="311700" y="1152475"/>
            <a:ext cx="3764400" cy="3416400"/>
          </a:xfrm>
          <a:prstGeom prst="rect">
            <a:avLst/>
          </a:prstGeom>
        </p:spPr>
        <p:txBody>
          <a:bodyPr anchorCtr="0" anchor="t" bIns="91425" lIns="91425" spcFirstLastPara="1" rIns="91425" wrap="square" tIns="91425">
            <a:noAutofit/>
          </a:bodyPr>
          <a:lstStyle/>
          <a:p>
            <a:pPr indent="0" lvl="0" marL="0" rtl="0" algn="just">
              <a:lnSpc>
                <a:spcPct val="110000"/>
              </a:lnSpc>
              <a:spcBef>
                <a:spcPts val="1000"/>
              </a:spcBef>
              <a:spcAft>
                <a:spcPts val="0"/>
              </a:spcAft>
              <a:buClr>
                <a:schemeClr val="dk1"/>
              </a:buClr>
              <a:buSzPts val="1018"/>
              <a:buFont typeface="Arial"/>
              <a:buNone/>
            </a:pPr>
            <a:r>
              <a:rPr i="1" lang="en" sz="1210"/>
              <a:t>My </a:t>
            </a:r>
            <a:r>
              <a:rPr i="1" lang="en" sz="1210">
                <a:solidFill>
                  <a:srgbClr val="A64D79"/>
                </a:solidFill>
              </a:rPr>
              <a:t>assumption</a:t>
            </a:r>
            <a:r>
              <a:rPr i="1" lang="en" sz="1210"/>
              <a:t> is that this week's W0 is before W1 of 2020</a:t>
            </a:r>
            <a:endParaRPr i="1" sz="1210"/>
          </a:p>
          <a:p>
            <a:pPr indent="0" lvl="0" marL="0" rtl="0" algn="just">
              <a:lnSpc>
                <a:spcPct val="110000"/>
              </a:lnSpc>
              <a:spcBef>
                <a:spcPts val="1000"/>
              </a:spcBef>
              <a:spcAft>
                <a:spcPts val="0"/>
              </a:spcAft>
              <a:buClr>
                <a:schemeClr val="dk1"/>
              </a:buClr>
              <a:buSzPts val="1018"/>
              <a:buFont typeface="Arial"/>
              <a:buNone/>
            </a:pPr>
            <a:r>
              <a:rPr lang="en" sz="1210"/>
              <a:t>Stock for January (4 week rolling demand) forecast is shipped before W1 begins - because this is done the min stock is maintained by default, and ignored during allocation plan</a:t>
            </a:r>
            <a:endParaRPr sz="1210"/>
          </a:p>
          <a:p>
            <a:pPr indent="0" lvl="0" marL="0" rtl="0" algn="just">
              <a:lnSpc>
                <a:spcPct val="110000"/>
              </a:lnSpc>
              <a:spcBef>
                <a:spcPts val="1000"/>
              </a:spcBef>
              <a:spcAft>
                <a:spcPts val="0"/>
              </a:spcAft>
              <a:buClr>
                <a:schemeClr val="dk1"/>
              </a:buClr>
              <a:buSzPts val="1018"/>
              <a:buFont typeface="Arial"/>
              <a:buNone/>
            </a:pPr>
            <a:r>
              <a:rPr i="1" lang="en" sz="1210"/>
              <a:t>I am </a:t>
            </a:r>
            <a:r>
              <a:rPr i="1" lang="en" sz="1210">
                <a:solidFill>
                  <a:srgbClr val="A64D79"/>
                </a:solidFill>
              </a:rPr>
              <a:t>assuming</a:t>
            </a:r>
            <a:r>
              <a:rPr i="1" lang="en" sz="1210"/>
              <a:t> the code is run/reviewed on Fridays (just for nomenclature purposes) - next_week / this_week</a:t>
            </a:r>
            <a:endParaRPr i="1" sz="1210"/>
          </a:p>
          <a:p>
            <a:pPr indent="0" lvl="0" marL="0" rtl="0" algn="just">
              <a:lnSpc>
                <a:spcPct val="110000"/>
              </a:lnSpc>
              <a:spcBef>
                <a:spcPts val="1000"/>
              </a:spcBef>
              <a:spcAft>
                <a:spcPts val="0"/>
              </a:spcAft>
              <a:buSzPts val="1018"/>
              <a:buNone/>
            </a:pPr>
            <a:r>
              <a:rPr lang="en" sz="1210"/>
              <a:t>On order stock were ignored for this calculation. They can be directed added post the </a:t>
            </a:r>
            <a:r>
              <a:rPr lang="en" sz="1210"/>
              <a:t>allocation</a:t>
            </a:r>
            <a:r>
              <a:rPr lang="en" sz="1210"/>
              <a:t> plan</a:t>
            </a:r>
            <a:endParaRPr sz="1210"/>
          </a:p>
          <a:p>
            <a:pPr indent="0" lvl="0" marL="0" rtl="0" algn="just">
              <a:lnSpc>
                <a:spcPct val="110000"/>
              </a:lnSpc>
              <a:spcBef>
                <a:spcPts val="1000"/>
              </a:spcBef>
              <a:spcAft>
                <a:spcPts val="0"/>
              </a:spcAft>
              <a:buSzPts val="1018"/>
              <a:buNone/>
            </a:pPr>
            <a:r>
              <a:rPr lang="en" sz="1210"/>
              <a:t>The function in Figure 5.2 was used to generate “Demand plan of SKU at store” (from flow diagram)</a:t>
            </a:r>
            <a:endParaRPr sz="1210"/>
          </a:p>
          <a:p>
            <a:pPr indent="0" lvl="0" marL="0" rtl="0" algn="just">
              <a:lnSpc>
                <a:spcPct val="110000"/>
              </a:lnSpc>
              <a:spcBef>
                <a:spcPts val="1000"/>
              </a:spcBef>
              <a:spcAft>
                <a:spcPts val="0"/>
              </a:spcAft>
              <a:buClr>
                <a:schemeClr val="dk1"/>
              </a:buClr>
              <a:buSzPts val="1100"/>
              <a:buFont typeface="Arial"/>
              <a:buNone/>
            </a:pPr>
            <a:r>
              <a:rPr lang="en" sz="1210"/>
              <a:t> </a:t>
            </a:r>
            <a:endParaRPr sz="1210"/>
          </a:p>
          <a:p>
            <a:pPr indent="0" lvl="0" marL="0" rtl="0" algn="just">
              <a:lnSpc>
                <a:spcPct val="110000"/>
              </a:lnSpc>
              <a:spcBef>
                <a:spcPts val="1000"/>
              </a:spcBef>
              <a:spcAft>
                <a:spcPts val="0"/>
              </a:spcAft>
              <a:buClr>
                <a:schemeClr val="dk1"/>
              </a:buClr>
              <a:buSzPts val="1100"/>
              <a:buFont typeface="Arial"/>
              <a:buNone/>
            </a:pPr>
            <a:r>
              <a:t/>
            </a:r>
            <a:endParaRPr sz="1210"/>
          </a:p>
          <a:p>
            <a:pPr indent="0" lvl="0" marL="0" rtl="0" algn="just">
              <a:lnSpc>
                <a:spcPct val="110000"/>
              </a:lnSpc>
              <a:spcBef>
                <a:spcPts val="1000"/>
              </a:spcBef>
              <a:spcAft>
                <a:spcPts val="0"/>
              </a:spcAft>
              <a:buSzPts val="1018"/>
              <a:buNone/>
            </a:pPr>
            <a:r>
              <a:t/>
            </a:r>
            <a:endParaRPr sz="1210"/>
          </a:p>
        </p:txBody>
      </p:sp>
      <p:sp>
        <p:nvSpPr>
          <p:cNvPr id="269" name="Google Shape;269;p3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0" name="Google Shape;270;p34"/>
          <p:cNvPicPr preferRelativeResize="0"/>
          <p:nvPr/>
        </p:nvPicPr>
        <p:blipFill>
          <a:blip r:embed="rId3">
            <a:alphaModFix/>
          </a:blip>
          <a:stretch>
            <a:fillRect/>
          </a:stretch>
        </p:blipFill>
        <p:spPr>
          <a:xfrm>
            <a:off x="4142050" y="1017729"/>
            <a:ext cx="5001949" cy="4129821"/>
          </a:xfrm>
          <a:prstGeom prst="rect">
            <a:avLst/>
          </a:prstGeom>
          <a:noFill/>
          <a:ln>
            <a:noFill/>
          </a:ln>
        </p:spPr>
      </p:pic>
      <p:sp>
        <p:nvSpPr>
          <p:cNvPr id="271" name="Google Shape;271;p34"/>
          <p:cNvSpPr txBox="1"/>
          <p:nvPr/>
        </p:nvSpPr>
        <p:spPr>
          <a:xfrm>
            <a:off x="4053670" y="725914"/>
            <a:ext cx="4662300" cy="2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Figure 5.2 : Code for generating Demand plan of SKU at store </a:t>
            </a: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idx="1" type="body"/>
          </p:nvPr>
        </p:nvSpPr>
        <p:spPr>
          <a:xfrm>
            <a:off x="311700" y="1152475"/>
            <a:ext cx="8520600" cy="81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Demand plan of SKU at store =</a:t>
            </a:r>
            <a:r>
              <a:rPr lang="en" sz="1200"/>
              <a:t> Next week level – This week stock level</a:t>
            </a:r>
            <a:br>
              <a:rPr lang="en" sz="1200"/>
            </a:br>
            <a:r>
              <a:rPr lang="en" sz="1200"/>
              <a:t>The plans is shared in (Figure 5.3)</a:t>
            </a:r>
            <a:endParaRPr sz="1200"/>
          </a:p>
        </p:txBody>
      </p:sp>
      <p:sp>
        <p:nvSpPr>
          <p:cNvPr id="277" name="Google Shape;27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5</a:t>
            </a:r>
            <a:endParaRPr/>
          </a:p>
        </p:txBody>
      </p:sp>
      <p:pic>
        <p:nvPicPr>
          <p:cNvPr id="278" name="Google Shape;278;p35"/>
          <p:cNvPicPr preferRelativeResize="0"/>
          <p:nvPr/>
        </p:nvPicPr>
        <p:blipFill>
          <a:blip r:embed="rId3">
            <a:alphaModFix/>
          </a:blip>
          <a:stretch>
            <a:fillRect/>
          </a:stretch>
        </p:blipFill>
        <p:spPr>
          <a:xfrm>
            <a:off x="252912" y="2091525"/>
            <a:ext cx="8638174" cy="1995500"/>
          </a:xfrm>
          <a:prstGeom prst="rect">
            <a:avLst/>
          </a:prstGeom>
          <a:noFill/>
          <a:ln>
            <a:noFill/>
          </a:ln>
        </p:spPr>
      </p:pic>
      <p:sp>
        <p:nvSpPr>
          <p:cNvPr id="279" name="Google Shape;279;p35"/>
          <p:cNvSpPr txBox="1"/>
          <p:nvPr/>
        </p:nvSpPr>
        <p:spPr>
          <a:xfrm>
            <a:off x="2279245" y="4087014"/>
            <a:ext cx="4662300" cy="24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2"/>
                </a:solidFill>
              </a:rPr>
              <a:t>Figure 5.3 : </a:t>
            </a:r>
            <a:r>
              <a:rPr lang="en" sz="800">
                <a:solidFill>
                  <a:schemeClr val="dk2"/>
                </a:solidFill>
              </a:rPr>
              <a:t>Demand plan of SKU at store</a:t>
            </a:r>
            <a:endParaRPr sz="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nvSpPr>
        <p:spPr>
          <a:xfrm>
            <a:off x="1953845" y="4844019"/>
            <a:ext cx="4662300" cy="24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2"/>
                </a:solidFill>
              </a:rPr>
              <a:t>Figure 5.4 : Generation </a:t>
            </a:r>
            <a:r>
              <a:rPr lang="en" sz="800">
                <a:solidFill>
                  <a:schemeClr val="dk2"/>
                </a:solidFill>
              </a:rPr>
              <a:t>Code &amp; Demand plan of Pack at store</a:t>
            </a:r>
            <a:endParaRPr sz="800">
              <a:solidFill>
                <a:schemeClr val="dk2"/>
              </a:solidFill>
            </a:endParaRPr>
          </a:p>
        </p:txBody>
      </p:sp>
      <p:sp>
        <p:nvSpPr>
          <p:cNvPr id="285" name="Google Shape;28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5</a:t>
            </a:r>
            <a:endParaRPr/>
          </a:p>
        </p:txBody>
      </p:sp>
      <p:sp>
        <p:nvSpPr>
          <p:cNvPr id="286" name="Google Shape;286;p36"/>
          <p:cNvSpPr txBox="1"/>
          <p:nvPr>
            <p:ph idx="1" type="body"/>
          </p:nvPr>
        </p:nvSpPr>
        <p:spPr>
          <a:xfrm>
            <a:off x="311700" y="1152475"/>
            <a:ext cx="8520600" cy="57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200"/>
              <a:t>“Demand plan of Pack at store” from flow diagram (Figure 5.3) :</a:t>
            </a:r>
            <a:br>
              <a:rPr lang="en" sz="1200"/>
            </a:br>
            <a:endParaRPr sz="1200"/>
          </a:p>
        </p:txBody>
      </p:sp>
      <p:pic>
        <p:nvPicPr>
          <p:cNvPr id="287" name="Google Shape;287;p36"/>
          <p:cNvPicPr preferRelativeResize="0"/>
          <p:nvPr/>
        </p:nvPicPr>
        <p:blipFill rotWithShape="1">
          <a:blip r:embed="rId3">
            <a:alphaModFix/>
          </a:blip>
          <a:srcRect b="17033" l="0" r="9024" t="0"/>
          <a:stretch/>
        </p:blipFill>
        <p:spPr>
          <a:xfrm>
            <a:off x="456375" y="1448444"/>
            <a:ext cx="8287124" cy="34724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7"/>
          <p:cNvSpPr txBox="1"/>
          <p:nvPr/>
        </p:nvSpPr>
        <p:spPr>
          <a:xfrm>
            <a:off x="3447650" y="3954500"/>
            <a:ext cx="2798400" cy="307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800">
                <a:solidFill>
                  <a:schemeClr val="dk2"/>
                </a:solidFill>
              </a:rPr>
              <a:t>Figure 5.5.1 : Allocation Algorithm </a:t>
            </a:r>
            <a:endParaRPr sz="800"/>
          </a:p>
        </p:txBody>
      </p:sp>
      <p:sp>
        <p:nvSpPr>
          <p:cNvPr id="293" name="Google Shape;29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5</a:t>
            </a:r>
            <a:endParaRPr/>
          </a:p>
        </p:txBody>
      </p:sp>
      <p:sp>
        <p:nvSpPr>
          <p:cNvPr id="294" name="Google Shape;294;p37"/>
          <p:cNvSpPr txBox="1"/>
          <p:nvPr>
            <p:ph idx="1" type="body"/>
          </p:nvPr>
        </p:nvSpPr>
        <p:spPr>
          <a:xfrm>
            <a:off x="311700" y="1152475"/>
            <a:ext cx="3135900" cy="3936600"/>
          </a:xfrm>
          <a:prstGeom prst="rect">
            <a:avLst/>
          </a:prstGeom>
        </p:spPr>
        <p:txBody>
          <a:bodyPr anchorCtr="0" anchor="t" bIns="91425" lIns="91425" spcFirstLastPara="1" rIns="91425" wrap="square" tIns="91425">
            <a:noAutofit/>
          </a:bodyPr>
          <a:lstStyle/>
          <a:p>
            <a:pPr indent="0" lvl="0" marL="0" rtl="0" algn="l">
              <a:lnSpc>
                <a:spcPct val="150000"/>
              </a:lnSpc>
              <a:spcBef>
                <a:spcPts val="800"/>
              </a:spcBef>
              <a:spcAft>
                <a:spcPts val="0"/>
              </a:spcAft>
              <a:buNone/>
            </a:pPr>
            <a:r>
              <a:rPr lang="en" sz="1440"/>
              <a:t>Th</a:t>
            </a:r>
            <a:r>
              <a:rPr lang="en" sz="1240"/>
              <a:t>e Allocation plan required 3 functions :</a:t>
            </a:r>
            <a:endParaRPr sz="1240"/>
          </a:p>
          <a:p>
            <a:pPr indent="-260350" lvl="0" marL="400050" rtl="0" algn="l">
              <a:lnSpc>
                <a:spcPct val="115000"/>
              </a:lnSpc>
              <a:spcBef>
                <a:spcPts val="800"/>
              </a:spcBef>
              <a:spcAft>
                <a:spcPts val="0"/>
              </a:spcAft>
              <a:buSzPts val="1400"/>
              <a:buChar char="●"/>
            </a:pPr>
            <a:r>
              <a:rPr lang="en" sz="1240"/>
              <a:t>Allocation Algorithm : </a:t>
            </a:r>
            <a:br>
              <a:rPr lang="en" sz="1240"/>
            </a:br>
            <a:r>
              <a:rPr lang="en" sz="1040"/>
              <a:t>This function Prioritized the store with higher demand. </a:t>
            </a:r>
            <a:br>
              <a:rPr lang="en" sz="1040"/>
            </a:br>
            <a:r>
              <a:rPr lang="en" sz="1040"/>
              <a:t>The algo addresses the highest sale potential store first as per the problem statement. (Figure 5.5.1)</a:t>
            </a:r>
            <a:endParaRPr sz="1240"/>
          </a:p>
          <a:p>
            <a:pPr indent="-260350" lvl="0" marL="400050" rtl="0" algn="l">
              <a:lnSpc>
                <a:spcPct val="115000"/>
              </a:lnSpc>
              <a:spcBef>
                <a:spcPts val="0"/>
              </a:spcBef>
              <a:spcAft>
                <a:spcPts val="0"/>
              </a:spcAft>
              <a:buSzPts val="1400"/>
              <a:buChar char="●"/>
            </a:pPr>
            <a:r>
              <a:rPr lang="en" sz="1240"/>
              <a:t>Check Function : </a:t>
            </a:r>
            <a:br>
              <a:rPr lang="en" sz="1240"/>
            </a:br>
            <a:r>
              <a:rPr lang="en" sz="1040"/>
              <a:t>This function checked whether there is available stock in the DC. (Figure 5.5.2)</a:t>
            </a:r>
            <a:endParaRPr sz="1040"/>
          </a:p>
          <a:p>
            <a:pPr indent="-260350" lvl="0" marL="400050" rtl="0" algn="l">
              <a:lnSpc>
                <a:spcPct val="115000"/>
              </a:lnSpc>
              <a:spcBef>
                <a:spcPts val="0"/>
              </a:spcBef>
              <a:spcAft>
                <a:spcPts val="0"/>
              </a:spcAft>
              <a:buSzPts val="1400"/>
              <a:buChar char="●"/>
            </a:pPr>
            <a:r>
              <a:rPr lang="en" sz="1240"/>
              <a:t>Constraint function : </a:t>
            </a:r>
            <a:br>
              <a:rPr lang="en" sz="1240"/>
            </a:br>
            <a:r>
              <a:rPr lang="en" sz="1040"/>
              <a:t>This function validated constraints. (Figure 5.5.3)</a:t>
            </a:r>
            <a:br>
              <a:rPr lang="en" sz="1040"/>
            </a:br>
            <a:endParaRPr sz="1040"/>
          </a:p>
        </p:txBody>
      </p:sp>
      <p:pic>
        <p:nvPicPr>
          <p:cNvPr id="295" name="Google Shape;295;p37"/>
          <p:cNvPicPr preferRelativeResize="0"/>
          <p:nvPr/>
        </p:nvPicPr>
        <p:blipFill>
          <a:blip r:embed="rId3">
            <a:alphaModFix/>
          </a:blip>
          <a:stretch>
            <a:fillRect/>
          </a:stretch>
        </p:blipFill>
        <p:spPr>
          <a:xfrm>
            <a:off x="3447650" y="1174750"/>
            <a:ext cx="3253874" cy="2794000"/>
          </a:xfrm>
          <a:prstGeom prst="rect">
            <a:avLst/>
          </a:prstGeom>
          <a:noFill/>
          <a:ln cap="flat" cmpd="sng" w="9525">
            <a:solidFill>
              <a:schemeClr val="dk2"/>
            </a:solidFill>
            <a:prstDash val="solid"/>
            <a:round/>
            <a:headEnd len="sm" w="sm" type="none"/>
            <a:tailEnd len="sm" w="sm" type="none"/>
          </a:ln>
        </p:spPr>
      </p:pic>
      <p:pic>
        <p:nvPicPr>
          <p:cNvPr id="296" name="Google Shape;296;p37"/>
          <p:cNvPicPr preferRelativeResize="0"/>
          <p:nvPr/>
        </p:nvPicPr>
        <p:blipFill rotWithShape="1">
          <a:blip r:embed="rId4">
            <a:alphaModFix/>
          </a:blip>
          <a:srcRect b="7106" l="0" r="0" t="0"/>
          <a:stretch/>
        </p:blipFill>
        <p:spPr>
          <a:xfrm>
            <a:off x="6126600" y="66439"/>
            <a:ext cx="2993076" cy="1966437"/>
          </a:xfrm>
          <a:prstGeom prst="rect">
            <a:avLst/>
          </a:prstGeom>
          <a:noFill/>
          <a:ln cap="flat" cmpd="sng" w="9525">
            <a:solidFill>
              <a:schemeClr val="dk2"/>
            </a:solidFill>
            <a:prstDash val="solid"/>
            <a:round/>
            <a:headEnd len="sm" w="sm" type="none"/>
            <a:tailEnd len="sm" w="sm" type="none"/>
          </a:ln>
        </p:spPr>
      </p:pic>
      <p:pic>
        <p:nvPicPr>
          <p:cNvPr id="297" name="Google Shape;297;p37"/>
          <p:cNvPicPr preferRelativeResize="0"/>
          <p:nvPr/>
        </p:nvPicPr>
        <p:blipFill>
          <a:blip r:embed="rId5">
            <a:alphaModFix/>
          </a:blip>
          <a:stretch>
            <a:fillRect/>
          </a:stretch>
        </p:blipFill>
        <p:spPr>
          <a:xfrm>
            <a:off x="6245938" y="3049975"/>
            <a:ext cx="2855763" cy="2039125"/>
          </a:xfrm>
          <a:prstGeom prst="rect">
            <a:avLst/>
          </a:prstGeom>
          <a:noFill/>
          <a:ln cap="flat" cmpd="sng" w="9525">
            <a:solidFill>
              <a:schemeClr val="dk2"/>
            </a:solidFill>
            <a:prstDash val="solid"/>
            <a:round/>
            <a:headEnd len="sm" w="sm" type="none"/>
            <a:tailEnd len="sm" w="sm" type="none"/>
          </a:ln>
        </p:spPr>
      </p:pic>
      <p:cxnSp>
        <p:nvCxnSpPr>
          <p:cNvPr id="298" name="Google Shape;298;p37"/>
          <p:cNvCxnSpPr/>
          <p:nvPr/>
        </p:nvCxnSpPr>
        <p:spPr>
          <a:xfrm rot="-5400000">
            <a:off x="3961200" y="1372650"/>
            <a:ext cx="3346200" cy="867900"/>
          </a:xfrm>
          <a:prstGeom prst="bentConnector3">
            <a:avLst>
              <a:gd fmla="val 88609" name="adj1"/>
            </a:avLst>
          </a:prstGeom>
          <a:noFill/>
          <a:ln cap="flat" cmpd="sng" w="9525">
            <a:solidFill>
              <a:schemeClr val="dk2"/>
            </a:solidFill>
            <a:prstDash val="dash"/>
            <a:round/>
            <a:headEnd len="med" w="med" type="oval"/>
            <a:tailEnd len="med" w="med" type="stealth"/>
          </a:ln>
        </p:spPr>
      </p:cxnSp>
      <p:cxnSp>
        <p:nvCxnSpPr>
          <p:cNvPr id="299" name="Google Shape;299;p37"/>
          <p:cNvCxnSpPr/>
          <p:nvPr/>
        </p:nvCxnSpPr>
        <p:spPr>
          <a:xfrm rot="5400000">
            <a:off x="6277325" y="1146025"/>
            <a:ext cx="2401200" cy="1574700"/>
          </a:xfrm>
          <a:prstGeom prst="bentConnector3">
            <a:avLst>
              <a:gd fmla="val 77688" name="adj1"/>
            </a:avLst>
          </a:prstGeom>
          <a:noFill/>
          <a:ln cap="flat" cmpd="sng" w="9525">
            <a:solidFill>
              <a:schemeClr val="dk2"/>
            </a:solidFill>
            <a:prstDash val="dash"/>
            <a:round/>
            <a:headEnd len="med" w="med" type="oval"/>
            <a:tailEnd len="med" w="med" type="stealth"/>
          </a:ln>
        </p:spPr>
      </p:cxnSp>
      <p:sp>
        <p:nvSpPr>
          <p:cNvPr id="300" name="Google Shape;300;p37"/>
          <p:cNvSpPr txBox="1"/>
          <p:nvPr/>
        </p:nvSpPr>
        <p:spPr>
          <a:xfrm>
            <a:off x="6701575" y="1954675"/>
            <a:ext cx="24423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800">
                <a:solidFill>
                  <a:schemeClr val="dk2"/>
                </a:solidFill>
              </a:rPr>
              <a:t>Figure 5.5.2 : DC Inventory Check Algorithm</a:t>
            </a:r>
            <a:endParaRPr sz="800"/>
          </a:p>
        </p:txBody>
      </p:sp>
      <p:sp>
        <p:nvSpPr>
          <p:cNvPr id="301" name="Google Shape;301;p37"/>
          <p:cNvSpPr txBox="1"/>
          <p:nvPr/>
        </p:nvSpPr>
        <p:spPr>
          <a:xfrm>
            <a:off x="6701575" y="2795275"/>
            <a:ext cx="24423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800">
                <a:solidFill>
                  <a:schemeClr val="dk2"/>
                </a:solidFill>
              </a:rPr>
              <a:t>Figure 5.5.3 : Constraint Check Code</a:t>
            </a:r>
            <a:endParaRPr sz="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5</a:t>
            </a:r>
            <a:endParaRPr/>
          </a:p>
        </p:txBody>
      </p:sp>
      <p:sp>
        <p:nvSpPr>
          <p:cNvPr id="307" name="Google Shape;307;p38"/>
          <p:cNvSpPr txBox="1"/>
          <p:nvPr>
            <p:ph idx="1" type="body"/>
          </p:nvPr>
        </p:nvSpPr>
        <p:spPr>
          <a:xfrm>
            <a:off x="311700" y="1152475"/>
            <a:ext cx="7018800" cy="404700"/>
          </a:xfrm>
          <a:prstGeom prst="rect">
            <a:avLst/>
          </a:prstGeom>
        </p:spPr>
        <p:txBody>
          <a:bodyPr anchorCtr="0" anchor="t" bIns="91425" lIns="91425" spcFirstLastPara="1" rIns="91425" wrap="square" tIns="91425">
            <a:normAutofit/>
          </a:bodyPr>
          <a:lstStyle/>
          <a:p>
            <a:pPr indent="0" lvl="0" marL="0" rtl="0" algn="l">
              <a:lnSpc>
                <a:spcPct val="120000"/>
              </a:lnSpc>
              <a:spcBef>
                <a:spcPts val="800"/>
              </a:spcBef>
              <a:spcAft>
                <a:spcPts val="0"/>
              </a:spcAft>
              <a:buNone/>
            </a:pPr>
            <a:r>
              <a:rPr lang="en" sz="1240"/>
              <a:t>Weekly Allocation plan is displayed</a:t>
            </a:r>
            <a:endParaRPr/>
          </a:p>
        </p:txBody>
      </p:sp>
      <p:pic>
        <p:nvPicPr>
          <p:cNvPr id="308" name="Google Shape;308;p38"/>
          <p:cNvPicPr preferRelativeResize="0"/>
          <p:nvPr/>
        </p:nvPicPr>
        <p:blipFill rotWithShape="1">
          <a:blip r:embed="rId3">
            <a:alphaModFix/>
          </a:blip>
          <a:srcRect b="14155" l="0" r="17307" t="0"/>
          <a:stretch/>
        </p:blipFill>
        <p:spPr>
          <a:xfrm>
            <a:off x="2799450" y="1557175"/>
            <a:ext cx="3433328" cy="3416399"/>
          </a:xfrm>
          <a:prstGeom prst="rect">
            <a:avLst/>
          </a:prstGeom>
          <a:noFill/>
          <a:ln>
            <a:noFill/>
          </a:ln>
        </p:spPr>
      </p:pic>
      <p:sp>
        <p:nvSpPr>
          <p:cNvPr id="309" name="Google Shape;309;p38"/>
          <p:cNvSpPr txBox="1"/>
          <p:nvPr/>
        </p:nvSpPr>
        <p:spPr>
          <a:xfrm>
            <a:off x="1953845" y="4898805"/>
            <a:ext cx="4662300" cy="24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2"/>
                </a:solidFill>
              </a:rPr>
              <a:t>Figure 5.6 : W0 - </a:t>
            </a:r>
            <a:r>
              <a:rPr lang="en" sz="800">
                <a:solidFill>
                  <a:schemeClr val="dk2"/>
                </a:solidFill>
              </a:rPr>
              <a:t>Allocation</a:t>
            </a:r>
            <a:r>
              <a:rPr lang="en" sz="800">
                <a:solidFill>
                  <a:schemeClr val="dk2"/>
                </a:solidFill>
              </a:rPr>
              <a:t> Plan</a:t>
            </a:r>
            <a:endParaRPr sz="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6 </a:t>
            </a:r>
            <a:endParaRPr/>
          </a:p>
        </p:txBody>
      </p:sp>
      <p:sp>
        <p:nvSpPr>
          <p:cNvPr id="315" name="Google Shape;315;p39"/>
          <p:cNvSpPr txBox="1"/>
          <p:nvPr>
            <p:ph idx="1" type="body"/>
          </p:nvPr>
        </p:nvSpPr>
        <p:spPr>
          <a:xfrm>
            <a:off x="311700" y="1152475"/>
            <a:ext cx="8520600" cy="775500"/>
          </a:xfrm>
          <a:prstGeom prst="rect">
            <a:avLst/>
          </a:prstGeom>
        </p:spPr>
        <p:txBody>
          <a:bodyPr anchorCtr="0" anchor="t" bIns="91425" lIns="91425" spcFirstLastPara="1" rIns="91425" wrap="square" tIns="91425">
            <a:normAutofit/>
          </a:bodyPr>
          <a:lstStyle/>
          <a:p>
            <a:pPr indent="0" lvl="0" marL="0" marR="0" rtl="0" algn="just">
              <a:lnSpc>
                <a:spcPct val="106999"/>
              </a:lnSpc>
              <a:spcBef>
                <a:spcPts val="0"/>
              </a:spcBef>
              <a:spcAft>
                <a:spcPts val="0"/>
              </a:spcAft>
              <a:buNone/>
            </a:pPr>
            <a:r>
              <a:rPr lang="en" sz="1200"/>
              <a:t>Compare the allocation plans with the demand estimate at Store-Week level. Define and calculate a stockout metric to measure effectiveness of each of the allocation plans.</a:t>
            </a:r>
            <a:endParaRPr sz="1200"/>
          </a:p>
        </p:txBody>
      </p:sp>
      <p:sp>
        <p:nvSpPr>
          <p:cNvPr id="316" name="Google Shape;316;p39"/>
          <p:cNvSpPr txBox="1"/>
          <p:nvPr>
            <p:ph idx="1" type="body"/>
          </p:nvPr>
        </p:nvSpPr>
        <p:spPr>
          <a:xfrm>
            <a:off x="445900" y="1927975"/>
            <a:ext cx="8520600" cy="2574000"/>
          </a:xfrm>
          <a:prstGeom prst="rect">
            <a:avLst/>
          </a:prstGeom>
        </p:spPr>
        <p:txBody>
          <a:bodyPr anchorCtr="0" anchor="t" bIns="91425" lIns="91425" spcFirstLastPara="1" rIns="91425" wrap="square" tIns="91425">
            <a:normAutofit/>
          </a:bodyPr>
          <a:lstStyle/>
          <a:p>
            <a:pPr indent="0" lvl="0" marL="0" rtl="0" algn="l">
              <a:lnSpc>
                <a:spcPct val="120000"/>
              </a:lnSpc>
              <a:spcBef>
                <a:spcPts val="1000"/>
              </a:spcBef>
              <a:spcAft>
                <a:spcPts val="0"/>
              </a:spcAft>
              <a:buNone/>
            </a:pPr>
            <a:r>
              <a:rPr lang="en" sz="1200"/>
              <a:t>The questions can be broken down into 2 parts :</a:t>
            </a:r>
            <a:endParaRPr sz="1200"/>
          </a:p>
          <a:p>
            <a:pPr indent="-304800" lvl="0" marL="457200" rtl="0" algn="l">
              <a:lnSpc>
                <a:spcPct val="120000"/>
              </a:lnSpc>
              <a:spcBef>
                <a:spcPts val="1200"/>
              </a:spcBef>
              <a:spcAft>
                <a:spcPts val="0"/>
              </a:spcAft>
              <a:buSzPts val="1200"/>
              <a:buChar char="●"/>
            </a:pPr>
            <a:r>
              <a:rPr lang="en" sz="1200"/>
              <a:t>Create a dataframe that can be used for comparison</a:t>
            </a:r>
            <a:endParaRPr sz="1200"/>
          </a:p>
          <a:p>
            <a:pPr indent="-304800" lvl="0" marL="457200" rtl="0" algn="just">
              <a:lnSpc>
                <a:spcPct val="120000"/>
              </a:lnSpc>
              <a:spcBef>
                <a:spcPts val="1200"/>
              </a:spcBef>
              <a:spcAft>
                <a:spcPts val="1200"/>
              </a:spcAft>
              <a:buSzPts val="1200"/>
              <a:buChar char="●"/>
            </a:pPr>
            <a:r>
              <a:rPr lang="en" sz="1200"/>
              <a:t>Create a composite metric</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6</a:t>
            </a:r>
            <a:endParaRPr/>
          </a:p>
        </p:txBody>
      </p:sp>
      <p:sp>
        <p:nvSpPr>
          <p:cNvPr id="322" name="Google Shape;322;p4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solidFill>
                  <a:srgbClr val="A64D79"/>
                </a:solidFill>
              </a:rPr>
              <a:t>C</a:t>
            </a:r>
            <a:r>
              <a:rPr lang="en" sz="1200">
                <a:solidFill>
                  <a:srgbClr val="A64D79"/>
                </a:solidFill>
              </a:rPr>
              <a:t>ompare allocation plans with with forecasting or with the rolling demand created? </a:t>
            </a:r>
            <a:r>
              <a:rPr lang="en" sz="1200">
                <a:solidFill>
                  <a:srgbClr val="A64D79"/>
                </a:solidFill>
              </a:rPr>
              <a:t>- I am choosing to do it at forecasting level</a:t>
            </a:r>
            <a:endParaRPr sz="1200">
              <a:solidFill>
                <a:srgbClr val="A64D79"/>
              </a:solidFill>
            </a:endParaRPr>
          </a:p>
          <a:p>
            <a:pPr indent="0" lvl="0" marL="0" rtl="0" algn="l">
              <a:spcBef>
                <a:spcPts val="1200"/>
              </a:spcBef>
              <a:spcAft>
                <a:spcPts val="0"/>
              </a:spcAft>
              <a:buNone/>
            </a:pPr>
            <a:r>
              <a:rPr lang="en" sz="1200"/>
              <a:t>An algorithm to compare </a:t>
            </a:r>
            <a:r>
              <a:rPr lang="en" sz="1200"/>
              <a:t>allocation</a:t>
            </a:r>
            <a:r>
              <a:rPr lang="en" sz="1200"/>
              <a:t> with forecast was made</a:t>
            </a:r>
            <a:endParaRPr sz="1200">
              <a:solidFill>
                <a:srgbClr val="A64D79"/>
              </a:solidFill>
            </a:endParaRPr>
          </a:p>
          <a:p>
            <a:pPr indent="0" lvl="0" marL="0" rtl="0" algn="l">
              <a:spcBef>
                <a:spcPts val="1200"/>
              </a:spcBef>
              <a:spcAft>
                <a:spcPts val="0"/>
              </a:spcAft>
              <a:buNone/>
            </a:pPr>
            <a:r>
              <a:rPr lang="en" sz="1200"/>
              <a:t>The Stockout Metric measures - how many times were the demand not met. Every week the demand is not it is counted as a stockout. Same product across different stores are considered as stockout. (Figure 6.2)</a:t>
            </a:r>
            <a:br>
              <a:rPr lang="en" sz="1200"/>
            </a:br>
            <a:br>
              <a:rPr lang="en" sz="1200"/>
            </a:br>
            <a:r>
              <a:rPr lang="en" sz="1200"/>
              <a:t>There was consideration for stockout to be calculated at DC level, but business context was required to take this decision</a:t>
            </a:r>
            <a:endParaRPr sz="1200"/>
          </a:p>
          <a:p>
            <a:pPr indent="0" lvl="0" marL="0" rtl="0" algn="l">
              <a:spcBef>
                <a:spcPts val="1200"/>
              </a:spcBef>
              <a:spcAft>
                <a:spcPts val="1200"/>
              </a:spcAft>
              <a:buNone/>
            </a:pPr>
            <a:r>
              <a:rPr lang="en" sz="1200"/>
              <a:t>This metric can be checked at a store level, or week level granularity.</a:t>
            </a:r>
            <a:endParaRPr sz="1200">
              <a:solidFill>
                <a:srgbClr val="A64D79"/>
              </a:solidFill>
            </a:endParaRPr>
          </a:p>
        </p:txBody>
      </p:sp>
      <p:pic>
        <p:nvPicPr>
          <p:cNvPr id="323" name="Google Shape;323;p40"/>
          <p:cNvPicPr preferRelativeResize="0"/>
          <p:nvPr/>
        </p:nvPicPr>
        <p:blipFill>
          <a:blip r:embed="rId3">
            <a:alphaModFix/>
          </a:blip>
          <a:stretch>
            <a:fillRect/>
          </a:stretch>
        </p:blipFill>
        <p:spPr>
          <a:xfrm>
            <a:off x="4478575" y="1152475"/>
            <a:ext cx="4353724" cy="2882150"/>
          </a:xfrm>
          <a:prstGeom prst="rect">
            <a:avLst/>
          </a:prstGeom>
          <a:noFill/>
          <a:ln>
            <a:noFill/>
          </a:ln>
        </p:spPr>
      </p:pic>
      <p:pic>
        <p:nvPicPr>
          <p:cNvPr id="324" name="Google Shape;324;p40"/>
          <p:cNvPicPr preferRelativeResize="0"/>
          <p:nvPr/>
        </p:nvPicPr>
        <p:blipFill>
          <a:blip r:embed="rId4">
            <a:alphaModFix/>
          </a:blip>
          <a:stretch>
            <a:fillRect/>
          </a:stretch>
        </p:blipFill>
        <p:spPr>
          <a:xfrm>
            <a:off x="5670575" y="4312075"/>
            <a:ext cx="1969722" cy="269825"/>
          </a:xfrm>
          <a:prstGeom prst="rect">
            <a:avLst/>
          </a:prstGeom>
          <a:noFill/>
          <a:ln>
            <a:noFill/>
          </a:ln>
        </p:spPr>
      </p:pic>
      <p:sp>
        <p:nvSpPr>
          <p:cNvPr id="325" name="Google Shape;325;p40"/>
          <p:cNvSpPr txBox="1"/>
          <p:nvPr/>
        </p:nvSpPr>
        <p:spPr>
          <a:xfrm>
            <a:off x="4478575" y="3971716"/>
            <a:ext cx="4353600" cy="24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2"/>
                </a:solidFill>
              </a:rPr>
              <a:t>Figure 6.1 : Generation Code for Comparison DataFrame and Stockout Table</a:t>
            </a:r>
            <a:endParaRPr sz="800">
              <a:solidFill>
                <a:schemeClr val="dk2"/>
              </a:solidFill>
            </a:endParaRPr>
          </a:p>
        </p:txBody>
      </p:sp>
      <p:sp>
        <p:nvSpPr>
          <p:cNvPr id="326" name="Google Shape;326;p40"/>
          <p:cNvSpPr txBox="1"/>
          <p:nvPr/>
        </p:nvSpPr>
        <p:spPr>
          <a:xfrm>
            <a:off x="5670550" y="4509916"/>
            <a:ext cx="1969800" cy="24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2"/>
                </a:solidFill>
              </a:rPr>
              <a:t>Figure 6.2 : Stockout Metric</a:t>
            </a:r>
            <a:endParaRPr sz="800">
              <a:solidFill>
                <a:schemeClr val="dk2"/>
              </a:solidFill>
            </a:endParaRPr>
          </a:p>
          <a:p>
            <a:pPr indent="0" lvl="0" marL="0" rtl="0" algn="ctr">
              <a:spcBef>
                <a:spcPts val="0"/>
              </a:spcBef>
              <a:spcAft>
                <a:spcPts val="0"/>
              </a:spcAft>
              <a:buNone/>
            </a:pPr>
            <a:r>
              <a:t/>
            </a:r>
            <a:endParaRPr sz="8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r>
              <a:rPr lang="en"/>
              <a:t> 1 </a:t>
            </a:r>
            <a:endParaRPr/>
          </a:p>
        </p:txBody>
      </p:sp>
      <p:sp>
        <p:nvSpPr>
          <p:cNvPr id="332" name="Google Shape;332;p41"/>
          <p:cNvSpPr txBox="1"/>
          <p:nvPr>
            <p:ph idx="1" type="body"/>
          </p:nvPr>
        </p:nvSpPr>
        <p:spPr>
          <a:xfrm>
            <a:off x="311700" y="1152475"/>
            <a:ext cx="4668300" cy="3752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200"/>
              <a:t>STEPS For Part 2 : </a:t>
            </a:r>
            <a:endParaRPr sz="1200"/>
          </a:p>
          <a:p>
            <a:pPr indent="-304800" lvl="0" marL="457200" rtl="0" algn="just">
              <a:lnSpc>
                <a:spcPct val="120000"/>
              </a:lnSpc>
              <a:spcBef>
                <a:spcPts val="1200"/>
              </a:spcBef>
              <a:spcAft>
                <a:spcPts val="0"/>
              </a:spcAft>
              <a:buSzPts val="1200"/>
              <a:buAutoNum type="arabicPeriod"/>
            </a:pPr>
            <a:r>
              <a:rPr lang="en" sz="1200"/>
              <a:t>Performed data wrangling to find each stores’ highest selling stylecolor_id. (Figure 1.2)</a:t>
            </a:r>
            <a:endParaRPr sz="1200"/>
          </a:p>
          <a:p>
            <a:pPr indent="-304800" lvl="0" marL="457200" rtl="0" algn="just">
              <a:lnSpc>
                <a:spcPct val="120000"/>
              </a:lnSpc>
              <a:spcBef>
                <a:spcPts val="1000"/>
              </a:spcBef>
              <a:spcAft>
                <a:spcPts val="0"/>
              </a:spcAft>
              <a:buSzPts val="1200"/>
              <a:buAutoNum type="arabicPeriod"/>
            </a:pPr>
            <a:r>
              <a:rPr lang="en" sz="1200"/>
              <a:t>Based on Figure 1.2, we can see that the styles that are the highest selling styles in each store is different</a:t>
            </a:r>
            <a:endParaRPr sz="1200"/>
          </a:p>
          <a:p>
            <a:pPr indent="-304800" lvl="0" marL="457200" rtl="0" algn="just">
              <a:lnSpc>
                <a:spcPct val="120000"/>
              </a:lnSpc>
              <a:spcBef>
                <a:spcPts val="1000"/>
              </a:spcBef>
              <a:spcAft>
                <a:spcPts val="0"/>
              </a:spcAft>
              <a:buSzPts val="1200"/>
              <a:buAutoNum type="arabicPeriod"/>
            </a:pPr>
            <a:r>
              <a:rPr lang="en" sz="1200"/>
              <a:t>Finding the highest selling style is not actionable for the business team. </a:t>
            </a:r>
            <a:br>
              <a:rPr lang="en" sz="1200"/>
            </a:br>
            <a:r>
              <a:rPr lang="en" sz="1200"/>
              <a:t>Thus along with the highest selling styles, a plot to show the top selling styles, styles that are in the top 2% percentiles in terms of quantity sold in each store.</a:t>
            </a:r>
            <a:r>
              <a:rPr lang="en" sz="1000"/>
              <a:t>(Figure 1.3) </a:t>
            </a:r>
            <a:br>
              <a:rPr lang="en" sz="1200"/>
            </a:br>
            <a:br>
              <a:rPr lang="en" sz="1200"/>
            </a:br>
            <a:r>
              <a:rPr lang="en" sz="1200"/>
              <a:t>Insights from Figure 1.3 and the figures shared in the next page</a:t>
            </a:r>
            <a:endParaRPr sz="1200"/>
          </a:p>
          <a:p>
            <a:pPr indent="0" lvl="0" marL="457200" rtl="0" algn="just">
              <a:spcBef>
                <a:spcPts val="0"/>
              </a:spcBef>
              <a:spcAft>
                <a:spcPts val="0"/>
              </a:spcAft>
              <a:buNone/>
            </a:pPr>
            <a:r>
              <a:t/>
            </a:r>
            <a:endParaRPr sz="1200"/>
          </a:p>
          <a:p>
            <a:pPr indent="0" lvl="0" marL="0" rtl="0" algn="just">
              <a:lnSpc>
                <a:spcPct val="106999"/>
              </a:lnSpc>
              <a:spcBef>
                <a:spcPts val="1200"/>
              </a:spcBef>
              <a:spcAft>
                <a:spcPts val="0"/>
              </a:spcAft>
              <a:buNone/>
            </a:pPr>
            <a:r>
              <a:t/>
            </a:r>
            <a:endParaRPr sz="1200">
              <a:solidFill>
                <a:srgbClr val="A64D79"/>
              </a:solidFill>
            </a:endParaRPr>
          </a:p>
        </p:txBody>
      </p:sp>
      <p:sp>
        <p:nvSpPr>
          <p:cNvPr id="333" name="Google Shape;333;p41"/>
          <p:cNvSpPr txBox="1"/>
          <p:nvPr/>
        </p:nvSpPr>
        <p:spPr>
          <a:xfrm>
            <a:off x="5495103" y="4454886"/>
            <a:ext cx="3261000" cy="2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2"/>
                </a:solidFill>
              </a:rPr>
              <a:t>Figure 1.2 : </a:t>
            </a:r>
            <a:endParaRPr sz="800">
              <a:solidFill>
                <a:schemeClr val="dk2"/>
              </a:solidFill>
            </a:endParaRPr>
          </a:p>
          <a:p>
            <a:pPr indent="0" lvl="0" marL="0" rtl="0" algn="ctr">
              <a:spcBef>
                <a:spcPts val="0"/>
              </a:spcBef>
              <a:spcAft>
                <a:spcPts val="0"/>
              </a:spcAft>
              <a:buNone/>
            </a:pPr>
            <a:r>
              <a:rPr lang="en" sz="800">
                <a:solidFill>
                  <a:schemeClr val="dk2"/>
                </a:solidFill>
              </a:rPr>
              <a:t>Table of Highest Selling Style at each Store</a:t>
            </a:r>
            <a:endParaRPr sz="800"/>
          </a:p>
        </p:txBody>
      </p:sp>
      <p:pic>
        <p:nvPicPr>
          <p:cNvPr id="334" name="Google Shape;334;p41"/>
          <p:cNvPicPr preferRelativeResize="0"/>
          <p:nvPr/>
        </p:nvPicPr>
        <p:blipFill>
          <a:blip r:embed="rId3">
            <a:alphaModFix/>
          </a:blip>
          <a:stretch>
            <a:fillRect/>
          </a:stretch>
        </p:blipFill>
        <p:spPr>
          <a:xfrm>
            <a:off x="5132400" y="1170125"/>
            <a:ext cx="3428714" cy="32847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r>
              <a:rPr lang="en"/>
              <a:t> 1 </a:t>
            </a:r>
            <a:endParaRPr/>
          </a:p>
        </p:txBody>
      </p:sp>
      <p:sp>
        <p:nvSpPr>
          <p:cNvPr id="68" name="Google Shape;68;p15"/>
          <p:cNvSpPr txBox="1"/>
          <p:nvPr>
            <p:ph idx="1" type="body"/>
          </p:nvPr>
        </p:nvSpPr>
        <p:spPr>
          <a:xfrm>
            <a:off x="311700" y="1152475"/>
            <a:ext cx="4260300" cy="37524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0" lvl="0" marL="0" rtl="0" algn="just">
              <a:spcBef>
                <a:spcPts val="0"/>
              </a:spcBef>
              <a:spcAft>
                <a:spcPts val="0"/>
              </a:spcAft>
              <a:buNone/>
            </a:pPr>
            <a:r>
              <a:rPr lang="en" sz="1200"/>
              <a:t>STEPS For Part 1 : </a:t>
            </a:r>
            <a:endParaRPr sz="1200"/>
          </a:p>
          <a:p>
            <a:pPr indent="-304800" lvl="0" marL="457200" rtl="0" algn="just">
              <a:lnSpc>
                <a:spcPct val="120000"/>
              </a:lnSpc>
              <a:spcBef>
                <a:spcPts val="1200"/>
              </a:spcBef>
              <a:spcAft>
                <a:spcPts val="0"/>
              </a:spcAft>
              <a:buSzPts val="1200"/>
              <a:buAutoNum type="arabicPeriod"/>
            </a:pPr>
            <a:r>
              <a:rPr lang="en" sz="1200"/>
              <a:t>Find the iso_week of the transactions from the transactions table</a:t>
            </a:r>
            <a:endParaRPr sz="1200"/>
          </a:p>
          <a:p>
            <a:pPr indent="-304800" lvl="0" marL="457200" rtl="0" algn="just">
              <a:lnSpc>
                <a:spcPct val="120000"/>
              </a:lnSpc>
              <a:spcBef>
                <a:spcPts val="1000"/>
              </a:spcBef>
              <a:spcAft>
                <a:spcPts val="0"/>
              </a:spcAft>
              <a:buSzPts val="1200"/>
              <a:buAutoNum type="arabicPeriod"/>
            </a:pPr>
            <a:r>
              <a:rPr lang="en" sz="1200"/>
              <a:t>Merge the transaction data with the master product data</a:t>
            </a:r>
            <a:endParaRPr sz="1200"/>
          </a:p>
          <a:p>
            <a:pPr indent="-304800" lvl="0" marL="457200" rtl="0" algn="just">
              <a:lnSpc>
                <a:spcPct val="120000"/>
              </a:lnSpc>
              <a:spcBef>
                <a:spcPts val="1000"/>
              </a:spcBef>
              <a:spcAft>
                <a:spcPts val="0"/>
              </a:spcAft>
              <a:buSzPts val="1200"/>
              <a:buAutoNum type="arabicPeriod"/>
            </a:pPr>
            <a:r>
              <a:rPr lang="en" sz="1200"/>
              <a:t>Group by store_id, iso_week, and stylecode_id to get the Store-Style level at week level data</a:t>
            </a:r>
            <a:endParaRPr sz="1200"/>
          </a:p>
          <a:p>
            <a:pPr indent="-304800" lvl="0" marL="457200" rtl="0" algn="just">
              <a:lnSpc>
                <a:spcPct val="120000"/>
              </a:lnSpc>
              <a:spcBef>
                <a:spcPts val="1000"/>
              </a:spcBef>
              <a:spcAft>
                <a:spcPts val="0"/>
              </a:spcAft>
              <a:buSzPts val="1200"/>
              <a:buAutoNum type="arabicPeriod"/>
            </a:pPr>
            <a:r>
              <a:rPr lang="en" sz="1200"/>
              <a:t>The Result can be seen in Figure 1.1</a:t>
            </a:r>
            <a:endParaRPr sz="1200"/>
          </a:p>
          <a:p>
            <a:pPr indent="0" lvl="0" marL="457200" rtl="0" algn="just">
              <a:spcBef>
                <a:spcPts val="0"/>
              </a:spcBef>
              <a:spcAft>
                <a:spcPts val="0"/>
              </a:spcAft>
              <a:buNone/>
            </a:pPr>
            <a:r>
              <a:t/>
            </a:r>
            <a:endParaRPr sz="1200"/>
          </a:p>
          <a:p>
            <a:pPr indent="0" lvl="0" marL="0" rtl="0" algn="just">
              <a:lnSpc>
                <a:spcPct val="106999"/>
              </a:lnSpc>
              <a:spcBef>
                <a:spcPts val="1200"/>
              </a:spcBef>
              <a:spcAft>
                <a:spcPts val="0"/>
              </a:spcAft>
              <a:buNone/>
            </a:pPr>
            <a:r>
              <a:t/>
            </a:r>
            <a:endParaRPr sz="1200">
              <a:solidFill>
                <a:srgbClr val="A64D79"/>
              </a:solidFill>
            </a:endParaRPr>
          </a:p>
        </p:txBody>
      </p:sp>
      <p:grpSp>
        <p:nvGrpSpPr>
          <p:cNvPr id="69" name="Google Shape;69;p15"/>
          <p:cNvGrpSpPr/>
          <p:nvPr/>
        </p:nvGrpSpPr>
        <p:grpSpPr>
          <a:xfrm>
            <a:off x="5164175" y="1017732"/>
            <a:ext cx="3261000" cy="3770753"/>
            <a:chOff x="5571300" y="1017732"/>
            <a:chExt cx="3261000" cy="3770753"/>
          </a:xfrm>
        </p:grpSpPr>
        <p:sp>
          <p:nvSpPr>
            <p:cNvPr id="70" name="Google Shape;70;p15"/>
            <p:cNvSpPr txBox="1"/>
            <p:nvPr/>
          </p:nvSpPr>
          <p:spPr>
            <a:xfrm>
              <a:off x="5571300" y="4490886"/>
              <a:ext cx="3261000" cy="2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2"/>
                  </a:solidFill>
                </a:rPr>
                <a:t>Figure 1.1 : </a:t>
              </a:r>
              <a:endParaRPr sz="800">
                <a:solidFill>
                  <a:schemeClr val="dk2"/>
                </a:solidFill>
              </a:endParaRPr>
            </a:p>
            <a:p>
              <a:pPr indent="0" lvl="0" marL="0" rtl="0" algn="ctr">
                <a:spcBef>
                  <a:spcPts val="0"/>
                </a:spcBef>
                <a:spcAft>
                  <a:spcPts val="0"/>
                </a:spcAft>
                <a:buNone/>
              </a:pPr>
              <a:r>
                <a:rPr lang="en" sz="800">
                  <a:solidFill>
                    <a:schemeClr val="dk2"/>
                  </a:solidFill>
                </a:rPr>
                <a:t>Table of </a:t>
              </a:r>
              <a:r>
                <a:rPr lang="en" sz="800">
                  <a:solidFill>
                    <a:schemeClr val="dk2"/>
                  </a:solidFill>
                </a:rPr>
                <a:t>Store-Style level at week level</a:t>
              </a:r>
              <a:endParaRPr sz="800"/>
            </a:p>
          </p:txBody>
        </p:sp>
        <p:pic>
          <p:nvPicPr>
            <p:cNvPr id="71" name="Google Shape;71;p15"/>
            <p:cNvPicPr preferRelativeResize="0"/>
            <p:nvPr/>
          </p:nvPicPr>
          <p:blipFill>
            <a:blip r:embed="rId3">
              <a:alphaModFix/>
            </a:blip>
            <a:stretch>
              <a:fillRect/>
            </a:stretch>
          </p:blipFill>
          <p:spPr>
            <a:xfrm>
              <a:off x="5571300" y="1017732"/>
              <a:ext cx="3260999" cy="3553019"/>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Solution </a:t>
            </a:r>
            <a:r>
              <a:rPr lang="en"/>
              <a:t>1 </a:t>
            </a:r>
            <a:endParaRPr/>
          </a:p>
          <a:p>
            <a:pPr indent="0" lvl="0" marL="0" rtl="0" algn="l">
              <a:spcBef>
                <a:spcPts val="0"/>
              </a:spcBef>
              <a:spcAft>
                <a:spcPts val="0"/>
              </a:spcAft>
              <a:buNone/>
            </a:pPr>
            <a:r>
              <a:t/>
            </a:r>
            <a:endParaRPr/>
          </a:p>
        </p:txBody>
      </p:sp>
      <p:grpSp>
        <p:nvGrpSpPr>
          <p:cNvPr id="77" name="Google Shape;77;p16"/>
          <p:cNvGrpSpPr/>
          <p:nvPr/>
        </p:nvGrpSpPr>
        <p:grpSpPr>
          <a:xfrm>
            <a:off x="311700" y="1152475"/>
            <a:ext cx="8520602" cy="3416400"/>
            <a:chOff x="311700" y="1152475"/>
            <a:chExt cx="8520602" cy="3416400"/>
          </a:xfrm>
        </p:grpSpPr>
        <p:pic>
          <p:nvPicPr>
            <p:cNvPr id="78" name="Google Shape;78;p16"/>
            <p:cNvPicPr preferRelativeResize="0"/>
            <p:nvPr/>
          </p:nvPicPr>
          <p:blipFill>
            <a:blip r:embed="rId3">
              <a:alphaModFix/>
            </a:blip>
            <a:stretch>
              <a:fillRect/>
            </a:stretch>
          </p:blipFill>
          <p:spPr>
            <a:xfrm>
              <a:off x="4260250" y="3010625"/>
              <a:ext cx="4572052" cy="1558250"/>
            </a:xfrm>
            <a:prstGeom prst="rect">
              <a:avLst/>
            </a:prstGeom>
            <a:noFill/>
            <a:ln>
              <a:noFill/>
            </a:ln>
          </p:spPr>
        </p:pic>
        <p:pic>
          <p:nvPicPr>
            <p:cNvPr id="79" name="Google Shape;79;p16"/>
            <p:cNvPicPr preferRelativeResize="0"/>
            <p:nvPr/>
          </p:nvPicPr>
          <p:blipFill>
            <a:blip r:embed="rId4">
              <a:alphaModFix/>
            </a:blip>
            <a:stretch>
              <a:fillRect/>
            </a:stretch>
          </p:blipFill>
          <p:spPr>
            <a:xfrm>
              <a:off x="311700" y="1152475"/>
              <a:ext cx="3927988" cy="3416400"/>
            </a:xfrm>
            <a:prstGeom prst="rect">
              <a:avLst/>
            </a:prstGeom>
            <a:noFill/>
            <a:ln>
              <a:noFill/>
            </a:ln>
          </p:spPr>
        </p:pic>
        <p:cxnSp>
          <p:nvCxnSpPr>
            <p:cNvPr id="80" name="Google Shape;80;p16"/>
            <p:cNvCxnSpPr/>
            <p:nvPr/>
          </p:nvCxnSpPr>
          <p:spPr>
            <a:xfrm>
              <a:off x="4082950" y="1296175"/>
              <a:ext cx="248700" cy="1764900"/>
            </a:xfrm>
            <a:prstGeom prst="straightConnector1">
              <a:avLst/>
            </a:prstGeom>
            <a:noFill/>
            <a:ln cap="flat" cmpd="sng" w="9525">
              <a:solidFill>
                <a:schemeClr val="dk2"/>
              </a:solidFill>
              <a:prstDash val="solid"/>
              <a:round/>
              <a:headEnd len="med" w="med" type="none"/>
              <a:tailEnd len="med" w="med" type="none"/>
            </a:ln>
          </p:spPr>
        </p:cxnSp>
        <p:cxnSp>
          <p:nvCxnSpPr>
            <p:cNvPr id="81" name="Google Shape;81;p16"/>
            <p:cNvCxnSpPr/>
            <p:nvPr/>
          </p:nvCxnSpPr>
          <p:spPr>
            <a:xfrm flipH="1">
              <a:off x="4074600" y="3726375"/>
              <a:ext cx="248100" cy="604200"/>
            </a:xfrm>
            <a:prstGeom prst="straightConnector1">
              <a:avLst/>
            </a:prstGeom>
            <a:noFill/>
            <a:ln cap="flat" cmpd="sng" w="9525">
              <a:solidFill>
                <a:schemeClr val="dk2"/>
              </a:solidFill>
              <a:prstDash val="solid"/>
              <a:round/>
              <a:headEnd len="med" w="med" type="none"/>
              <a:tailEnd len="med" w="med" type="none"/>
            </a:ln>
          </p:spPr>
        </p:cxnSp>
      </p:grpSp>
      <p:sp>
        <p:nvSpPr>
          <p:cNvPr id="82" name="Google Shape;82;p16"/>
          <p:cNvSpPr txBox="1"/>
          <p:nvPr>
            <p:ph idx="1" type="body"/>
          </p:nvPr>
        </p:nvSpPr>
        <p:spPr>
          <a:xfrm>
            <a:off x="4331650" y="1152475"/>
            <a:ext cx="4653000" cy="1858200"/>
          </a:xfrm>
          <a:prstGeom prst="rect">
            <a:avLst/>
          </a:prstGeom>
          <a:ln>
            <a:noFill/>
          </a:ln>
        </p:spPr>
        <p:txBody>
          <a:bodyPr anchorCtr="0" anchor="t" bIns="91425" lIns="91425" spcFirstLastPara="1" rIns="91425" wrap="square" tIns="91425">
            <a:noAutofit/>
          </a:bodyPr>
          <a:lstStyle/>
          <a:p>
            <a:pPr indent="-304800" lvl="0" marL="457200" marR="0" rtl="0" algn="just">
              <a:lnSpc>
                <a:spcPct val="120000"/>
              </a:lnSpc>
              <a:spcBef>
                <a:spcPts val="1000"/>
              </a:spcBef>
              <a:spcAft>
                <a:spcPts val="0"/>
              </a:spcAft>
              <a:buSzPts val="1200"/>
              <a:buAutoNum type="arabicPeriod"/>
            </a:pPr>
            <a:r>
              <a:rPr lang="en" sz="1200"/>
              <a:t>These are 11 styles that were top sellers across all the stores : </a:t>
            </a:r>
            <a:br>
              <a:rPr lang="en" sz="1200"/>
            </a:br>
            <a:r>
              <a:rPr i="1" lang="en" sz="1000"/>
              <a:t>820615, 4615284, 4848421, 5075479,  7949461, 8407512, 8785174, 29101804, 32271903, 33491221, 65121222</a:t>
            </a:r>
            <a:endParaRPr i="1" sz="1000"/>
          </a:p>
          <a:p>
            <a:pPr indent="-304800" lvl="0" marL="457200" marR="0" rtl="0" algn="just">
              <a:lnSpc>
                <a:spcPct val="120000"/>
              </a:lnSpc>
              <a:spcBef>
                <a:spcPts val="1000"/>
              </a:spcBef>
              <a:spcAft>
                <a:spcPts val="0"/>
              </a:spcAft>
              <a:buSzPts val="1200"/>
              <a:buAutoNum type="arabicPeriod"/>
            </a:pPr>
            <a:r>
              <a:rPr lang="en" sz="1200"/>
              <a:t>There is huge variation is total sales between the best of the top sellers in a store, verses the worst of the top sellers</a:t>
            </a:r>
            <a:endParaRPr sz="1200"/>
          </a:p>
          <a:p>
            <a:pPr indent="0" lvl="0" marL="0" marR="0" rtl="0" algn="just">
              <a:lnSpc>
                <a:spcPct val="115000"/>
              </a:lnSpc>
              <a:spcBef>
                <a:spcPts val="0"/>
              </a:spcBef>
              <a:spcAft>
                <a:spcPts val="1200"/>
              </a:spcAft>
              <a:buNone/>
            </a:pPr>
            <a:r>
              <a:t/>
            </a:r>
            <a:endParaRPr sz="1200"/>
          </a:p>
        </p:txBody>
      </p:sp>
      <p:sp>
        <p:nvSpPr>
          <p:cNvPr id="83" name="Google Shape;83;p16"/>
          <p:cNvSpPr txBox="1"/>
          <p:nvPr/>
        </p:nvSpPr>
        <p:spPr>
          <a:xfrm>
            <a:off x="1535500" y="4624250"/>
            <a:ext cx="5343600" cy="2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2"/>
                </a:solidFill>
              </a:rPr>
              <a:t>Figure 1.3 : Plot of cumulative weekly sales for top selling styles</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 type="body"/>
          </p:nvPr>
        </p:nvSpPr>
        <p:spPr>
          <a:xfrm>
            <a:off x="311700" y="1152475"/>
            <a:ext cx="4668300" cy="3752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t>STEPS For Part 3 : </a:t>
            </a:r>
            <a:endParaRPr sz="1200"/>
          </a:p>
          <a:p>
            <a:pPr indent="-304800" lvl="0" marL="457200" rtl="0" algn="just">
              <a:lnSpc>
                <a:spcPct val="120000"/>
              </a:lnSpc>
              <a:spcBef>
                <a:spcPts val="1200"/>
              </a:spcBef>
              <a:spcAft>
                <a:spcPts val="0"/>
              </a:spcAft>
              <a:buSzPts val="1200"/>
              <a:buAutoNum type="arabicPeriod"/>
            </a:pPr>
            <a:r>
              <a:rPr lang="en" sz="1200"/>
              <a:t>Data for 2018 was missing in the transaction table, while the data for 2019 was made </a:t>
            </a:r>
            <a:r>
              <a:rPr lang="en" sz="1200"/>
              <a:t>available</a:t>
            </a:r>
            <a:r>
              <a:rPr lang="en" sz="1200"/>
              <a:t>. Thus, a comparison </a:t>
            </a:r>
            <a:r>
              <a:rPr lang="en" sz="1200"/>
              <a:t>study</a:t>
            </a:r>
            <a:r>
              <a:rPr lang="en" sz="1200"/>
              <a:t> could not be made between the sales data for 2018 and 2019</a:t>
            </a:r>
            <a:endParaRPr sz="1200"/>
          </a:p>
          <a:p>
            <a:pPr indent="-304800" lvl="0" marL="457200" rtl="0" algn="just">
              <a:lnSpc>
                <a:spcPct val="120000"/>
              </a:lnSpc>
              <a:spcBef>
                <a:spcPts val="1000"/>
              </a:spcBef>
              <a:spcAft>
                <a:spcPts val="0"/>
              </a:spcAft>
              <a:buSzPts val="1200"/>
              <a:buAutoNum type="arabicPeriod"/>
            </a:pPr>
            <a:r>
              <a:rPr lang="en" sz="1200"/>
              <a:t>Provided the data the similar approach can be taken to compare the top styles being sold between the two years  </a:t>
            </a:r>
            <a:endParaRPr sz="1200"/>
          </a:p>
        </p:txBody>
      </p:sp>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a:t>
            </a:r>
            <a:r>
              <a:rPr lang="en"/>
              <a:t>1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r>
              <a:rPr lang="en"/>
              <a:t> 2 </a:t>
            </a:r>
            <a:endParaRPr/>
          </a:p>
        </p:txBody>
      </p:sp>
      <p:sp>
        <p:nvSpPr>
          <p:cNvPr id="95" name="Google Shape;95;p18"/>
          <p:cNvSpPr txBox="1"/>
          <p:nvPr>
            <p:ph idx="1" type="body"/>
          </p:nvPr>
        </p:nvSpPr>
        <p:spPr>
          <a:xfrm>
            <a:off x="311700" y="1152475"/>
            <a:ext cx="8520600" cy="775500"/>
          </a:xfrm>
          <a:prstGeom prst="rect">
            <a:avLst/>
          </a:prstGeom>
        </p:spPr>
        <p:txBody>
          <a:bodyPr anchorCtr="0" anchor="t" bIns="91425" lIns="91425" spcFirstLastPara="1" rIns="91425" wrap="square" tIns="91425">
            <a:normAutofit/>
          </a:bodyPr>
          <a:lstStyle/>
          <a:p>
            <a:pPr indent="0" lvl="0" marL="0" marR="0" rtl="0" algn="just">
              <a:lnSpc>
                <a:spcPct val="120000"/>
              </a:lnSpc>
              <a:spcBef>
                <a:spcPts val="0"/>
              </a:spcBef>
              <a:spcAft>
                <a:spcPts val="0"/>
              </a:spcAft>
              <a:buNone/>
            </a:pPr>
            <a:r>
              <a:rPr lang="en" sz="1200"/>
              <a:t>Detect the Outliers in the Quantity for each Store-Product combination and apply an outlier treatment on the same. Specify the outlier treatment technique</a:t>
            </a:r>
            <a:endParaRPr sz="1200"/>
          </a:p>
        </p:txBody>
      </p:sp>
      <p:sp>
        <p:nvSpPr>
          <p:cNvPr id="96" name="Google Shape;96;p18"/>
          <p:cNvSpPr txBox="1"/>
          <p:nvPr>
            <p:ph idx="1" type="body"/>
          </p:nvPr>
        </p:nvSpPr>
        <p:spPr>
          <a:xfrm>
            <a:off x="445900" y="1927975"/>
            <a:ext cx="8520600" cy="257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STEPS for Solution : </a:t>
            </a:r>
            <a:endParaRPr sz="1200"/>
          </a:p>
          <a:p>
            <a:pPr indent="-304800" lvl="0" marL="457200" rtl="0" algn="l">
              <a:lnSpc>
                <a:spcPct val="120000"/>
              </a:lnSpc>
              <a:spcBef>
                <a:spcPts val="1200"/>
              </a:spcBef>
              <a:spcAft>
                <a:spcPts val="0"/>
              </a:spcAft>
              <a:buSzPts val="1200"/>
              <a:buAutoNum type="arabicPeriod"/>
            </a:pPr>
            <a:r>
              <a:rPr lang="en" sz="1200"/>
              <a:t>Detect outliers in </a:t>
            </a:r>
            <a:r>
              <a:rPr lang="en" sz="1200"/>
              <a:t>residuals, post trend, seasonal decomposition</a:t>
            </a:r>
            <a:endParaRPr sz="1200"/>
          </a:p>
          <a:p>
            <a:pPr indent="-304800" lvl="0" marL="457200" rtl="0" algn="l">
              <a:lnSpc>
                <a:spcPct val="120000"/>
              </a:lnSpc>
              <a:spcBef>
                <a:spcPts val="1000"/>
              </a:spcBef>
              <a:spcAft>
                <a:spcPts val="0"/>
              </a:spcAft>
              <a:buSzPts val="1200"/>
              <a:buAutoNum type="arabicPeriod"/>
            </a:pPr>
            <a:r>
              <a:rPr lang="en" sz="1200"/>
              <a:t>Test Different approaches</a:t>
            </a:r>
            <a:endParaRPr sz="1200"/>
          </a:p>
          <a:p>
            <a:pPr indent="-304800" lvl="1" marL="914400" rtl="0" algn="l">
              <a:lnSpc>
                <a:spcPct val="120000"/>
              </a:lnSpc>
              <a:spcBef>
                <a:spcPts val="1000"/>
              </a:spcBef>
              <a:spcAft>
                <a:spcPts val="0"/>
              </a:spcAft>
              <a:buSzPts val="1200"/>
              <a:buChar char="○"/>
            </a:pPr>
            <a:r>
              <a:rPr lang="en" sz="1200"/>
              <a:t>IQR </a:t>
            </a:r>
            <a:endParaRPr sz="1200"/>
          </a:p>
          <a:p>
            <a:pPr indent="-304800" lvl="1" marL="914400" rtl="0" algn="l">
              <a:lnSpc>
                <a:spcPct val="120000"/>
              </a:lnSpc>
              <a:spcBef>
                <a:spcPts val="1000"/>
              </a:spcBef>
              <a:spcAft>
                <a:spcPts val="0"/>
              </a:spcAft>
              <a:buSzPts val="1200"/>
              <a:buChar char="○"/>
            </a:pPr>
            <a:r>
              <a:rPr lang="en" sz="1200"/>
              <a:t>Z-score </a:t>
            </a:r>
            <a:endParaRPr sz="1200"/>
          </a:p>
          <a:p>
            <a:pPr indent="-304800" lvl="1" marL="914400" rtl="0" algn="l">
              <a:lnSpc>
                <a:spcPct val="120000"/>
              </a:lnSpc>
              <a:spcBef>
                <a:spcPts val="1000"/>
              </a:spcBef>
              <a:spcAft>
                <a:spcPts val="0"/>
              </a:spcAft>
              <a:buSzPts val="1200"/>
              <a:buChar char="○"/>
            </a:pPr>
            <a:r>
              <a:rPr lang="en" sz="1200"/>
              <a:t>Exponential Moving Average</a:t>
            </a:r>
            <a:endParaRPr sz="1200"/>
          </a:p>
          <a:p>
            <a:pPr indent="0" lvl="0" marL="0" rtl="0" algn="l">
              <a:lnSpc>
                <a:spcPct val="120000"/>
              </a:lnSpc>
              <a:spcBef>
                <a:spcPts val="1000"/>
              </a:spcBef>
              <a:spcAft>
                <a:spcPts val="0"/>
              </a:spcAft>
              <a:buNone/>
            </a:pPr>
            <a:r>
              <a:rPr lang="en" sz="1200"/>
              <a:t>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2</a:t>
            </a:r>
            <a:endParaRPr/>
          </a:p>
        </p:txBody>
      </p:sp>
      <p:sp>
        <p:nvSpPr>
          <p:cNvPr id="102" name="Google Shape;102;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800"/>
              </a:spcBef>
              <a:spcAft>
                <a:spcPts val="0"/>
              </a:spcAft>
              <a:buNone/>
            </a:pPr>
            <a:r>
              <a:rPr lang="en" sz="1200"/>
              <a:t>Point Outliers / Spike Outliers :</a:t>
            </a:r>
            <a:endParaRPr sz="1200"/>
          </a:p>
          <a:p>
            <a:pPr indent="-304800" lvl="0" marL="457200" rtl="0" algn="just">
              <a:lnSpc>
                <a:spcPct val="100000"/>
              </a:lnSpc>
              <a:spcBef>
                <a:spcPts val="1200"/>
              </a:spcBef>
              <a:spcAft>
                <a:spcPts val="0"/>
              </a:spcAft>
              <a:buSzPts val="1200"/>
              <a:buAutoNum type="arabicPeriod"/>
            </a:pPr>
            <a:r>
              <a:rPr lang="en" sz="1200"/>
              <a:t>Based on visualization we can observe that the outlier types are spikes (Figure 2.1)</a:t>
            </a:r>
            <a:endParaRPr sz="1200"/>
          </a:p>
          <a:p>
            <a:pPr indent="-304800" lvl="0" marL="457200" rtl="0" algn="just">
              <a:lnSpc>
                <a:spcPct val="100000"/>
              </a:lnSpc>
              <a:spcBef>
                <a:spcPts val="1200"/>
              </a:spcBef>
              <a:spcAft>
                <a:spcPts val="0"/>
              </a:spcAft>
              <a:buSzPts val="1200"/>
              <a:buAutoNum type="arabicPeriod"/>
            </a:pPr>
            <a:r>
              <a:rPr lang="en" sz="1200"/>
              <a:t>Outlier can be seen in residual plots - made post decomposition (Figure 2.2) - challenge being estimating seasonality time period. Thus ema was used (shown below). </a:t>
            </a:r>
            <a:endParaRPr sz="1200"/>
          </a:p>
          <a:p>
            <a:pPr indent="0" lvl="0" marL="0" rtl="0" algn="just">
              <a:lnSpc>
                <a:spcPct val="120000"/>
              </a:lnSpc>
              <a:spcBef>
                <a:spcPts val="1200"/>
              </a:spcBef>
              <a:spcAft>
                <a:spcPts val="1200"/>
              </a:spcAft>
              <a:buNone/>
            </a:pPr>
            <a:r>
              <a:t/>
            </a:r>
            <a:endParaRPr sz="1200"/>
          </a:p>
        </p:txBody>
      </p:sp>
      <p:grpSp>
        <p:nvGrpSpPr>
          <p:cNvPr id="103" name="Google Shape;103;p19"/>
          <p:cNvGrpSpPr/>
          <p:nvPr/>
        </p:nvGrpSpPr>
        <p:grpSpPr>
          <a:xfrm>
            <a:off x="0" y="3062732"/>
            <a:ext cx="4756800" cy="2004568"/>
            <a:chOff x="0" y="3138932"/>
            <a:chExt cx="4756800" cy="2004568"/>
          </a:xfrm>
        </p:grpSpPr>
        <p:pic>
          <p:nvPicPr>
            <p:cNvPr id="104" name="Google Shape;104;p19"/>
            <p:cNvPicPr preferRelativeResize="0"/>
            <p:nvPr/>
          </p:nvPicPr>
          <p:blipFill>
            <a:blip r:embed="rId3">
              <a:alphaModFix/>
            </a:blip>
            <a:stretch>
              <a:fillRect/>
            </a:stretch>
          </p:blipFill>
          <p:spPr>
            <a:xfrm>
              <a:off x="629227" y="3138932"/>
              <a:ext cx="3610651" cy="1787399"/>
            </a:xfrm>
            <a:prstGeom prst="rect">
              <a:avLst/>
            </a:prstGeom>
            <a:noFill/>
            <a:ln>
              <a:noFill/>
            </a:ln>
          </p:spPr>
        </p:pic>
        <p:sp>
          <p:nvSpPr>
            <p:cNvPr id="105" name="Google Shape;105;p19"/>
            <p:cNvSpPr txBox="1"/>
            <p:nvPr/>
          </p:nvSpPr>
          <p:spPr>
            <a:xfrm>
              <a:off x="0" y="4845900"/>
              <a:ext cx="4756800" cy="2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2"/>
                  </a:solidFill>
                </a:rPr>
                <a:t>Figure 2.1 : Residual plot with outliers being marked </a:t>
              </a:r>
              <a:endParaRPr sz="800"/>
            </a:p>
          </p:txBody>
        </p:sp>
      </p:grpSp>
      <p:grpSp>
        <p:nvGrpSpPr>
          <p:cNvPr id="106" name="Google Shape;106;p19"/>
          <p:cNvGrpSpPr/>
          <p:nvPr/>
        </p:nvGrpSpPr>
        <p:grpSpPr>
          <a:xfrm>
            <a:off x="4713375" y="1190825"/>
            <a:ext cx="4298674" cy="3867357"/>
            <a:chOff x="4713533" y="1152470"/>
            <a:chExt cx="4237652" cy="3810955"/>
          </a:xfrm>
        </p:grpSpPr>
        <p:pic>
          <p:nvPicPr>
            <p:cNvPr id="107" name="Google Shape;107;p19"/>
            <p:cNvPicPr preferRelativeResize="0"/>
            <p:nvPr/>
          </p:nvPicPr>
          <p:blipFill>
            <a:blip r:embed="rId4">
              <a:alphaModFix/>
            </a:blip>
            <a:stretch>
              <a:fillRect/>
            </a:stretch>
          </p:blipFill>
          <p:spPr>
            <a:xfrm>
              <a:off x="4713533" y="1152470"/>
              <a:ext cx="4237652" cy="3571912"/>
            </a:xfrm>
            <a:prstGeom prst="rect">
              <a:avLst/>
            </a:prstGeom>
            <a:noFill/>
            <a:ln>
              <a:noFill/>
            </a:ln>
          </p:spPr>
        </p:pic>
        <p:sp>
          <p:nvSpPr>
            <p:cNvPr id="108" name="Google Shape;108;p19"/>
            <p:cNvSpPr txBox="1"/>
            <p:nvPr/>
          </p:nvSpPr>
          <p:spPr>
            <a:xfrm>
              <a:off x="4756800" y="4665825"/>
              <a:ext cx="4194300" cy="2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2"/>
                  </a:solidFill>
                </a:rPr>
                <a:t>Figure 2.2 : Spike Outliers in Sales data</a:t>
              </a:r>
              <a:endParaRPr sz="800"/>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 type="body"/>
          </p:nvPr>
        </p:nvSpPr>
        <p:spPr>
          <a:xfrm>
            <a:off x="311700" y="1152475"/>
            <a:ext cx="8242500" cy="57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200"/>
              <a:t>Outlier</a:t>
            </a:r>
            <a:r>
              <a:rPr lang="en" sz="1200"/>
              <a:t> removal can be done using the 3 approaches mentioned below. The table also shows a </a:t>
            </a:r>
            <a:r>
              <a:rPr lang="en" sz="1200"/>
              <a:t>comparison of each of the methods: </a:t>
            </a:r>
            <a:endParaRPr sz="1200"/>
          </a:p>
        </p:txBody>
      </p:sp>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2</a:t>
            </a:r>
            <a:endParaRPr/>
          </a:p>
        </p:txBody>
      </p:sp>
      <p:sp>
        <p:nvSpPr>
          <p:cNvPr id="115" name="Google Shape;115;p20"/>
          <p:cNvSpPr txBox="1"/>
          <p:nvPr/>
        </p:nvSpPr>
        <p:spPr>
          <a:xfrm>
            <a:off x="4853400" y="4835700"/>
            <a:ext cx="42906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800">
                <a:solidFill>
                  <a:schemeClr val="dk2"/>
                </a:solidFill>
              </a:rPr>
              <a:t>Ref : </a:t>
            </a:r>
            <a:r>
              <a:rPr lang="en" sz="800" u="sng">
                <a:solidFill>
                  <a:schemeClr val="accent5"/>
                </a:solidFill>
                <a:hlinkClick r:id="rId3">
                  <a:extLst>
                    <a:ext uri="{A12FA001-AC4F-418D-AE19-62706E023703}">
                      <ahyp:hlinkClr val="tx"/>
                    </a:ext>
                  </a:extLst>
                </a:hlinkClick>
              </a:rPr>
              <a:t>https://s-ai-f.github.io/Time-Series/outlier-detection-in-time-series.html#introduction-1</a:t>
            </a:r>
            <a:r>
              <a:rPr lang="en" sz="800">
                <a:solidFill>
                  <a:schemeClr val="dk2"/>
                </a:solidFill>
              </a:rPr>
              <a:t> </a:t>
            </a:r>
            <a:endParaRPr sz="800">
              <a:solidFill>
                <a:schemeClr val="dk2"/>
              </a:solidFill>
            </a:endParaRPr>
          </a:p>
        </p:txBody>
      </p:sp>
      <p:sp>
        <p:nvSpPr>
          <p:cNvPr id="116" name="Google Shape;116;p20"/>
          <p:cNvSpPr txBox="1"/>
          <p:nvPr>
            <p:ph idx="1" type="body"/>
          </p:nvPr>
        </p:nvSpPr>
        <p:spPr>
          <a:xfrm>
            <a:off x="394050" y="2967850"/>
            <a:ext cx="8242500" cy="1424100"/>
          </a:xfrm>
          <a:prstGeom prst="rect">
            <a:avLst/>
          </a:prstGeom>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t/>
            </a:r>
            <a:endParaRPr sz="1200"/>
          </a:p>
          <a:p>
            <a:pPr indent="-304800" lvl="0" marL="457200" rtl="0" algn="l">
              <a:lnSpc>
                <a:spcPct val="120000"/>
              </a:lnSpc>
              <a:spcBef>
                <a:spcPts val="1000"/>
              </a:spcBef>
              <a:spcAft>
                <a:spcPts val="0"/>
              </a:spcAft>
              <a:buSzPts val="1200"/>
              <a:buChar char="●"/>
            </a:pPr>
            <a:r>
              <a:rPr lang="en" sz="1200"/>
              <a:t>Use IQR when robustness to outliers is crucial, and you are not concerned with capturing temporal patterns</a:t>
            </a:r>
            <a:endParaRPr sz="1200"/>
          </a:p>
          <a:p>
            <a:pPr indent="-304800" lvl="0" marL="457200" rtl="0" algn="l">
              <a:lnSpc>
                <a:spcPct val="120000"/>
              </a:lnSpc>
              <a:spcBef>
                <a:spcPts val="1000"/>
              </a:spcBef>
              <a:spcAft>
                <a:spcPts val="0"/>
              </a:spcAft>
              <a:buSzPts val="1200"/>
              <a:buChar char="●"/>
            </a:pPr>
            <a:r>
              <a:rPr lang="en" sz="1200"/>
              <a:t>Use Z-score when you want to standardize the data and handle outliers effectively, but are not focused on temporal aspects</a:t>
            </a:r>
            <a:endParaRPr sz="1200"/>
          </a:p>
          <a:p>
            <a:pPr indent="-304800" lvl="0" marL="457200" rtl="0" algn="l">
              <a:lnSpc>
                <a:spcPct val="120000"/>
              </a:lnSpc>
              <a:spcBef>
                <a:spcPts val="1000"/>
              </a:spcBef>
              <a:spcAft>
                <a:spcPts val="0"/>
              </a:spcAft>
              <a:buSzPts val="1200"/>
              <a:buChar char="●"/>
            </a:pPr>
            <a:r>
              <a:rPr lang="en" sz="1200"/>
              <a:t>Use EMA when you want to impute missing values while considering the time series' temporal structure, especially for capturing trends and seasonality. However, be cautious with parameter selection and outliers</a:t>
            </a:r>
            <a:endParaRPr sz="1200"/>
          </a:p>
        </p:txBody>
      </p:sp>
      <p:graphicFrame>
        <p:nvGraphicFramePr>
          <p:cNvPr id="117" name="Google Shape;117;p20"/>
          <p:cNvGraphicFramePr/>
          <p:nvPr/>
        </p:nvGraphicFramePr>
        <p:xfrm>
          <a:off x="1203975" y="1771650"/>
          <a:ext cx="3000000" cy="3000000"/>
        </p:xfrm>
        <a:graphic>
          <a:graphicData uri="http://schemas.openxmlformats.org/drawingml/2006/table">
            <a:tbl>
              <a:tblPr>
                <a:noFill/>
                <a:tableStyleId>{5EE1D514-DEFB-4ACD-9C07-E76B70243FC3}</a:tableStyleId>
              </a:tblPr>
              <a:tblGrid>
                <a:gridCol w="2209800"/>
                <a:gridCol w="1885950"/>
                <a:gridCol w="2362200"/>
              </a:tblGrid>
              <a:tr h="200025">
                <a:tc>
                  <a:txBody>
                    <a:bodyPr/>
                    <a:lstStyle/>
                    <a:p>
                      <a:pPr indent="0" lvl="0" marL="0" rtl="0" algn="ctr">
                        <a:lnSpc>
                          <a:spcPct val="115000"/>
                        </a:lnSpc>
                        <a:spcBef>
                          <a:spcPts val="0"/>
                        </a:spcBef>
                        <a:spcAft>
                          <a:spcPts val="0"/>
                        </a:spcAft>
                        <a:buNone/>
                      </a:pPr>
                      <a:r>
                        <a:rPr b="1" lang="en" sz="900">
                          <a:solidFill>
                            <a:srgbClr val="212121"/>
                          </a:solidFill>
                          <a:latin typeface="Roboto"/>
                          <a:ea typeface="Roboto"/>
                          <a:cs typeface="Roboto"/>
                          <a:sym typeface="Roboto"/>
                        </a:rPr>
                        <a:t>Approach</a:t>
                      </a:r>
                      <a:endParaRPr b="1" sz="900">
                        <a:solidFill>
                          <a:srgbClr val="212121"/>
                        </a:solidFill>
                        <a:latin typeface="Roboto"/>
                        <a:ea typeface="Roboto"/>
                        <a:cs typeface="Roboto"/>
                        <a:sym typeface="Roboto"/>
                      </a:endParaRPr>
                    </a:p>
                  </a:txBody>
                  <a:tcPr marT="19050" marB="19050" marR="28575" marL="28575" anchor="b">
                    <a:lnL cap="flat" cmpd="sng" w="5950">
                      <a:solidFill>
                        <a:srgbClr val="000000"/>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900">
                          <a:solidFill>
                            <a:srgbClr val="212121"/>
                          </a:solidFill>
                          <a:latin typeface="Roboto"/>
                          <a:ea typeface="Roboto"/>
                          <a:cs typeface="Roboto"/>
                          <a:sym typeface="Roboto"/>
                        </a:rPr>
                        <a:t>Pros</a:t>
                      </a:r>
                      <a:endParaRPr b="1" sz="900">
                        <a:solidFill>
                          <a:srgbClr val="212121"/>
                        </a:solidFill>
                        <a:latin typeface="Roboto"/>
                        <a:ea typeface="Roboto"/>
                        <a:cs typeface="Roboto"/>
                        <a:sym typeface="Roboto"/>
                      </a:endParaRPr>
                    </a:p>
                  </a:txBody>
                  <a:tcPr marT="19050" marB="19050" marR="28575" marL="28575" anchor="b">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900">
                          <a:solidFill>
                            <a:srgbClr val="212121"/>
                          </a:solidFill>
                          <a:latin typeface="Roboto"/>
                          <a:ea typeface="Roboto"/>
                          <a:cs typeface="Roboto"/>
                          <a:sym typeface="Roboto"/>
                        </a:rPr>
                        <a:t>Cons</a:t>
                      </a:r>
                      <a:endParaRPr b="1" sz="900">
                        <a:solidFill>
                          <a:srgbClr val="212121"/>
                        </a:solidFill>
                        <a:latin typeface="Roboto"/>
                        <a:ea typeface="Roboto"/>
                        <a:cs typeface="Roboto"/>
                        <a:sym typeface="Roboto"/>
                      </a:endParaRPr>
                    </a:p>
                  </a:txBody>
                  <a:tcPr marT="19050" marB="19050" marR="28575" marL="28575" anchor="b">
                    <a:lnL cap="flat" cmpd="sng" w="5950">
                      <a:solidFill>
                        <a:srgbClr val="CCCCCC"/>
                      </a:solidFill>
                      <a:prstDash val="solid"/>
                      <a:round/>
                      <a:headEnd len="sm" w="sm" type="none"/>
                      <a:tailEnd len="sm" w="sm" type="none"/>
                    </a:lnL>
                    <a:lnR cap="flat" cmpd="sng" w="5950">
                      <a:solidFill>
                        <a:srgbClr val="000000"/>
                      </a:solidFill>
                      <a:prstDash val="solid"/>
                      <a:round/>
                      <a:headEnd len="sm" w="sm" type="none"/>
                      <a:tailEnd len="sm" w="sm" type="none"/>
                    </a:lnR>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solidFill>
                      <a:srgbClr val="BDBDBD"/>
                    </a:solidFill>
                  </a:tcPr>
                </a:tc>
              </a:tr>
              <a:tr h="304800">
                <a:tc>
                  <a:txBody>
                    <a:bodyPr/>
                    <a:lstStyle/>
                    <a:p>
                      <a:pPr indent="0" lvl="0" marL="0" rtl="0" algn="ctr">
                        <a:lnSpc>
                          <a:spcPct val="115000"/>
                        </a:lnSpc>
                        <a:spcBef>
                          <a:spcPts val="0"/>
                        </a:spcBef>
                        <a:spcAft>
                          <a:spcPts val="0"/>
                        </a:spcAft>
                        <a:buNone/>
                      </a:pPr>
                      <a:r>
                        <a:rPr b="1" lang="en" sz="900">
                          <a:solidFill>
                            <a:schemeClr val="dk2"/>
                          </a:solidFill>
                          <a:latin typeface="Roboto"/>
                          <a:ea typeface="Roboto"/>
                          <a:cs typeface="Roboto"/>
                          <a:sym typeface="Roboto"/>
                        </a:rPr>
                        <a:t>IQR (Interquartile Range)</a:t>
                      </a:r>
                      <a:endParaRPr b="1" sz="900">
                        <a:solidFill>
                          <a:schemeClr val="dk2"/>
                        </a:solidFill>
                        <a:latin typeface="Roboto"/>
                        <a:ea typeface="Roboto"/>
                        <a:cs typeface="Roboto"/>
                        <a:sym typeface="Roboto"/>
                      </a:endParaRPr>
                    </a:p>
                  </a:txBody>
                  <a:tcPr marT="19050" marB="19050" marR="28575" marL="28575" anchor="ctr">
                    <a:lnL cap="flat" cmpd="sng" w="5950">
                      <a:solidFill>
                        <a:srgbClr val="000000"/>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solidFill>
                            <a:srgbClr val="666666"/>
                          </a:solidFill>
                          <a:latin typeface="Roboto"/>
                          <a:ea typeface="Roboto"/>
                          <a:cs typeface="Roboto"/>
                          <a:sym typeface="Roboto"/>
                        </a:rPr>
                        <a:t>- Robust to outliers</a:t>
                      </a:r>
                      <a:endParaRPr sz="900">
                        <a:solidFill>
                          <a:srgbClr val="666666"/>
                        </a:solidFill>
                        <a:latin typeface="Roboto"/>
                        <a:ea typeface="Roboto"/>
                        <a:cs typeface="Roboto"/>
                        <a:sym typeface="Roboto"/>
                      </a:endParaRPr>
                    </a:p>
                    <a:p>
                      <a:pPr indent="0" lvl="0" marL="0" rtl="0" algn="ctr">
                        <a:lnSpc>
                          <a:spcPct val="115000"/>
                        </a:lnSpc>
                        <a:spcBef>
                          <a:spcPts val="0"/>
                        </a:spcBef>
                        <a:spcAft>
                          <a:spcPts val="0"/>
                        </a:spcAft>
                        <a:buNone/>
                      </a:pPr>
                      <a:r>
                        <a:rPr lang="en" sz="900">
                          <a:solidFill>
                            <a:srgbClr val="666666"/>
                          </a:solidFill>
                          <a:latin typeface="Roboto"/>
                          <a:ea typeface="Roboto"/>
                          <a:cs typeface="Roboto"/>
                          <a:sym typeface="Roboto"/>
                        </a:rPr>
                        <a:t>- Simple to compute</a:t>
                      </a:r>
                      <a:endParaRPr sz="900">
                        <a:solidFill>
                          <a:srgbClr val="666666"/>
                        </a:solidFill>
                        <a:latin typeface="Roboto"/>
                        <a:ea typeface="Roboto"/>
                        <a:cs typeface="Roboto"/>
                        <a:sym typeface="Roboto"/>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solidFill>
                            <a:srgbClr val="666666"/>
                          </a:solidFill>
                          <a:latin typeface="Roboto"/>
                          <a:ea typeface="Roboto"/>
                          <a:cs typeface="Roboto"/>
                          <a:sym typeface="Roboto"/>
                        </a:rPr>
                        <a:t>- Data-driven imputation</a:t>
                      </a:r>
                      <a:endParaRPr sz="900">
                        <a:solidFill>
                          <a:srgbClr val="666666"/>
                        </a:solidFill>
                        <a:latin typeface="Roboto"/>
                        <a:ea typeface="Roboto"/>
                        <a:cs typeface="Roboto"/>
                        <a:sym typeface="Roboto"/>
                      </a:endParaRPr>
                    </a:p>
                    <a:p>
                      <a:pPr indent="0" lvl="0" marL="0" rtl="0" algn="ctr">
                        <a:lnSpc>
                          <a:spcPct val="115000"/>
                        </a:lnSpc>
                        <a:spcBef>
                          <a:spcPts val="0"/>
                        </a:spcBef>
                        <a:spcAft>
                          <a:spcPts val="0"/>
                        </a:spcAft>
                        <a:buNone/>
                      </a:pPr>
                      <a:r>
                        <a:rPr lang="en" sz="900">
                          <a:solidFill>
                            <a:srgbClr val="666666"/>
                          </a:solidFill>
                          <a:latin typeface="Roboto"/>
                          <a:ea typeface="Roboto"/>
                          <a:cs typeface="Roboto"/>
                          <a:sym typeface="Roboto"/>
                        </a:rPr>
                        <a:t>- May introduce bias</a:t>
                      </a:r>
                      <a:endParaRPr sz="900">
                        <a:solidFill>
                          <a:srgbClr val="666666"/>
                        </a:solidFill>
                        <a:latin typeface="Roboto"/>
                        <a:ea typeface="Roboto"/>
                        <a:cs typeface="Roboto"/>
                        <a:sym typeface="Roboto"/>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000000"/>
                      </a:solidFill>
                      <a:prstDash val="solid"/>
                      <a:round/>
                      <a:headEnd len="sm" w="sm" type="none"/>
                      <a:tailEnd len="sm" w="sm" type="none"/>
                    </a:lnR>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solidFill>
                      <a:srgbClr val="FFFFFF"/>
                    </a:solidFill>
                  </a:tcPr>
                </a:tc>
              </a:tr>
              <a:tr h="304800">
                <a:tc>
                  <a:txBody>
                    <a:bodyPr/>
                    <a:lstStyle/>
                    <a:p>
                      <a:pPr indent="0" lvl="0" marL="0" rtl="0" algn="ctr">
                        <a:lnSpc>
                          <a:spcPct val="115000"/>
                        </a:lnSpc>
                        <a:spcBef>
                          <a:spcPts val="0"/>
                        </a:spcBef>
                        <a:spcAft>
                          <a:spcPts val="0"/>
                        </a:spcAft>
                        <a:buNone/>
                      </a:pPr>
                      <a:r>
                        <a:rPr b="1" lang="en" sz="900">
                          <a:solidFill>
                            <a:schemeClr val="dk2"/>
                          </a:solidFill>
                          <a:latin typeface="Roboto"/>
                          <a:ea typeface="Roboto"/>
                          <a:cs typeface="Roboto"/>
                          <a:sym typeface="Roboto"/>
                        </a:rPr>
                        <a:t>Z-Score (Standard Score)</a:t>
                      </a:r>
                      <a:endParaRPr b="1" sz="900">
                        <a:solidFill>
                          <a:schemeClr val="dk2"/>
                        </a:solidFill>
                        <a:latin typeface="Roboto"/>
                        <a:ea typeface="Roboto"/>
                        <a:cs typeface="Roboto"/>
                        <a:sym typeface="Roboto"/>
                      </a:endParaRPr>
                    </a:p>
                  </a:txBody>
                  <a:tcPr marT="19050" marB="19050" marR="28575" marL="28575" anchor="ctr">
                    <a:lnL cap="flat" cmpd="sng" w="5950">
                      <a:solidFill>
                        <a:srgbClr val="000000"/>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solidFill>
                            <a:srgbClr val="666666"/>
                          </a:solidFill>
                          <a:latin typeface="Roboto"/>
                          <a:ea typeface="Roboto"/>
                          <a:cs typeface="Roboto"/>
                          <a:sym typeface="Roboto"/>
                        </a:rPr>
                        <a:t>- Utilizes standardization</a:t>
                      </a:r>
                      <a:endParaRPr sz="900">
                        <a:solidFill>
                          <a:srgbClr val="666666"/>
                        </a:solidFill>
                        <a:latin typeface="Roboto"/>
                        <a:ea typeface="Roboto"/>
                        <a:cs typeface="Roboto"/>
                        <a:sym typeface="Roboto"/>
                      </a:endParaRPr>
                    </a:p>
                    <a:p>
                      <a:pPr indent="0" lvl="0" marL="0" rtl="0" algn="ctr">
                        <a:lnSpc>
                          <a:spcPct val="115000"/>
                        </a:lnSpc>
                        <a:spcBef>
                          <a:spcPts val="0"/>
                        </a:spcBef>
                        <a:spcAft>
                          <a:spcPts val="0"/>
                        </a:spcAft>
                        <a:buNone/>
                      </a:pPr>
                      <a:r>
                        <a:rPr lang="en" sz="900">
                          <a:solidFill>
                            <a:srgbClr val="666666"/>
                          </a:solidFill>
                          <a:latin typeface="Roboto"/>
                          <a:ea typeface="Roboto"/>
                          <a:cs typeface="Roboto"/>
                          <a:sym typeface="Roboto"/>
                        </a:rPr>
                        <a:t>- Detects and handles outliers</a:t>
                      </a:r>
                      <a:endParaRPr sz="900">
                        <a:solidFill>
                          <a:srgbClr val="666666"/>
                        </a:solidFill>
                        <a:latin typeface="Roboto"/>
                        <a:ea typeface="Roboto"/>
                        <a:cs typeface="Roboto"/>
                        <a:sym typeface="Roboto"/>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solidFill>
                            <a:srgbClr val="666666"/>
                          </a:solidFill>
                          <a:latin typeface="Roboto"/>
                          <a:ea typeface="Roboto"/>
                          <a:cs typeface="Roboto"/>
                          <a:sym typeface="Roboto"/>
                        </a:rPr>
                        <a:t>- Data-driven imputation</a:t>
                      </a:r>
                      <a:endParaRPr sz="900">
                        <a:solidFill>
                          <a:srgbClr val="666666"/>
                        </a:solidFill>
                        <a:latin typeface="Roboto"/>
                        <a:ea typeface="Roboto"/>
                        <a:cs typeface="Roboto"/>
                        <a:sym typeface="Roboto"/>
                      </a:endParaRPr>
                    </a:p>
                    <a:p>
                      <a:pPr indent="0" lvl="0" marL="0" rtl="0" algn="ctr">
                        <a:lnSpc>
                          <a:spcPct val="115000"/>
                        </a:lnSpc>
                        <a:spcBef>
                          <a:spcPts val="0"/>
                        </a:spcBef>
                        <a:spcAft>
                          <a:spcPts val="0"/>
                        </a:spcAft>
                        <a:buNone/>
                      </a:pPr>
                      <a:r>
                        <a:rPr lang="en" sz="900">
                          <a:solidFill>
                            <a:srgbClr val="666666"/>
                          </a:solidFill>
                          <a:latin typeface="Roboto"/>
                          <a:ea typeface="Roboto"/>
                          <a:cs typeface="Roboto"/>
                          <a:sym typeface="Roboto"/>
                        </a:rPr>
                        <a:t>- Loss of information</a:t>
                      </a:r>
                      <a:endParaRPr sz="900">
                        <a:solidFill>
                          <a:srgbClr val="666666"/>
                        </a:solidFill>
                        <a:latin typeface="Roboto"/>
                        <a:ea typeface="Roboto"/>
                        <a:cs typeface="Roboto"/>
                        <a:sym typeface="Roboto"/>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000000"/>
                      </a:solidFill>
                      <a:prstDash val="solid"/>
                      <a:round/>
                      <a:headEnd len="sm" w="sm" type="none"/>
                      <a:tailEnd len="sm" w="sm" type="none"/>
                    </a:lnR>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solidFill>
                      <a:srgbClr val="F3F3F3"/>
                    </a:solidFill>
                  </a:tcPr>
                </a:tc>
              </a:tr>
              <a:tr h="438150">
                <a:tc>
                  <a:txBody>
                    <a:bodyPr/>
                    <a:lstStyle/>
                    <a:p>
                      <a:pPr indent="0" lvl="0" marL="0" rtl="0" algn="ctr">
                        <a:lnSpc>
                          <a:spcPct val="115000"/>
                        </a:lnSpc>
                        <a:spcBef>
                          <a:spcPts val="0"/>
                        </a:spcBef>
                        <a:spcAft>
                          <a:spcPts val="0"/>
                        </a:spcAft>
                        <a:buNone/>
                      </a:pPr>
                      <a:r>
                        <a:rPr b="1" lang="en" sz="900">
                          <a:solidFill>
                            <a:schemeClr val="dk2"/>
                          </a:solidFill>
                          <a:latin typeface="Roboto"/>
                          <a:ea typeface="Roboto"/>
                          <a:cs typeface="Roboto"/>
                          <a:sym typeface="Roboto"/>
                        </a:rPr>
                        <a:t>EMA (Exponential Moving Average)</a:t>
                      </a:r>
                      <a:endParaRPr b="1" sz="900">
                        <a:solidFill>
                          <a:schemeClr val="dk2"/>
                        </a:solidFill>
                        <a:latin typeface="Roboto"/>
                        <a:ea typeface="Roboto"/>
                        <a:cs typeface="Roboto"/>
                        <a:sym typeface="Roboto"/>
                      </a:endParaRPr>
                    </a:p>
                  </a:txBody>
                  <a:tcPr marT="19050" marB="19050" marR="28575" marL="28575" anchor="ctr">
                    <a:lnL cap="flat" cmpd="sng" w="5950">
                      <a:solidFill>
                        <a:srgbClr val="000000"/>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solidFill>
                            <a:srgbClr val="666666"/>
                          </a:solidFill>
                          <a:latin typeface="Roboto"/>
                          <a:ea typeface="Roboto"/>
                          <a:cs typeface="Roboto"/>
                          <a:sym typeface="Roboto"/>
                        </a:rPr>
                        <a:t>- Temporal awareness</a:t>
                      </a:r>
                      <a:endParaRPr sz="900">
                        <a:solidFill>
                          <a:srgbClr val="666666"/>
                        </a:solidFill>
                        <a:latin typeface="Roboto"/>
                        <a:ea typeface="Roboto"/>
                        <a:cs typeface="Roboto"/>
                        <a:sym typeface="Roboto"/>
                      </a:endParaRPr>
                    </a:p>
                    <a:p>
                      <a:pPr indent="0" lvl="0" marL="0" rtl="0" algn="ctr">
                        <a:lnSpc>
                          <a:spcPct val="115000"/>
                        </a:lnSpc>
                        <a:spcBef>
                          <a:spcPts val="0"/>
                        </a:spcBef>
                        <a:spcAft>
                          <a:spcPts val="0"/>
                        </a:spcAft>
                        <a:buNone/>
                      </a:pPr>
                      <a:r>
                        <a:rPr lang="en" sz="900">
                          <a:solidFill>
                            <a:srgbClr val="666666"/>
                          </a:solidFill>
                          <a:latin typeface="Roboto"/>
                          <a:ea typeface="Roboto"/>
                          <a:cs typeface="Roboto"/>
                          <a:sym typeface="Roboto"/>
                        </a:rPr>
                        <a:t>- Smoothing effect</a:t>
                      </a:r>
                      <a:endParaRPr sz="900">
                        <a:solidFill>
                          <a:srgbClr val="666666"/>
                        </a:solidFill>
                        <a:latin typeface="Roboto"/>
                        <a:ea typeface="Roboto"/>
                        <a:cs typeface="Roboto"/>
                        <a:sym typeface="Roboto"/>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solidFill>
                            <a:srgbClr val="666666"/>
                          </a:solidFill>
                          <a:latin typeface="Roboto"/>
                          <a:ea typeface="Roboto"/>
                          <a:cs typeface="Roboto"/>
                          <a:sym typeface="Roboto"/>
                        </a:rPr>
                        <a:t>- Sensitive to parameter selection</a:t>
                      </a:r>
                      <a:endParaRPr sz="900">
                        <a:solidFill>
                          <a:srgbClr val="666666"/>
                        </a:solidFill>
                        <a:latin typeface="Roboto"/>
                        <a:ea typeface="Roboto"/>
                        <a:cs typeface="Roboto"/>
                        <a:sym typeface="Roboto"/>
                      </a:endParaRPr>
                    </a:p>
                    <a:p>
                      <a:pPr indent="0" lvl="0" marL="0" rtl="0" algn="ctr">
                        <a:lnSpc>
                          <a:spcPct val="115000"/>
                        </a:lnSpc>
                        <a:spcBef>
                          <a:spcPts val="0"/>
                        </a:spcBef>
                        <a:spcAft>
                          <a:spcPts val="0"/>
                        </a:spcAft>
                        <a:buNone/>
                      </a:pPr>
                      <a:r>
                        <a:rPr lang="en" sz="900">
                          <a:solidFill>
                            <a:srgbClr val="666666"/>
                          </a:solidFill>
                          <a:latin typeface="Roboto"/>
                          <a:ea typeface="Roboto"/>
                          <a:cs typeface="Roboto"/>
                          <a:sym typeface="Roboto"/>
                        </a:rPr>
                        <a:t>- Does not handle outliers</a:t>
                      </a:r>
                      <a:endParaRPr sz="900">
                        <a:solidFill>
                          <a:srgbClr val="666666"/>
                        </a:solidFill>
                        <a:latin typeface="Roboto"/>
                        <a:ea typeface="Roboto"/>
                        <a:cs typeface="Roboto"/>
                        <a:sym typeface="Roboto"/>
                      </a:endParaRPr>
                    </a:p>
                    <a:p>
                      <a:pPr indent="0" lvl="0" marL="0" rtl="0" algn="ctr">
                        <a:lnSpc>
                          <a:spcPct val="115000"/>
                        </a:lnSpc>
                        <a:spcBef>
                          <a:spcPts val="0"/>
                        </a:spcBef>
                        <a:spcAft>
                          <a:spcPts val="0"/>
                        </a:spcAft>
                        <a:buNone/>
                      </a:pPr>
                      <a:r>
                        <a:rPr lang="en" sz="900">
                          <a:solidFill>
                            <a:srgbClr val="666666"/>
                          </a:solidFill>
                          <a:latin typeface="Roboto"/>
                          <a:ea typeface="Roboto"/>
                          <a:cs typeface="Roboto"/>
                          <a:sym typeface="Roboto"/>
                        </a:rPr>
                        <a:t>- Doesn't provide statistical boundaries</a:t>
                      </a:r>
                      <a:endParaRPr sz="900">
                        <a:solidFill>
                          <a:srgbClr val="666666"/>
                        </a:solidFill>
                        <a:latin typeface="Roboto"/>
                        <a:ea typeface="Roboto"/>
                        <a:cs typeface="Roboto"/>
                        <a:sym typeface="Roboto"/>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000000"/>
                      </a:solidFill>
                      <a:prstDash val="solid"/>
                      <a:round/>
                      <a:headEnd len="sm" w="sm" type="none"/>
                      <a:tailEnd len="sm" w="sm" type="none"/>
                    </a:lnR>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2</a:t>
            </a:r>
            <a:endParaRPr/>
          </a:p>
        </p:txBody>
      </p:sp>
      <p:sp>
        <p:nvSpPr>
          <p:cNvPr id="123" name="Google Shape;123;p21"/>
          <p:cNvSpPr txBox="1"/>
          <p:nvPr>
            <p:ph idx="1" type="body"/>
          </p:nvPr>
        </p:nvSpPr>
        <p:spPr>
          <a:xfrm>
            <a:off x="311700" y="1152475"/>
            <a:ext cx="8520600" cy="48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All three outlier removal methods are compared for the % of transactions that result to being tagged as outlier : </a:t>
            </a:r>
            <a:endParaRPr sz="1200"/>
          </a:p>
        </p:txBody>
      </p:sp>
      <p:sp>
        <p:nvSpPr>
          <p:cNvPr id="124" name="Google Shape;124;p21"/>
          <p:cNvSpPr txBox="1"/>
          <p:nvPr/>
        </p:nvSpPr>
        <p:spPr>
          <a:xfrm>
            <a:off x="311700" y="3970289"/>
            <a:ext cx="8750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We choose</a:t>
            </a:r>
            <a:r>
              <a:rPr b="1" lang="en" sz="1200">
                <a:solidFill>
                  <a:schemeClr val="dk2"/>
                </a:solidFill>
              </a:rPr>
              <a:t> Exponential Moving Average approach as it incorporates trend and is time aware, which makes it a more robust technique than Z-score or IQR.</a:t>
            </a:r>
            <a:endParaRPr b="1" sz="1200">
              <a:solidFill>
                <a:schemeClr val="dk2"/>
              </a:solidFill>
            </a:endParaRPr>
          </a:p>
          <a:p>
            <a:pPr indent="0" lvl="0" marL="0" rtl="0" algn="l">
              <a:spcBef>
                <a:spcPts val="0"/>
              </a:spcBef>
              <a:spcAft>
                <a:spcPts val="0"/>
              </a:spcAft>
              <a:buNone/>
            </a:pPr>
            <a:br>
              <a:rPr i="1" lang="en" sz="1200">
                <a:solidFill>
                  <a:schemeClr val="dk2"/>
                </a:solidFill>
              </a:rPr>
            </a:br>
            <a:r>
              <a:rPr i="1" lang="en" sz="1200">
                <a:solidFill>
                  <a:schemeClr val="dk2"/>
                </a:solidFill>
              </a:rPr>
              <a:t>If the residual of a point was 1.8 times the standard deviation of all residuals, it was considered an outlier. Using this technique only 1.8% of the transactions were recorded as outliers.Such data points were removed from the data set.</a:t>
            </a:r>
            <a:endParaRPr i="1" sz="1200">
              <a:solidFill>
                <a:schemeClr val="dk2"/>
              </a:solidFill>
            </a:endParaRPr>
          </a:p>
        </p:txBody>
      </p:sp>
      <p:cxnSp>
        <p:nvCxnSpPr>
          <p:cNvPr id="125" name="Google Shape;125;p21"/>
          <p:cNvCxnSpPr/>
          <p:nvPr/>
        </p:nvCxnSpPr>
        <p:spPr>
          <a:xfrm>
            <a:off x="7191675" y="1980175"/>
            <a:ext cx="20700" cy="1779900"/>
          </a:xfrm>
          <a:prstGeom prst="straightConnector1">
            <a:avLst/>
          </a:prstGeom>
          <a:noFill/>
          <a:ln cap="flat" cmpd="sng" w="9525">
            <a:solidFill>
              <a:srgbClr val="FF0000"/>
            </a:solidFill>
            <a:prstDash val="dash"/>
            <a:round/>
            <a:headEnd len="med" w="med" type="none"/>
            <a:tailEnd len="med" w="med" type="none"/>
          </a:ln>
        </p:spPr>
      </p:cxnSp>
      <p:grpSp>
        <p:nvGrpSpPr>
          <p:cNvPr id="126" name="Google Shape;126;p21"/>
          <p:cNvGrpSpPr/>
          <p:nvPr/>
        </p:nvGrpSpPr>
        <p:grpSpPr>
          <a:xfrm>
            <a:off x="399645" y="1526770"/>
            <a:ext cx="8574517" cy="2502750"/>
            <a:chOff x="257625" y="1516401"/>
            <a:chExt cx="8750400" cy="2554087"/>
          </a:xfrm>
        </p:grpSpPr>
        <p:grpSp>
          <p:nvGrpSpPr>
            <p:cNvPr id="127" name="Google Shape;127;p21"/>
            <p:cNvGrpSpPr/>
            <p:nvPr/>
          </p:nvGrpSpPr>
          <p:grpSpPr>
            <a:xfrm>
              <a:off x="257625" y="1516401"/>
              <a:ext cx="8750400" cy="2295329"/>
              <a:chOff x="257625" y="1903751"/>
              <a:chExt cx="8750400" cy="2295329"/>
            </a:xfrm>
          </p:grpSpPr>
          <p:pic>
            <p:nvPicPr>
              <p:cNvPr id="128" name="Google Shape;128;p21"/>
              <p:cNvPicPr preferRelativeResize="0"/>
              <p:nvPr/>
            </p:nvPicPr>
            <p:blipFill>
              <a:blip r:embed="rId3">
                <a:alphaModFix/>
              </a:blip>
              <a:stretch>
                <a:fillRect/>
              </a:stretch>
            </p:blipFill>
            <p:spPr>
              <a:xfrm>
                <a:off x="6196250" y="1903754"/>
                <a:ext cx="2811775" cy="2295326"/>
              </a:xfrm>
              <a:prstGeom prst="rect">
                <a:avLst/>
              </a:prstGeom>
              <a:noFill/>
              <a:ln>
                <a:noFill/>
              </a:ln>
            </p:spPr>
          </p:pic>
          <p:pic>
            <p:nvPicPr>
              <p:cNvPr id="129" name="Google Shape;129;p21"/>
              <p:cNvPicPr preferRelativeResize="0"/>
              <p:nvPr/>
            </p:nvPicPr>
            <p:blipFill rotWithShape="1">
              <a:blip r:embed="rId4">
                <a:alphaModFix/>
              </a:blip>
              <a:srcRect b="4294" l="0" r="0" t="-1447"/>
              <a:stretch/>
            </p:blipFill>
            <p:spPr>
              <a:xfrm>
                <a:off x="3272606" y="1903756"/>
                <a:ext cx="2811767" cy="2285998"/>
              </a:xfrm>
              <a:prstGeom prst="rect">
                <a:avLst/>
              </a:prstGeom>
              <a:noFill/>
              <a:ln>
                <a:noFill/>
              </a:ln>
            </p:spPr>
          </p:pic>
          <p:pic>
            <p:nvPicPr>
              <p:cNvPr id="130" name="Google Shape;130;p21"/>
              <p:cNvPicPr preferRelativeResize="0"/>
              <p:nvPr/>
            </p:nvPicPr>
            <p:blipFill>
              <a:blip r:embed="rId5">
                <a:alphaModFix/>
              </a:blip>
              <a:stretch>
                <a:fillRect/>
              </a:stretch>
            </p:blipFill>
            <p:spPr>
              <a:xfrm>
                <a:off x="257625" y="1903751"/>
                <a:ext cx="2811781" cy="2286000"/>
              </a:xfrm>
              <a:prstGeom prst="rect">
                <a:avLst/>
              </a:prstGeom>
              <a:noFill/>
              <a:ln>
                <a:noFill/>
              </a:ln>
            </p:spPr>
          </p:pic>
        </p:grpSp>
        <p:sp>
          <p:nvSpPr>
            <p:cNvPr id="131" name="Google Shape;131;p21"/>
            <p:cNvSpPr txBox="1"/>
            <p:nvPr/>
          </p:nvSpPr>
          <p:spPr>
            <a:xfrm>
              <a:off x="1961025" y="3772888"/>
              <a:ext cx="5343600" cy="2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2"/>
                  </a:solidFill>
                </a:rPr>
                <a:t>Figure 2.3 : Plot of cumulative weekly sales for top seller products</a:t>
              </a:r>
              <a:endParaRPr sz="800"/>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