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  <p:sldMasterId id="2147484205" r:id="rId2"/>
  </p:sldMasterIdLst>
  <p:notesMasterIdLst>
    <p:notesMasterId r:id="rId43"/>
  </p:notesMasterIdLst>
  <p:handoutMasterIdLst>
    <p:handoutMasterId r:id="rId44"/>
  </p:handoutMasterIdLst>
  <p:sldIdLst>
    <p:sldId id="408" r:id="rId3"/>
    <p:sldId id="654" r:id="rId4"/>
    <p:sldId id="655" r:id="rId5"/>
    <p:sldId id="516" r:id="rId6"/>
    <p:sldId id="600" r:id="rId7"/>
    <p:sldId id="601" r:id="rId8"/>
    <p:sldId id="602" r:id="rId9"/>
    <p:sldId id="603" r:id="rId10"/>
    <p:sldId id="526" r:id="rId11"/>
    <p:sldId id="528" r:id="rId12"/>
    <p:sldId id="608" r:id="rId13"/>
    <p:sldId id="532" r:id="rId14"/>
    <p:sldId id="534" r:id="rId15"/>
    <p:sldId id="535" r:id="rId16"/>
    <p:sldId id="536" r:id="rId17"/>
    <p:sldId id="538" r:id="rId18"/>
    <p:sldId id="618" r:id="rId19"/>
    <p:sldId id="619" r:id="rId20"/>
    <p:sldId id="620" r:id="rId21"/>
    <p:sldId id="622" r:id="rId22"/>
    <p:sldId id="625" r:id="rId23"/>
    <p:sldId id="623" r:id="rId24"/>
    <p:sldId id="624" r:id="rId25"/>
    <p:sldId id="656" r:id="rId26"/>
    <p:sldId id="639" r:id="rId27"/>
    <p:sldId id="659" r:id="rId28"/>
    <p:sldId id="658" r:id="rId29"/>
    <p:sldId id="660" r:id="rId30"/>
    <p:sldId id="641" r:id="rId31"/>
    <p:sldId id="643" r:id="rId32"/>
    <p:sldId id="661" r:id="rId33"/>
    <p:sldId id="548" r:id="rId34"/>
    <p:sldId id="549" r:id="rId35"/>
    <p:sldId id="550" r:id="rId36"/>
    <p:sldId id="553" r:id="rId37"/>
    <p:sldId id="560" r:id="rId38"/>
    <p:sldId id="629" r:id="rId39"/>
    <p:sldId id="630" r:id="rId40"/>
    <p:sldId id="631" r:id="rId41"/>
    <p:sldId id="642" r:id="rId4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06" y="108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324A7FF-DF8D-4912-A000-B885519924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6DE92E-CD9F-4816-B08E-B508F7AC6D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AAD276-9065-49AF-8AAC-473957A048A7}" type="slidenum">
              <a:rPr lang="en-US" altLang="zh-TW" smtClean="0">
                <a:latin typeface="Times New Roman" panose="02020603050405020304" pitchFamily="18" charset="0"/>
              </a:rPr>
              <a:pPr/>
              <a:t>1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4C1852F-C368-45F7-9C24-7715F9185133}" type="slidenum">
              <a:rPr lang="en-US" altLang="zh-TW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04E9073-5846-4DEB-B105-3F489BF44289}" type="slidenum">
              <a:rPr lang="en-US" altLang="zh-TW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530E0F-9985-47F1-8174-7A1AA5246150}" type="slidenum">
              <a:rPr lang="en-US" altLang="zh-TW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AE56B0-DD2A-4A5D-975A-73712D534168}" type="slidenum">
              <a:rPr lang="en-US" altLang="zh-TW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5BA1CBA-7A5B-4464-B11A-B5F2D5837929}" type="slidenum">
              <a:rPr lang="en-US" altLang="zh-TW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44B23A5-AACE-4C6D-ABF3-260E6D440A44}" type="slidenum">
              <a:rPr lang="en-US" altLang="zh-TW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609BFA-88B5-467A-ABA3-9BFF19EDD188}" type="slidenum">
              <a:rPr lang="en-US" altLang="zh-TW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B444B4C-C957-4BF0-B835-53607CA780DB}" type="slidenum">
              <a:rPr lang="en-US" altLang="zh-TW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FFD848-CB52-4C1F-B28D-8FC1D8C41744}" type="slidenum">
              <a:rPr lang="en-US" altLang="zh-TW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06BC3E-5DA2-4B98-A815-6F95815C3CA5}" type="slidenum">
              <a:rPr lang="en-US" altLang="zh-TW" sz="1200" smtClean="0"/>
              <a:pPr/>
              <a:t>24</a:t>
            </a:fld>
            <a:endParaRPr lang="en-US" altLang="zh-TW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967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7E02FCC-72B8-4E2B-BFD0-A634B4F516C1}" type="slidenum">
              <a:rPr lang="en-US" altLang="zh-TW" smtClean="0">
                <a:latin typeface="Times New Roman" panose="02020603050405020304" pitchFamily="18" charset="0"/>
              </a:rPr>
              <a:pPr/>
              <a:t>4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88EA65E-38C4-410B-AEA3-751EE7BF7894}" type="slidenum">
              <a:rPr lang="en-US" altLang="zh-TW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88EA65E-38C4-410B-AEA3-751EE7BF7894}" type="slidenum">
              <a:rPr lang="en-US" altLang="zh-TW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2997324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13F6426-A88E-47CF-B245-77E4217DED20}" type="slidenum">
              <a:rPr lang="en-US" altLang="zh-TW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1529328-909C-4379-91DA-C968E3AE5CDF}" type="slidenum">
              <a:rPr lang="en-US" altLang="zh-TW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21591F-B2D6-4E48-B967-04FB3C82C363}" type="slidenum">
              <a:rPr lang="en-US" altLang="zh-TW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516405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3868B5-9308-4B1F-ACDF-EA4A02E74568}" type="slidenum">
              <a:rPr lang="en-US" altLang="zh-TW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7FD2FBE-01E2-42B6-A41E-4A2E2CE60E64}" type="slidenum">
              <a:rPr lang="en-US" altLang="zh-TW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7C47CB-AB75-411D-875E-99D781521AA8}" type="slidenum">
              <a:rPr lang="en-US" altLang="zh-TW" smtClean="0">
                <a:latin typeface="Times New Roman" panose="02020603050405020304" pitchFamily="18" charset="0"/>
              </a:rPr>
              <a:pPr/>
              <a:t>34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276FC09-10D9-4AE7-837F-588AE2F0241C}" type="slidenum">
              <a:rPr lang="en-US" altLang="zh-TW" smtClean="0">
                <a:latin typeface="Times New Roman" panose="02020603050405020304" pitchFamily="18" charset="0"/>
              </a:rPr>
              <a:pPr/>
              <a:t>35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9B23F7-3DBF-4ECD-BA40-A44313BE47FC}" type="slidenum">
              <a:rPr lang="en-US" altLang="zh-TW" smtClean="0">
                <a:latin typeface="Times New Roman" panose="02020603050405020304" pitchFamily="18" charset="0"/>
              </a:rPr>
              <a:pPr/>
              <a:t>36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08212B0-E930-4F36-AC7F-C2A80AE3E32E}" type="slidenum">
              <a:rPr lang="en-US" altLang="zh-TW" smtClean="0">
                <a:latin typeface="Times New Roman" panose="02020603050405020304" pitchFamily="18" charset="0"/>
              </a:rPr>
              <a:pPr/>
              <a:t>5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448A6DB-66F3-4651-941E-AD50CC07B596}" type="slidenum">
              <a:rPr lang="en-US" altLang="zh-TW" smtClean="0">
                <a:latin typeface="Times New Roman" panose="02020603050405020304" pitchFamily="18" charset="0"/>
              </a:rPr>
              <a:pPr/>
              <a:t>40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17462D3-46C2-45A8-B05F-B543C8E8DCD6}" type="slidenum">
              <a:rPr lang="en-US" altLang="zh-TW" smtClean="0">
                <a:latin typeface="Times New Roman" panose="02020603050405020304" pitchFamily="18" charset="0"/>
              </a:rPr>
              <a:pPr/>
              <a:t>6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9FE5F2C-FE68-4636-AF47-875AF82ABBB4}" type="slidenum">
              <a:rPr lang="en-US" altLang="zh-TW" smtClean="0">
                <a:latin typeface="Times New Roman" panose="02020603050405020304" pitchFamily="18" charset="0"/>
              </a:rPr>
              <a:pPr/>
              <a:t>7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343728-3FC2-459D-8EF7-DFACDEE9706A}" type="slidenum">
              <a:rPr lang="en-US" altLang="zh-TW" smtClean="0">
                <a:latin typeface="Times New Roman" panose="02020603050405020304" pitchFamily="18" charset="0"/>
              </a:rPr>
              <a:pPr/>
              <a:t>8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827BDAC-7EC9-4C9C-8BE9-B21850A952E0}" type="slidenum">
              <a:rPr lang="en-US" altLang="zh-TW" smtClean="0">
                <a:latin typeface="Times New Roman" panose="02020603050405020304" pitchFamily="18" charset="0"/>
              </a:rPr>
              <a:pPr/>
              <a:t>9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FE1692-FBF3-431E-A413-24D7A7E7995A}" type="slidenum">
              <a:rPr lang="en-US" altLang="zh-TW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793AF71-4640-45DC-8A5A-50622BC8D389}" type="slidenum">
              <a:rPr lang="en-US" altLang="zh-TW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3074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600" b="1" smtClean="0">
                <a:solidFill>
                  <a:srgbClr val="CC3300"/>
                </a:solidFill>
                <a:ea typeface="新細明體" charset="-120"/>
              </a:rPr>
              <a:t>Database System Concepts, 6</a:t>
            </a:r>
            <a:r>
              <a:rPr lang="en-US" altLang="zh-TW" sz="1600" b="1" baseline="30000" smtClean="0">
                <a:solidFill>
                  <a:srgbClr val="CC3300"/>
                </a:solidFill>
                <a:ea typeface="新細明體" charset="-120"/>
              </a:rPr>
              <a:t>th</a:t>
            </a:r>
            <a:r>
              <a:rPr lang="en-US" altLang="zh-TW" sz="1600" b="1" smtClean="0">
                <a:solidFill>
                  <a:srgbClr val="CC3300"/>
                </a:solidFill>
                <a:ea typeface="新細明體" charset="-120"/>
              </a:rPr>
              <a:t> Ed</a:t>
            </a:r>
            <a:r>
              <a:rPr lang="en-US" altLang="zh-TW" sz="1600" smtClean="0">
                <a:solidFill>
                  <a:srgbClr val="CC3300"/>
                </a:solidFill>
                <a:ea typeface="新細明體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  <a:t>©Silberschatz, Korth and Sudarshan</a:t>
            </a:r>
            <a:b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</a:b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  <a:t>See </a:t>
            </a: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  <a:hlinkClick r:id="rId4"/>
              </a:rPr>
              <a:t>www.db-book.com</a:t>
            </a: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14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800EB-2BE6-4FF3-BDB5-06F99FEE58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5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D80D8-5414-4B13-83CB-DDEA7F588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897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B22FD5D4-5F30-415A-9D69-2523E9D2A7D0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4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panose="020B0600070205080204" pitchFamily="34" charset="-128"/>
                <a:cs typeface="+mn-cs"/>
              </a:rPr>
              <a:t>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6-</a:t>
            </a:r>
            <a:fld id="{D771C658-50B4-4440-9114-F764B39FC6D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53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6-</a:t>
            </a:r>
            <a:fld id="{C4794E24-39B1-4A06-9F92-95A702171956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96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AFB0C535-4FBB-449C-9118-BDFB56F5D882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52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D7F78198-6253-4FCF-8181-7C6B340C134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90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54B2DD70-B987-4949-B294-5F782849949B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66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EA47A3EC-4886-4B35-A2B5-0B3D0A20754D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553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63B6BEC3-C812-4C11-B43A-F2575367CB2A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30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46446-2074-4AA1-80F9-77F4BEF37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559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7FC3F1ED-2EBB-4AA0-8AA7-90CBB032977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47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63CF384E-035D-411D-9E48-9DFD66FFC952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A5F7BDAF-EDFA-4032-ABE2-DF459DBFEBDB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73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9E4B-82E1-4897-B24B-EBCE133A4C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5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F7A9-D277-4C7E-A23F-71897ECFD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61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E6DD3-A4D8-405D-B55B-448A44E84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7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035D4-C82A-4A78-91AB-4F33A9AA5D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946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38C8F-C30A-4BFE-A7A7-39B21374F0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3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3B62-FD74-4DBC-A304-8E918F70AF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339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29BEA-BD46-4ECD-816E-14B992EA5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71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3D8EFE0-7309-4A98-A493-2711BDE20B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chemeClr val="tx2"/>
                </a:solidFill>
                <a:ea typeface="新細明體" charset="-120"/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chemeClr val="tx2"/>
                </a:solidFill>
                <a:ea typeface="新細明體" panose="02020500000000000000" pitchFamily="18" charset="-120"/>
              </a:rPr>
              <a:t>6.</a:t>
            </a:r>
            <a:fld id="{0CAB72C8-E334-4BAC-963A-1CD161A08403}" type="slidenum">
              <a:rPr lang="en-US" altLang="zh-TW" sz="1000" b="1" smtClean="0">
                <a:solidFill>
                  <a:schemeClr val="tx2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1" smtClean="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chemeClr val="tx2"/>
                </a:solidFill>
                <a:ea typeface="新細明體" charset="-120"/>
              </a:rPr>
              <a:t>Database System Concepts - 6</a:t>
            </a:r>
            <a:r>
              <a:rPr lang="en-US" altLang="zh-TW" sz="1000" b="1" baseline="30000" smtClean="0">
                <a:solidFill>
                  <a:schemeClr val="tx2"/>
                </a:solidFill>
                <a:ea typeface="新細明體" charset="-120"/>
              </a:rPr>
              <a:t>th</a:t>
            </a:r>
            <a:r>
              <a:rPr lang="en-US" altLang="zh-TW" sz="1000" b="1" smtClean="0">
                <a:solidFill>
                  <a:schemeClr val="tx2"/>
                </a:solidFill>
                <a:ea typeface="新細明體" charset="-120"/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panose="020B0600070205080204" pitchFamily="34" charset="-128"/>
                <a:cs typeface="+mn-cs"/>
              </a:rPr>
              <a:t>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D771C658-50B4-4440-9114-F764B39FC6D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7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6: Formal Relational Query Languages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Rename Operation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Allow us to name, and therefore to refer to, the results of relational-algebra expressions.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Allow us to refer to a relation by more than one name.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	returns the expression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under the name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X.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If a relational-algebra expression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arity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                                        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returns the result of expression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under the name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with the attributes renamed to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, A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2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, …., A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n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78583"/>
              </p:ext>
            </p:extLst>
          </p:nvPr>
        </p:nvGraphicFramePr>
        <p:xfrm>
          <a:off x="2224088" y="3897313"/>
          <a:ext cx="2527021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4" imgW="952087" imgH="266584" progId="Equation.3">
                  <p:embed/>
                </p:oleObj>
              </mc:Choice>
              <mc:Fallback>
                <p:oleObj name="Equation" r:id="rId4" imgW="952087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897313"/>
                        <a:ext cx="2527021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Example Query</a:t>
            </a:r>
            <a:endParaRPr lang="en-IN" altLang="zh-TW" dirty="0" smtClean="0">
              <a:ea typeface="新細明體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130" y="860710"/>
            <a:ext cx="8618012" cy="306736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Find the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largest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salary in the university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Step 1: find instructor salaries that are less than some other instructor salary (i.e. not maximum</a:t>
            </a:r>
          </a:p>
          <a:p>
            <a:pPr lvl="2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using a copy of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under a new name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</a:rPr>
              <a:t>instructor.salary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instructor.salary</a:t>
            </a:r>
            <a:r>
              <a:rPr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&lt; 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d.salary</a:t>
            </a:r>
            <a:r>
              <a:rPr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 x 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d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)))  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Step 2: Find the largest salary</a:t>
            </a:r>
          </a:p>
          <a:p>
            <a:pPr lvl="2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salary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(instructor) – 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</a:rPr>
              <a:t>instructor.salary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instructor.salary</a:t>
            </a:r>
            <a:r>
              <a:rPr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&lt; 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d.salary</a:t>
            </a:r>
            <a:r>
              <a:rPr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br>
              <a:rPr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                                          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 x 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d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(instructor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))) </a:t>
            </a:r>
            <a:endParaRPr lang="en-IN" altLang="zh-TW" sz="20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65373"/>
              </p:ext>
            </p:extLst>
          </p:nvPr>
        </p:nvGraphicFramePr>
        <p:xfrm>
          <a:off x="253624" y="3928070"/>
          <a:ext cx="2845814" cy="102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91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51063"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SEEM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185527"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XYZ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SEEM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3625" y="3589516"/>
            <a:ext cx="1029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i="1" dirty="0">
                <a:solidFill>
                  <a:srgbClr val="0000FF"/>
                </a:solidFill>
                <a:ea typeface="新細明體" panose="02020500000000000000" pitchFamily="18" charset="-120"/>
              </a:rPr>
              <a:t>instructor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00787"/>
              </p:ext>
            </p:extLst>
          </p:nvPr>
        </p:nvGraphicFramePr>
        <p:xfrm>
          <a:off x="2298699" y="4955038"/>
          <a:ext cx="6546851" cy="163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43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272618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4207302861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3554432288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3518427367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1546912350"/>
                    </a:ext>
                  </a:extLst>
                </a:gridCol>
              </a:tblGrid>
              <a:tr h="351063"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I.ID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I.name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I.dept_name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I.salary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d.name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d.salary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d.salary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  <a:tr h="203235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46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849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Queries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891540"/>
            <a:ext cx="8153400" cy="69850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Find the names of all instructors in the Physics department, along with the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of all courses they have taught.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-80029" y="1729051"/>
            <a:ext cx="600949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TW" sz="2000" dirty="0">
                <a:ea typeface="新細明體" panose="02020500000000000000" pitchFamily="18" charset="-120"/>
              </a:rPr>
              <a:t>Query 1</a:t>
            </a:r>
            <a:br>
              <a:rPr kumimoji="1" lang="en-US" altLang="zh-TW" sz="2000" dirty="0">
                <a:ea typeface="新細明體" panose="02020500000000000000" pitchFamily="18" charset="-120"/>
              </a:rPr>
            </a:br>
            <a:r>
              <a:rPr kumimoji="1" lang="en-US" altLang="zh-TW" sz="2000" dirty="0">
                <a:ea typeface="新細明體" panose="02020500000000000000" pitchFamily="18" charset="-120"/>
              </a:rPr>
              <a:t>  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1" lang="en-US" altLang="zh-TW" sz="20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instructor.ID,course_id</a:t>
            </a:r>
            <a:r>
              <a:rPr kumimoji="1" lang="en-US" altLang="zh-TW" sz="2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kumimoji="1" lang="en-US" altLang="zh-TW" sz="20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kumimoji="1"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=“</a:t>
            </a:r>
            <a:r>
              <a:rPr kumimoji="1" lang="en-US" altLang="zh-TW" sz="2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Physics” 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b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1"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</a:t>
            </a:r>
            <a:r>
              <a:rPr kumimoji="1"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instructor.ID=teaches.ID</a:t>
            </a:r>
            <a:r>
              <a:rPr kumimoji="1"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1"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kumimoji="1"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teaches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)))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0" y="3219470"/>
            <a:ext cx="572668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TW" sz="2000" dirty="0">
                <a:ea typeface="新細明體" panose="02020500000000000000" pitchFamily="18" charset="-120"/>
              </a:rPr>
              <a:t>Query 2</a:t>
            </a:r>
            <a:br>
              <a:rPr kumimoji="1" lang="en-US" altLang="zh-TW" sz="2000" dirty="0">
                <a:ea typeface="新細明體" panose="02020500000000000000" pitchFamily="18" charset="-120"/>
              </a:rPr>
            </a:br>
            <a:r>
              <a:rPr kumimoji="1" lang="en-US" altLang="zh-TW" sz="2000" dirty="0">
                <a:ea typeface="新細明體" panose="02020500000000000000" pitchFamily="18" charset="-120"/>
              </a:rPr>
              <a:t>  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1" lang="en-US" altLang="zh-TW" sz="20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instructor.ID,course_id</a:t>
            </a:r>
            <a:r>
              <a:rPr kumimoji="1" lang="en-US" altLang="zh-TW" sz="2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kumimoji="1"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instructor.ID=teaches.ID</a:t>
            </a:r>
            <a:r>
              <a:rPr kumimoji="1" lang="en-US" altLang="zh-TW" sz="2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b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   </a:t>
            </a:r>
            <a:r>
              <a:rPr kumimoji="1"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kumimoji="1" lang="en-US" altLang="zh-TW" sz="20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kumimoji="1" lang="en-US" altLang="zh-TW" sz="20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=“</a:t>
            </a:r>
            <a:r>
              <a:rPr kumimoji="1" lang="en-US" altLang="zh-TW" sz="2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Physics”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kumimoji="1"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instructor)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kumimoji="1"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teaches</a:t>
            </a:r>
            <a:r>
              <a:rPr kumimoji="1"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pic>
        <p:nvPicPr>
          <p:cNvPr id="36870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65675" y="4920495"/>
            <a:ext cx="389096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503238" y="4622045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 dirty="0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4722813" y="4576007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pic>
        <p:nvPicPr>
          <p:cNvPr id="36873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58800" y="4920495"/>
            <a:ext cx="38830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Formal Definition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basic relational algebra expression </a:t>
            </a:r>
            <a:r>
              <a:rPr lang="en-US" altLang="zh-TW" dirty="0" smtClean="0">
                <a:ea typeface="新細明體" panose="02020500000000000000" pitchFamily="18" charset="-120"/>
              </a:rPr>
              <a:t>is: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 relation in the database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A general relational algebra expression </a:t>
            </a:r>
            <a:r>
              <a:rPr lang="en-US" altLang="zh-TW" dirty="0" smtClean="0">
                <a:ea typeface="新細明體" panose="02020500000000000000" pitchFamily="18" charset="-120"/>
              </a:rPr>
              <a:t>is constructed out of smaller subexpressions. 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–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x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2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is a predicate on attributes in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), x is the new name for the result of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Additional Operations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We define additional operations that 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</a:rPr>
              <a:t>do not </a:t>
            </a:r>
            <a:r>
              <a:rPr lang="en-US" altLang="zh-TW" sz="2400" smtClean="0">
                <a:ea typeface="新細明體" panose="02020500000000000000" pitchFamily="18" charset="-120"/>
              </a:rPr>
              <a:t>add an power to the 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Set intersection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Natural join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Assignment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Outer join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Set-Intersection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4305300" cy="48768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Notation: 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 </a:t>
            </a:r>
            <a:r>
              <a:rPr lang="en-US" altLang="zh-TW" sz="2400" i="1" smtClean="0">
                <a:ea typeface="新細明體" panose="02020500000000000000" pitchFamily="18" charset="-120"/>
              </a:rPr>
              <a:t>s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Defined as:</a:t>
            </a:r>
          </a:p>
          <a:p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</a:rPr>
              <a:t> = { </a:t>
            </a:r>
            <a:r>
              <a:rPr lang="en-US" altLang="zh-TW" sz="2400" i="1" smtClean="0">
                <a:ea typeface="新細明體" panose="02020500000000000000" pitchFamily="18" charset="-120"/>
              </a:rPr>
              <a:t>t </a:t>
            </a:r>
            <a:r>
              <a:rPr lang="en-US" altLang="zh-TW" sz="2400" smtClean="0">
                <a:ea typeface="新細明體" panose="02020500000000000000" pitchFamily="18" charset="-120"/>
              </a:rPr>
              <a:t>| </a:t>
            </a:r>
            <a:r>
              <a:rPr lang="en-US" altLang="zh-TW" sz="2400" i="1" smtClean="0">
                <a:ea typeface="新細明體" panose="02020500000000000000" pitchFamily="18" charset="-120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smtClean="0">
                <a:ea typeface="新細明體" panose="02020500000000000000" pitchFamily="18" charset="-120"/>
              </a:rPr>
              <a:t>and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</a:rPr>
              <a:t> }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Assume: </a:t>
            </a:r>
          </a:p>
          <a:p>
            <a:pPr lvl="1"/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ea typeface="新細明體" panose="02020500000000000000" pitchFamily="18" charset="-120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</a:rPr>
              <a:t> have the </a:t>
            </a:r>
            <a:r>
              <a:rPr lang="en-US" altLang="zh-TW" sz="2400" i="1" smtClean="0">
                <a:ea typeface="新細明體" panose="02020500000000000000" pitchFamily="18" charset="-120"/>
              </a:rPr>
              <a:t>same arity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attributes of 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</a:rPr>
              <a:t> are compatible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Note: </a:t>
            </a:r>
            <a:r>
              <a:rPr lang="en-US" altLang="zh-TW" sz="24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4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</a:rPr>
              <a:t> – (</a:t>
            </a:r>
            <a:r>
              <a:rPr lang="en-US" altLang="zh-TW" sz="24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</a:rPr>
              <a:t> – </a:t>
            </a:r>
            <a:r>
              <a:rPr lang="en-US" altLang="zh-TW" sz="24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smtClean="0">
                <a:solidFill>
                  <a:srgbClr val="C00000"/>
                </a:solidFill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13731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1"/>
          <p:cNvSpPr>
            <a:spLocks noChangeArrowheads="1"/>
          </p:cNvSpPr>
          <p:nvPr/>
        </p:nvSpPr>
        <p:spPr bwMode="auto">
          <a:xfrm>
            <a:off x="5873750" y="43672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ＭＳ Ｐゴシック" panose="020B0600070205080204" pitchFamily="34" charset="-128"/>
              </a:rPr>
              <a:t>r</a:t>
            </a:r>
            <a:r>
              <a:rPr kumimoji="0" lang="en-US" altLang="zh-TW">
                <a:ea typeface="ＭＳ Ｐゴシック" panose="020B0600070205080204" pitchFamily="34" charset="-128"/>
              </a:rPr>
              <a:t> </a:t>
            </a:r>
            <a:r>
              <a:rPr kumimoji="0" lang="en-US" altLang="zh-TW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kumimoji="0" lang="en-US" altLang="zh-TW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kumimoji="0" lang="en-US" altLang="zh-TW" i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  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Notation</a:t>
            </a:r>
            <a:r>
              <a:rPr lang="en-US" altLang="zh-TW">
                <a:ea typeface="新細明體" panose="02020500000000000000" pitchFamily="18" charset="-120"/>
              </a:rPr>
              <a:t>:  r     s</a:t>
            </a:r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Natural-Join Operation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7754937" cy="5207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be relations on schemas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respectively.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Then,  r     s  is a relation on schema </a:t>
            </a:r>
            <a:r>
              <a:rPr lang="en-US" altLang="zh-TW" i="1" smtClean="0">
                <a:ea typeface="新細明體" panose="02020500000000000000" pitchFamily="18" charset="-120"/>
              </a:rPr>
              <a:t>R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obtained as follows: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Consider each pair of tuples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from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from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. 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have the same value on each of the attributes in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add a tuple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 to the result, where</a:t>
            </a:r>
          </a:p>
          <a:p>
            <a:pPr lvl="2"/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has the same value as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on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lvl="2"/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has the same value as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on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Example</a:t>
            </a:r>
            <a:r>
              <a:rPr lang="en-US" altLang="zh-TW" smtClean="0">
                <a:ea typeface="新細明體" panose="02020500000000000000" pitchFamily="18" charset="-12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= (</a:t>
            </a:r>
            <a:r>
              <a:rPr lang="en-US" altLang="zh-TW" i="1" smtClean="0">
                <a:ea typeface="新細明體" panose="02020500000000000000" pitchFamily="18" charset="-120"/>
              </a:rPr>
              <a:t>A, B, C, D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= (</a:t>
            </a:r>
            <a:r>
              <a:rPr lang="en-US" altLang="zh-TW" i="1" smtClean="0">
                <a:ea typeface="新細明體" panose="02020500000000000000" pitchFamily="18" charset="-120"/>
              </a:rPr>
              <a:t>E, B, D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Result schema = (</a:t>
            </a:r>
            <a:r>
              <a:rPr lang="en-US" altLang="zh-TW" i="1" smtClean="0">
                <a:ea typeface="新細明體" panose="02020500000000000000" pitchFamily="18" charset="-120"/>
              </a:rPr>
              <a:t>A, B, C, D, E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   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is defined </a:t>
            </a:r>
            <a:r>
              <a:rPr lang="en-US" altLang="zh-TW" smtClean="0">
                <a:ea typeface="新細明體" panose="02020500000000000000" pitchFamily="18" charset="-120"/>
              </a:rPr>
              <a:t>as: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 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r.A, r.B, r.C, r.D, s.E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r.B = s.B </a:t>
            </a:r>
            <a:r>
              <a:rPr lang="en-US" altLang="zh-TW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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 r.D = s.D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i="1" smtClean="0">
                <a:ea typeface="新細明體" panose="02020500000000000000" pitchFamily="18" charset="-120"/>
              </a:rPr>
              <a:t>r </a:t>
            </a:r>
            <a:r>
              <a:rPr lang="en-US" altLang="zh-TW" smtClean="0">
                <a:ea typeface="新細明體" panose="02020500000000000000" pitchFamily="18" charset="-120"/>
              </a:rPr>
              <a:t> x 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))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rot="16200000" flipV="1">
            <a:off x="2446338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 rot="16200000" flipV="1">
            <a:off x="1797050" y="55006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 rot="16200000" flipV="1">
            <a:off x="209550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Natural Join and Theta Join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093788"/>
            <a:ext cx="8178800" cy="4903787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name, title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=“Comp. Sci.”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</a:t>
            </a:r>
            <a:r>
              <a:rPr lang="en-US" altLang="zh-TW" dirty="0" smtClean="0">
                <a:ea typeface="新細明體" panose="02020500000000000000" pitchFamily="18" charset="-120"/>
              </a:rPr>
              <a:t>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</a:t>
            </a:r>
            <a:r>
              <a:rPr lang="en-US" altLang="zh-TW" dirty="0" smtClean="0">
                <a:ea typeface="新細明體" panose="02020500000000000000" pitchFamily="18" charset="-120"/>
              </a:rPr>
              <a:t>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</a:t>
            </a:r>
            <a:r>
              <a:rPr lang="en-US" altLang="zh-TW" dirty="0" smtClean="0">
                <a:ea typeface="新細明體" panose="02020500000000000000" pitchFamily="18" charset="-120"/>
              </a:rPr>
              <a:t>))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Natural join is </a:t>
            </a:r>
            <a:r>
              <a:rPr lang="en-US" altLang="zh-TW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associative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     teaches</a:t>
            </a:r>
            <a:r>
              <a:rPr lang="en-US" altLang="zh-TW" dirty="0" smtClean="0">
                <a:ea typeface="新細明體" panose="02020500000000000000" pitchFamily="18" charset="-120"/>
              </a:rPr>
              <a:t>)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</a:t>
            </a:r>
            <a:r>
              <a:rPr lang="en-US" altLang="zh-TW" dirty="0" smtClean="0">
                <a:ea typeface="新細明體" panose="02020500000000000000" pitchFamily="18" charset="-120"/>
              </a:rPr>
              <a:t>        is equivalent to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instructor</a:t>
            </a:r>
            <a:r>
              <a:rPr lang="en-US" altLang="zh-TW" dirty="0" smtClean="0">
                <a:ea typeface="新細明體" panose="02020500000000000000" pitchFamily="18" charset="-120"/>
              </a:rPr>
              <a:t>       (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     course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Natural join is </a:t>
            </a:r>
            <a:r>
              <a:rPr lang="en-US" altLang="zh-TW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commutative</a:t>
            </a:r>
          </a:p>
          <a:p>
            <a:pPr lvl="1"/>
            <a:r>
              <a:rPr lang="en-US" altLang="zh-TW" i="1" dirty="0" smtClean="0">
                <a:ea typeface="新細明體" panose="02020500000000000000" pitchFamily="18" charset="-120"/>
              </a:rPr>
              <a:t>instruct     teaches</a:t>
            </a:r>
            <a:r>
              <a:rPr lang="en-US" altLang="zh-TW" dirty="0" smtClean="0">
                <a:ea typeface="新細明體" panose="02020500000000000000" pitchFamily="18" charset="-120"/>
              </a:rPr>
              <a:t>       is equivalent  to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teaches     instructor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b="1" dirty="0" smtClean="0">
                <a:solidFill>
                  <a:srgbClr val="000099"/>
                </a:solidFill>
                <a:ea typeface="新細明體" panose="02020500000000000000" pitchFamily="18" charset="-120"/>
              </a:rPr>
              <a:t>theta join</a:t>
            </a:r>
            <a:r>
              <a:rPr lang="en-US" altLang="zh-TW" dirty="0" smtClean="0">
                <a:ea typeface="新細明體" panose="02020500000000000000" pitchFamily="18" charset="-120"/>
              </a:rPr>
              <a:t> operation  </a:t>
            </a:r>
            <a:r>
              <a:rPr lang="en-US" altLang="zh-TW" i="1" dirty="0" smtClean="0">
                <a:ea typeface="新細明體" panose="02020500000000000000" pitchFamily="18" charset="-120"/>
              </a:rPr>
              <a:t>r    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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  is defined by combing a selection and a Cartesian product into a single operation as</a:t>
            </a:r>
          </a:p>
          <a:p>
            <a:pPr lvl="1"/>
            <a:r>
              <a:rPr lang="en-US" altLang="zh-TW" i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r     </a:t>
            </a:r>
            <a:r>
              <a:rPr lang="en-US" altLang="zh-TW" sz="2400" i="1" baseline="-25000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 </a:t>
            </a:r>
            <a:r>
              <a:rPr lang="en-US" altLang="zh-TW" i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s  </a:t>
            </a:r>
            <a:r>
              <a:rPr lang="en-US" altLang="zh-TW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sz="2400" i="1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 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z="2400" i="1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s)</a:t>
            </a:r>
            <a:endParaRPr lang="en-US" altLang="zh-TW" sz="2400" dirty="0" smtClean="0">
              <a:solidFill>
                <a:srgbClr val="C00000"/>
              </a:solidFill>
              <a:ea typeface="新細明體" panose="02020500000000000000" pitchFamily="18" charset="-120"/>
              <a:sym typeface="dbsym" pitchFamily="34" charset="2"/>
            </a:endParaRPr>
          </a:p>
        </p:txBody>
      </p:sp>
      <p:sp>
        <p:nvSpPr>
          <p:cNvPr id="47108" name="AutoShape 5"/>
          <p:cNvSpPr>
            <a:spLocks noChangeArrowheads="1"/>
          </p:cNvSpPr>
          <p:nvPr/>
        </p:nvSpPr>
        <p:spPr bwMode="auto">
          <a:xfrm rot="16200000" flipV="1">
            <a:off x="3824288" y="2744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09" name="AutoShape 6"/>
          <p:cNvSpPr>
            <a:spLocks noChangeArrowheads="1"/>
          </p:cNvSpPr>
          <p:nvPr/>
        </p:nvSpPr>
        <p:spPr bwMode="auto">
          <a:xfrm rot="16200000" flipV="1">
            <a:off x="7620000" y="19669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 rot="16200000" flipV="1">
            <a:off x="6491288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 rot="16200000" flipV="1">
            <a:off x="2590800" y="2743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2" name="AutoShape 9"/>
          <p:cNvSpPr>
            <a:spLocks noChangeArrowheads="1"/>
          </p:cNvSpPr>
          <p:nvPr/>
        </p:nvSpPr>
        <p:spPr bwMode="auto">
          <a:xfrm rot="16200000" flipV="1">
            <a:off x="2576513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3" name="AutoShape 10"/>
          <p:cNvSpPr>
            <a:spLocks noChangeArrowheads="1"/>
          </p:cNvSpPr>
          <p:nvPr/>
        </p:nvSpPr>
        <p:spPr bwMode="auto">
          <a:xfrm rot="16200000" flipV="1">
            <a:off x="3825875" y="30178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4" name="AutoShape 11"/>
          <p:cNvSpPr>
            <a:spLocks noChangeArrowheads="1"/>
          </p:cNvSpPr>
          <p:nvPr/>
        </p:nvSpPr>
        <p:spPr bwMode="auto">
          <a:xfrm rot="16200000" flipV="1">
            <a:off x="2330450" y="37353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5" name="AutoShape 12"/>
          <p:cNvSpPr>
            <a:spLocks noChangeArrowheads="1"/>
          </p:cNvSpPr>
          <p:nvPr/>
        </p:nvSpPr>
        <p:spPr bwMode="auto">
          <a:xfrm rot="16200000" flipV="1">
            <a:off x="2362200" y="40084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6" name="AutoShape 13"/>
          <p:cNvSpPr>
            <a:spLocks noChangeArrowheads="1"/>
          </p:cNvSpPr>
          <p:nvPr/>
        </p:nvSpPr>
        <p:spPr bwMode="auto">
          <a:xfrm rot="16200000" flipV="1">
            <a:off x="1738313" y="513556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47117" name="AutoShape 15"/>
          <p:cNvSpPr>
            <a:spLocks noChangeArrowheads="1"/>
          </p:cNvSpPr>
          <p:nvPr/>
        </p:nvSpPr>
        <p:spPr bwMode="auto">
          <a:xfrm rot="16200000" flipV="1">
            <a:off x="3871913" y="4395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Outer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361237" cy="5160962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An extension of the join operation that avoids loss of information.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Computes the join and then adds tuples form one relation that does not match tuples in the other relation to the result of the join. 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Uses </a:t>
            </a:r>
            <a:r>
              <a:rPr lang="en-US" altLang="zh-TW" sz="2400" i="1" smtClean="0">
                <a:ea typeface="新細明體" panose="02020500000000000000" pitchFamily="18" charset="-120"/>
              </a:rPr>
              <a:t>null</a:t>
            </a:r>
            <a:r>
              <a:rPr lang="en-US" altLang="zh-TW" sz="2400" smtClean="0">
                <a:ea typeface="新細明體" panose="02020500000000000000" pitchFamily="18" charset="-120"/>
              </a:rPr>
              <a:t> values:</a:t>
            </a:r>
          </a:p>
          <a:p>
            <a:pPr lvl="1"/>
            <a:r>
              <a:rPr lang="en-US" altLang="zh-TW" sz="2400" i="1" smtClean="0">
                <a:ea typeface="新細明體" panose="02020500000000000000" pitchFamily="18" charset="-120"/>
              </a:rPr>
              <a:t>null </a:t>
            </a:r>
            <a:r>
              <a:rPr lang="en-US" altLang="zh-TW" sz="2400" smtClean="0">
                <a:ea typeface="新細明體" panose="02020500000000000000" pitchFamily="18" charset="-120"/>
              </a:rPr>
              <a:t>signifies that the value is unknown or does not exist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Outer Join –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85850"/>
            <a:ext cx="6861175" cy="487363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Relation </a:t>
            </a:r>
            <a:r>
              <a:rPr lang="en-US" altLang="zh-TW" sz="2000" i="1" smtClean="0">
                <a:ea typeface="新細明體" panose="02020500000000000000" pitchFamily="18" charset="-120"/>
              </a:rPr>
              <a:t>instructor</a:t>
            </a:r>
            <a:endParaRPr lang="en-US" altLang="zh-TW" sz="2000" smtClean="0">
              <a:ea typeface="新細明體" panose="02020500000000000000" pitchFamily="18" charset="-12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456238" y="1116013"/>
            <a:ext cx="2832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Relation </a:t>
            </a:r>
            <a:r>
              <a:rPr lang="en-US" altLang="zh-TW" sz="2000" i="1">
                <a:ea typeface="新細明體" panose="02020500000000000000" pitchFamily="18" charset="-120"/>
              </a:rPr>
              <a:t>teaches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5568950" y="1631950"/>
            <a:ext cx="3276600" cy="1219200"/>
            <a:chOff x="1536" y="2576"/>
            <a:chExt cx="2064" cy="768"/>
          </a:xfrm>
        </p:grpSpPr>
        <p:sp>
          <p:nvSpPr>
            <p:cNvPr id="52260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61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course_id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62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76766</a:t>
              </a:r>
            </a:p>
          </p:txBody>
        </p:sp>
        <p:sp>
          <p:nvSpPr>
            <p:cNvPr id="52263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BIO-101</a:t>
              </a:r>
            </a:p>
          </p:txBody>
        </p:sp>
      </p:grpSp>
      <p:grpSp>
        <p:nvGrpSpPr>
          <p:cNvPr id="52230" name="Group 10"/>
          <p:cNvGrpSpPr>
            <a:grpSpLocks/>
          </p:cNvGrpSpPr>
          <p:nvPr/>
        </p:nvGrpSpPr>
        <p:grpSpPr bwMode="auto">
          <a:xfrm>
            <a:off x="268288" y="1641475"/>
            <a:ext cx="4843462" cy="1223963"/>
            <a:chOff x="1288" y="1229"/>
            <a:chExt cx="2704" cy="771"/>
          </a:xfrm>
        </p:grpSpPr>
        <p:sp>
          <p:nvSpPr>
            <p:cNvPr id="52254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Comp. Sci.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Finance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Music</a:t>
              </a:r>
            </a:p>
          </p:txBody>
        </p:sp>
        <p:sp>
          <p:nvSpPr>
            <p:cNvPr id="52255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56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dept_name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57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15151</a:t>
              </a:r>
            </a:p>
          </p:txBody>
        </p:sp>
        <p:sp>
          <p:nvSpPr>
            <p:cNvPr id="52258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59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Mozart</a:t>
              </a:r>
            </a:p>
          </p:txBody>
        </p:sp>
      </p:grpSp>
      <p:sp>
        <p:nvSpPr>
          <p:cNvPr id="52231" name="Rectangle 24"/>
          <p:cNvSpPr>
            <a:spLocks noChangeArrowheads="1"/>
          </p:cNvSpPr>
          <p:nvPr/>
        </p:nvSpPr>
        <p:spPr bwMode="auto">
          <a:xfrm>
            <a:off x="1335088" y="4697413"/>
            <a:ext cx="6078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Left Outer Join</a:t>
            </a:r>
            <a:r>
              <a:rPr lang="en-US" altLang="zh-TW">
                <a:ea typeface="新細明體" panose="02020500000000000000" pitchFamily="18" charset="-120"/>
              </a:rPr>
              <a:t>: i</a:t>
            </a:r>
            <a:r>
              <a:rPr lang="en-US" altLang="zh-TW" i="1">
                <a:ea typeface="新細明體" panose="02020500000000000000" pitchFamily="18" charset="-120"/>
              </a:rPr>
              <a:t>nstructor          teaches</a:t>
            </a:r>
            <a:endParaRPr lang="en-US" altLang="zh-TW" b="1">
              <a:ea typeface="新細明體" panose="02020500000000000000" pitchFamily="18" charset="-120"/>
            </a:endParaRPr>
          </a:p>
        </p:txBody>
      </p:sp>
      <p:grpSp>
        <p:nvGrpSpPr>
          <p:cNvPr id="52232" name="Group 25"/>
          <p:cNvGrpSpPr>
            <a:grpSpLocks/>
          </p:cNvGrpSpPr>
          <p:nvPr/>
        </p:nvGrpSpPr>
        <p:grpSpPr bwMode="auto">
          <a:xfrm>
            <a:off x="4327525" y="4783138"/>
            <a:ext cx="414338" cy="209550"/>
            <a:chOff x="1225" y="2417"/>
            <a:chExt cx="261" cy="132"/>
          </a:xfrm>
        </p:grpSpPr>
        <p:sp>
          <p:nvSpPr>
            <p:cNvPr id="52251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252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3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96988" y="3111500"/>
            <a:ext cx="69913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TW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Join</a:t>
            </a:r>
            <a:r>
              <a:rPr lang="en-US" altLang="zh-TW" kern="0" dirty="0" smtClean="0">
                <a:ea typeface="新細明體" panose="02020500000000000000" pitchFamily="18" charset="-120"/>
              </a:rPr>
              <a:t>: </a:t>
            </a:r>
            <a:r>
              <a:rPr lang="en-US" altLang="zh-TW" i="1" kern="0" dirty="0" smtClean="0">
                <a:ea typeface="新細明體" panose="02020500000000000000" pitchFamily="18" charset="-120"/>
              </a:rPr>
              <a:t>instructor      teaches</a:t>
            </a:r>
          </a:p>
        </p:txBody>
      </p:sp>
      <p:sp>
        <p:nvSpPr>
          <p:cNvPr id="52234" name="AutoShape 4"/>
          <p:cNvSpPr>
            <a:spLocks noChangeArrowheads="1"/>
          </p:cNvSpPr>
          <p:nvPr/>
        </p:nvSpPr>
        <p:spPr bwMode="auto">
          <a:xfrm rot="16200000" flipV="1">
            <a:off x="3300413" y="32099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52235" name="Rectangle 6"/>
          <p:cNvSpPr>
            <a:spLocks noChangeArrowheads="1"/>
          </p:cNvSpPr>
          <p:nvPr/>
        </p:nvSpPr>
        <p:spPr bwMode="auto">
          <a:xfrm>
            <a:off x="1824038" y="3503613"/>
            <a:ext cx="1204912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36" name="Rectangle 7"/>
          <p:cNvSpPr>
            <a:spLocks noChangeArrowheads="1"/>
          </p:cNvSpPr>
          <p:nvPr/>
        </p:nvSpPr>
        <p:spPr bwMode="auto">
          <a:xfrm>
            <a:off x="4643438" y="3503613"/>
            <a:ext cx="13255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37" name="Rectangle 8"/>
          <p:cNvSpPr>
            <a:spLocks noChangeArrowheads="1"/>
          </p:cNvSpPr>
          <p:nvPr/>
        </p:nvSpPr>
        <p:spPr bwMode="auto">
          <a:xfrm>
            <a:off x="1824038" y="3884613"/>
            <a:ext cx="1233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</p:txBody>
      </p:sp>
      <p:sp>
        <p:nvSpPr>
          <p:cNvPr id="52238" name="Rectangle 9"/>
          <p:cNvSpPr>
            <a:spLocks noChangeArrowheads="1"/>
          </p:cNvSpPr>
          <p:nvPr/>
        </p:nvSpPr>
        <p:spPr bwMode="auto">
          <a:xfrm>
            <a:off x="4643438" y="3884613"/>
            <a:ext cx="135731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</p:txBody>
      </p:sp>
      <p:sp>
        <p:nvSpPr>
          <p:cNvPr id="52239" name="Rectangle 10"/>
          <p:cNvSpPr>
            <a:spLocks noChangeArrowheads="1"/>
          </p:cNvSpPr>
          <p:nvPr/>
        </p:nvSpPr>
        <p:spPr bwMode="auto">
          <a:xfrm>
            <a:off x="5937250" y="3503613"/>
            <a:ext cx="1463675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0" name="Rectangle 11"/>
          <p:cNvSpPr>
            <a:spLocks noChangeArrowheads="1"/>
          </p:cNvSpPr>
          <p:nvPr/>
        </p:nvSpPr>
        <p:spPr bwMode="auto">
          <a:xfrm>
            <a:off x="5951538" y="3884613"/>
            <a:ext cx="14620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</p:txBody>
      </p:sp>
      <p:sp>
        <p:nvSpPr>
          <p:cNvPr id="52241" name="Rectangle 12"/>
          <p:cNvSpPr>
            <a:spLocks noChangeArrowheads="1"/>
          </p:cNvSpPr>
          <p:nvPr/>
        </p:nvSpPr>
        <p:spPr bwMode="auto">
          <a:xfrm>
            <a:off x="3043238" y="3503613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2" name="Rectangle 13"/>
          <p:cNvSpPr>
            <a:spLocks noChangeArrowheads="1"/>
          </p:cNvSpPr>
          <p:nvPr/>
        </p:nvSpPr>
        <p:spPr bwMode="auto">
          <a:xfrm>
            <a:off x="3043238" y="3884613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</p:txBody>
      </p:sp>
      <p:sp>
        <p:nvSpPr>
          <p:cNvPr id="52243" name="Rectangle 29"/>
          <p:cNvSpPr>
            <a:spLocks noChangeArrowheads="1"/>
          </p:cNvSpPr>
          <p:nvPr/>
        </p:nvSpPr>
        <p:spPr bwMode="auto">
          <a:xfrm>
            <a:off x="1824038" y="5191125"/>
            <a:ext cx="1204912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4" name="Rectangle 30"/>
          <p:cNvSpPr>
            <a:spLocks noChangeArrowheads="1"/>
          </p:cNvSpPr>
          <p:nvPr/>
        </p:nvSpPr>
        <p:spPr bwMode="auto">
          <a:xfrm>
            <a:off x="4643438" y="5191125"/>
            <a:ext cx="13255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5" name="Rectangle 31"/>
          <p:cNvSpPr>
            <a:spLocks noChangeArrowheads="1"/>
          </p:cNvSpPr>
          <p:nvPr/>
        </p:nvSpPr>
        <p:spPr bwMode="auto">
          <a:xfrm>
            <a:off x="1824038" y="5572125"/>
            <a:ext cx="1233487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15151</a:t>
            </a:r>
          </a:p>
        </p:txBody>
      </p:sp>
      <p:sp>
        <p:nvSpPr>
          <p:cNvPr id="52246" name="Rectangle 32"/>
          <p:cNvSpPr>
            <a:spLocks noChangeArrowheads="1"/>
          </p:cNvSpPr>
          <p:nvPr/>
        </p:nvSpPr>
        <p:spPr bwMode="auto">
          <a:xfrm>
            <a:off x="4643438" y="5572125"/>
            <a:ext cx="1357312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Music</a:t>
            </a:r>
          </a:p>
        </p:txBody>
      </p:sp>
      <p:sp>
        <p:nvSpPr>
          <p:cNvPr id="52247" name="Rectangle 33"/>
          <p:cNvSpPr>
            <a:spLocks noChangeArrowheads="1"/>
          </p:cNvSpPr>
          <p:nvPr/>
        </p:nvSpPr>
        <p:spPr bwMode="auto">
          <a:xfrm>
            <a:off x="5937250" y="5191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8" name="Rectangle 34"/>
          <p:cNvSpPr>
            <a:spLocks noChangeArrowheads="1"/>
          </p:cNvSpPr>
          <p:nvPr/>
        </p:nvSpPr>
        <p:spPr bwMode="auto">
          <a:xfrm>
            <a:off x="6000750" y="5572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null</a:t>
            </a:r>
          </a:p>
        </p:txBody>
      </p:sp>
      <p:sp>
        <p:nvSpPr>
          <p:cNvPr id="52249" name="Rectangle 35"/>
          <p:cNvSpPr>
            <a:spLocks noChangeArrowheads="1"/>
          </p:cNvSpPr>
          <p:nvPr/>
        </p:nvSpPr>
        <p:spPr bwMode="auto">
          <a:xfrm>
            <a:off x="3043238" y="5191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50" name="Rectangle 36"/>
          <p:cNvSpPr>
            <a:spLocks noChangeArrowheads="1"/>
          </p:cNvSpPr>
          <p:nvPr/>
        </p:nvSpPr>
        <p:spPr bwMode="auto">
          <a:xfrm>
            <a:off x="3043238" y="5557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Mozart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Sets</a:t>
            </a:r>
            <a:endParaRPr lang="en-US" altLang="en-US" sz="4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76287" y="1066800"/>
                <a:ext cx="8110538" cy="5562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sz="2800" dirty="0" smtClean="0"/>
                  <a:t>-- a </a:t>
                </a:r>
                <a:r>
                  <a:rPr lang="en-US" altLang="en-US" sz="2800" dirty="0"/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800" dirty="0" smtClean="0"/>
                  <a:t> contains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.</a:t>
                </a:r>
                <a:endParaRPr lang="en-US" altLang="en-US" sz="2800" dirty="0"/>
              </a:p>
              <a:p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--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is an element of set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.</a:t>
                </a:r>
                <a:endParaRPr lang="en-US" altLang="en-US" sz="2800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</m:t>
                    </m:r>
                    <m:r>
                      <a:rPr lang="en-US" alt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z="28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--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not an </a:t>
                </a:r>
                <a:r>
                  <a:rPr lang="en-US" altLang="en-US" dirty="0">
                    <a:sym typeface="Symbol" panose="05050102010706020507" pitchFamily="18" charset="2"/>
                  </a:rPr>
                  <a:t>element of set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| 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)}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  <a:sym typeface="Symbol" panose="05050102010706020507" pitchFamily="18" charset="2"/>
                  </a:rPr>
                  <a:t> is the set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sz="28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cs typeface="Arial" panose="020B0604020202020204" pitchFamily="34" charset="0"/>
                    <a:sym typeface="Symbol" panose="05050102010706020507" pitchFamily="18" charset="2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  <a:sym typeface="Symbol" panose="05050102010706020507" pitchFamily="18" charset="2"/>
                  </a:rPr>
                  <a:t> such that </a:t>
                </a:r>
                <a:r>
                  <a:rPr lang="en-US" altLang="en-US" sz="28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the predicate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  <a:sym typeface="Symbol" panose="05050102010706020507" pitchFamily="18" charset="2"/>
                  </a:rPr>
                  <a:t> is </a:t>
                </a:r>
                <a:r>
                  <a:rPr lang="en-US" altLang="en-US" sz="28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tru</a:t>
                </a:r>
                <a:r>
                  <a:rPr lang="en-US" altLang="en-US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e.</a:t>
                </a:r>
              </a:p>
              <a:p>
                <a:endParaRPr lang="en-US" altLang="en-US" dirty="0" smtClean="0"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6287" y="1066800"/>
                <a:ext cx="8110538" cy="5562600"/>
              </a:xfrm>
              <a:blipFill>
                <a:blip r:embed="rId2"/>
                <a:stretch>
                  <a:fillRect t="-1095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8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Outer Join – Example</a:t>
            </a:r>
          </a:p>
        </p:txBody>
      </p:sp>
      <p:sp>
        <p:nvSpPr>
          <p:cNvPr id="54275" name="Rectangle 22"/>
          <p:cNvSpPr>
            <a:spLocks noChangeArrowheads="1"/>
          </p:cNvSpPr>
          <p:nvPr/>
        </p:nvSpPr>
        <p:spPr bwMode="auto">
          <a:xfrm>
            <a:off x="1554163" y="4467225"/>
            <a:ext cx="5208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Full Outer Join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r>
              <a:rPr lang="en-US" altLang="zh-TW" i="1">
                <a:ea typeface="新細明體" panose="02020500000000000000" pitchFamily="18" charset="-120"/>
              </a:rPr>
              <a:t>instructor         teaches</a:t>
            </a:r>
          </a:p>
        </p:txBody>
      </p:sp>
      <p:grpSp>
        <p:nvGrpSpPr>
          <p:cNvPr id="54276" name="Group 23"/>
          <p:cNvGrpSpPr>
            <a:grpSpLocks/>
          </p:cNvGrpSpPr>
          <p:nvPr/>
        </p:nvGrpSpPr>
        <p:grpSpPr bwMode="auto">
          <a:xfrm>
            <a:off x="4476750" y="4608513"/>
            <a:ext cx="387350" cy="152400"/>
            <a:chOff x="1141" y="2444"/>
            <a:chExt cx="244" cy="96"/>
          </a:xfrm>
        </p:grpSpPr>
        <p:sp>
          <p:nvSpPr>
            <p:cNvPr id="54312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313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4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5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6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277" name="Rectangle 30"/>
          <p:cNvSpPr>
            <a:spLocks noChangeArrowheads="1"/>
          </p:cNvSpPr>
          <p:nvPr/>
        </p:nvSpPr>
        <p:spPr bwMode="auto">
          <a:xfrm>
            <a:off x="1554163" y="2720975"/>
            <a:ext cx="536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Right Outer Join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i="1" dirty="0">
                <a:ea typeface="新細明體" panose="02020500000000000000" pitchFamily="18" charset="-120"/>
              </a:rPr>
              <a:t>instructor        teaches</a:t>
            </a:r>
          </a:p>
        </p:txBody>
      </p:sp>
      <p:grpSp>
        <p:nvGrpSpPr>
          <p:cNvPr id="54278" name="Group 31"/>
          <p:cNvGrpSpPr>
            <a:grpSpLocks/>
          </p:cNvGrpSpPr>
          <p:nvPr/>
        </p:nvGrpSpPr>
        <p:grpSpPr bwMode="auto">
          <a:xfrm>
            <a:off x="4710113" y="2825750"/>
            <a:ext cx="269875" cy="157163"/>
            <a:chOff x="1050" y="991"/>
            <a:chExt cx="167" cy="99"/>
          </a:xfrm>
        </p:grpSpPr>
        <p:sp>
          <p:nvSpPr>
            <p:cNvPr id="54309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310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1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279" name="Rectangle 39"/>
          <p:cNvSpPr>
            <a:spLocks noChangeArrowheads="1"/>
          </p:cNvSpPr>
          <p:nvPr/>
        </p:nvSpPr>
        <p:spPr bwMode="auto">
          <a:xfrm>
            <a:off x="1947863" y="3132138"/>
            <a:ext cx="1217612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0" name="Rectangle 40"/>
          <p:cNvSpPr>
            <a:spLocks noChangeArrowheads="1"/>
          </p:cNvSpPr>
          <p:nvPr/>
        </p:nvSpPr>
        <p:spPr bwMode="auto">
          <a:xfrm>
            <a:off x="4765675" y="3132138"/>
            <a:ext cx="13525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1" name="Rectangle 41"/>
          <p:cNvSpPr>
            <a:spLocks noChangeArrowheads="1"/>
          </p:cNvSpPr>
          <p:nvPr/>
        </p:nvSpPr>
        <p:spPr bwMode="auto">
          <a:xfrm>
            <a:off x="1947863" y="3502025"/>
            <a:ext cx="1246187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76766</a:t>
            </a:r>
          </a:p>
        </p:txBody>
      </p:sp>
      <p:sp>
        <p:nvSpPr>
          <p:cNvPr id="54282" name="Rectangle 42"/>
          <p:cNvSpPr>
            <a:spLocks noChangeArrowheads="1"/>
          </p:cNvSpPr>
          <p:nvPr/>
        </p:nvSpPr>
        <p:spPr bwMode="auto">
          <a:xfrm>
            <a:off x="4765675" y="3500438"/>
            <a:ext cx="1371600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54283" name="Rectangle 43"/>
          <p:cNvSpPr>
            <a:spLocks noChangeArrowheads="1"/>
          </p:cNvSpPr>
          <p:nvPr/>
        </p:nvSpPr>
        <p:spPr bwMode="auto">
          <a:xfrm>
            <a:off x="6099175" y="3132138"/>
            <a:ext cx="1438275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4" name="Rectangle 44"/>
          <p:cNvSpPr>
            <a:spLocks noChangeArrowheads="1"/>
          </p:cNvSpPr>
          <p:nvPr/>
        </p:nvSpPr>
        <p:spPr bwMode="auto">
          <a:xfrm>
            <a:off x="6122988" y="3500438"/>
            <a:ext cx="1427162" cy="862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</a:t>
            </a:r>
            <a:r>
              <a:rPr kumimoji="0" lang="en-US" altLang="zh-TW">
                <a:ea typeface="新細明體" panose="02020500000000000000" pitchFamily="18" charset="-120"/>
              </a:rPr>
              <a:t>BIO-101</a:t>
            </a:r>
            <a:endParaRPr kumimoji="0" lang="en-US" altLang="zh-TW" i="1">
              <a:ea typeface="新細明體" panose="02020500000000000000" pitchFamily="18" charset="-120"/>
            </a:endParaRPr>
          </a:p>
        </p:txBody>
      </p:sp>
      <p:sp>
        <p:nvSpPr>
          <p:cNvPr id="54285" name="Rectangle 45"/>
          <p:cNvSpPr>
            <a:spLocks noChangeArrowheads="1"/>
          </p:cNvSpPr>
          <p:nvPr/>
        </p:nvSpPr>
        <p:spPr bwMode="auto">
          <a:xfrm>
            <a:off x="3162300" y="3132138"/>
            <a:ext cx="16176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6" name="Rectangle 46"/>
          <p:cNvSpPr>
            <a:spLocks noChangeArrowheads="1"/>
          </p:cNvSpPr>
          <p:nvPr/>
        </p:nvSpPr>
        <p:spPr bwMode="auto">
          <a:xfrm>
            <a:off x="3162300" y="3498850"/>
            <a:ext cx="1617663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54287" name="Rectangle 47"/>
          <p:cNvSpPr>
            <a:spLocks noChangeArrowheads="1"/>
          </p:cNvSpPr>
          <p:nvPr/>
        </p:nvSpPr>
        <p:spPr bwMode="auto">
          <a:xfrm>
            <a:off x="1963738" y="4937125"/>
            <a:ext cx="1204912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8" name="Rectangle 48"/>
          <p:cNvSpPr>
            <a:spLocks noChangeArrowheads="1"/>
          </p:cNvSpPr>
          <p:nvPr/>
        </p:nvSpPr>
        <p:spPr bwMode="auto">
          <a:xfrm>
            <a:off x="4783138" y="4937125"/>
            <a:ext cx="13382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9" name="Rectangle 49"/>
          <p:cNvSpPr>
            <a:spLocks noChangeArrowheads="1"/>
          </p:cNvSpPr>
          <p:nvPr/>
        </p:nvSpPr>
        <p:spPr bwMode="auto">
          <a:xfrm>
            <a:off x="1963738" y="5307013"/>
            <a:ext cx="1233487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76766</a:t>
            </a:r>
          </a:p>
        </p:txBody>
      </p:sp>
      <p:sp>
        <p:nvSpPr>
          <p:cNvPr id="54290" name="Rectangle 50"/>
          <p:cNvSpPr>
            <a:spLocks noChangeArrowheads="1"/>
          </p:cNvSpPr>
          <p:nvPr/>
        </p:nvSpPr>
        <p:spPr bwMode="auto">
          <a:xfrm>
            <a:off x="4783138" y="5305425"/>
            <a:ext cx="1357312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Music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54291" name="Rectangle 51"/>
          <p:cNvSpPr>
            <a:spLocks noChangeArrowheads="1"/>
          </p:cNvSpPr>
          <p:nvPr/>
        </p:nvSpPr>
        <p:spPr bwMode="auto">
          <a:xfrm>
            <a:off x="6116638" y="4937125"/>
            <a:ext cx="1423987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92" name="Rectangle 52"/>
          <p:cNvSpPr>
            <a:spLocks noChangeArrowheads="1"/>
          </p:cNvSpPr>
          <p:nvPr/>
        </p:nvSpPr>
        <p:spPr bwMode="auto">
          <a:xfrm>
            <a:off x="6140450" y="53054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</a:t>
            </a:r>
            <a:r>
              <a:rPr kumimoji="0" lang="en-US" altLang="zh-TW" i="1">
                <a:ea typeface="新細明體" panose="02020500000000000000" pitchFamily="18" charset="-120"/>
              </a:rPr>
              <a:t>null</a:t>
            </a:r>
            <a:endParaRPr kumimoji="0" lang="en-US" altLang="zh-TW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</a:t>
            </a:r>
            <a:r>
              <a:rPr kumimoji="0" lang="en-US" altLang="zh-TW">
                <a:ea typeface="新細明體" panose="02020500000000000000" pitchFamily="18" charset="-120"/>
              </a:rPr>
              <a:t>BIO-101</a:t>
            </a:r>
            <a:endParaRPr kumimoji="0" lang="en-US" altLang="zh-TW" i="1">
              <a:ea typeface="新細明體" panose="02020500000000000000" pitchFamily="18" charset="-120"/>
            </a:endParaRPr>
          </a:p>
        </p:txBody>
      </p:sp>
      <p:sp>
        <p:nvSpPr>
          <p:cNvPr id="54293" name="Rectangle 53"/>
          <p:cNvSpPr>
            <a:spLocks noChangeArrowheads="1"/>
          </p:cNvSpPr>
          <p:nvPr/>
        </p:nvSpPr>
        <p:spPr bwMode="auto">
          <a:xfrm>
            <a:off x="3182938" y="4937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94" name="Rectangle 54"/>
          <p:cNvSpPr>
            <a:spLocks noChangeArrowheads="1"/>
          </p:cNvSpPr>
          <p:nvPr/>
        </p:nvSpPr>
        <p:spPr bwMode="auto">
          <a:xfrm>
            <a:off x="3182938" y="53038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14313" y="949325"/>
            <a:ext cx="686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TW" sz="2000" kern="0" dirty="0" smtClean="0">
                <a:ea typeface="新細明體" panose="02020500000000000000" pitchFamily="18" charset="-120"/>
              </a:rPr>
              <a:t>Relation </a:t>
            </a:r>
            <a:r>
              <a:rPr lang="en-US" altLang="zh-TW" sz="2000" i="1" kern="0" dirty="0" smtClean="0">
                <a:ea typeface="新細明體" panose="02020500000000000000" pitchFamily="18" charset="-120"/>
              </a:rPr>
              <a:t>instructor</a:t>
            </a:r>
            <a:endParaRPr lang="en-US" altLang="zh-TW" sz="2000" kern="0" dirty="0" smtClean="0">
              <a:ea typeface="新細明體" panose="02020500000000000000" pitchFamily="18" charset="-120"/>
            </a:endParaRPr>
          </a:p>
        </p:txBody>
      </p:sp>
      <p:sp>
        <p:nvSpPr>
          <p:cNvPr id="54296" name="Rectangle 4"/>
          <p:cNvSpPr>
            <a:spLocks noChangeArrowheads="1"/>
          </p:cNvSpPr>
          <p:nvPr/>
        </p:nvSpPr>
        <p:spPr bwMode="auto">
          <a:xfrm>
            <a:off x="5456238" y="979488"/>
            <a:ext cx="2832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Relation </a:t>
            </a:r>
            <a:r>
              <a:rPr lang="en-US" altLang="zh-TW" sz="2000" i="1">
                <a:ea typeface="新細明體" panose="02020500000000000000" pitchFamily="18" charset="-120"/>
              </a:rPr>
              <a:t>teaches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grpSp>
        <p:nvGrpSpPr>
          <p:cNvPr id="54297" name="Group 5"/>
          <p:cNvGrpSpPr>
            <a:grpSpLocks/>
          </p:cNvGrpSpPr>
          <p:nvPr/>
        </p:nvGrpSpPr>
        <p:grpSpPr bwMode="auto">
          <a:xfrm>
            <a:off x="5637213" y="1335088"/>
            <a:ext cx="3276600" cy="1219200"/>
            <a:chOff x="1536" y="2576"/>
            <a:chExt cx="2064" cy="768"/>
          </a:xfrm>
        </p:grpSpPr>
        <p:sp>
          <p:nvSpPr>
            <p:cNvPr id="54305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6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course_id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7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76766</a:t>
              </a:r>
            </a:p>
          </p:txBody>
        </p:sp>
        <p:sp>
          <p:nvSpPr>
            <p:cNvPr id="54308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BIO-101</a:t>
              </a:r>
            </a:p>
          </p:txBody>
        </p:sp>
      </p:grpSp>
      <p:grpSp>
        <p:nvGrpSpPr>
          <p:cNvPr id="54298" name="Group 10"/>
          <p:cNvGrpSpPr>
            <a:grpSpLocks/>
          </p:cNvGrpSpPr>
          <p:nvPr/>
        </p:nvGrpSpPr>
        <p:grpSpPr bwMode="auto">
          <a:xfrm>
            <a:off x="338138" y="1344613"/>
            <a:ext cx="4843462" cy="1223962"/>
            <a:chOff x="1288" y="1229"/>
            <a:chExt cx="2704" cy="771"/>
          </a:xfrm>
        </p:grpSpPr>
        <p:sp>
          <p:nvSpPr>
            <p:cNvPr id="54299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Comp. Sci.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Finance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Music</a:t>
              </a:r>
            </a:p>
          </p:txBody>
        </p:sp>
        <p:sp>
          <p:nvSpPr>
            <p:cNvPr id="54300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1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dept_name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2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15151</a:t>
              </a:r>
            </a:p>
          </p:txBody>
        </p:sp>
        <p:sp>
          <p:nvSpPr>
            <p:cNvPr id="54303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4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Mozart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920" y="930807"/>
            <a:ext cx="7661275" cy="1311816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Outer join can be expressed using basic operations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e.g. r       s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can be written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as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        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(r      s)  U ((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r 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– ∏</a:t>
            </a:r>
            <a:r>
              <a:rPr lang="en-US" altLang="zh-TW" sz="2000" i="1" baseline="-25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r      s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))  x {(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null, …, null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)})</a:t>
            </a:r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Outer Join using Joins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757467" y="1464689"/>
            <a:ext cx="307975" cy="193675"/>
            <a:chOff x="1225" y="2417"/>
            <a:chExt cx="261" cy="132"/>
          </a:xfrm>
        </p:grpSpPr>
        <p:sp>
          <p:nvSpPr>
            <p:cNvPr id="56354" name="AutoShape 5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55" name="Line 6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56" name="Line 7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25" name="AutoShape 8"/>
          <p:cNvSpPr>
            <a:spLocks noChangeArrowheads="1"/>
          </p:cNvSpPr>
          <p:nvPr/>
        </p:nvSpPr>
        <p:spPr bwMode="auto">
          <a:xfrm rot="16200000" flipV="1">
            <a:off x="1681267" y="1826161"/>
            <a:ext cx="152400" cy="2857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56326" name="AutoShape 9"/>
          <p:cNvSpPr>
            <a:spLocks noChangeArrowheads="1"/>
          </p:cNvSpPr>
          <p:nvPr/>
        </p:nvSpPr>
        <p:spPr bwMode="auto">
          <a:xfrm rot="16200000" flipV="1">
            <a:off x="3699668" y="1867675"/>
            <a:ext cx="158750" cy="2413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0262" y="2250560"/>
            <a:ext cx="226757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r>
              <a:rPr lang="en-US" altLang="zh-TW" sz="2000" i="1" kern="0" dirty="0" smtClean="0">
                <a:ea typeface="新細明體" panose="02020500000000000000" pitchFamily="18" charset="-120"/>
              </a:rPr>
              <a:t>Instructor (as </a:t>
            </a:r>
            <a:r>
              <a:rPr lang="en-US" altLang="zh-TW" sz="2000" i="1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r(R)</a:t>
            </a:r>
            <a:r>
              <a:rPr lang="en-US" altLang="zh-TW" sz="2000" i="1" kern="0" dirty="0" smtClean="0">
                <a:ea typeface="新細明體" panose="02020500000000000000" pitchFamily="18" charset="-120"/>
              </a:rPr>
              <a:t>)</a:t>
            </a:r>
            <a:endParaRPr lang="en-US" altLang="zh-TW" sz="2000" kern="0" dirty="0" smtClean="0">
              <a:ea typeface="新細明體" panose="02020500000000000000" pitchFamily="18" charset="-120"/>
            </a:endParaRPr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5275262" y="2246009"/>
            <a:ext cx="227560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i="1" dirty="0" smtClean="0">
                <a:ea typeface="新細明體" panose="02020500000000000000" pitchFamily="18" charset="-120"/>
              </a:rPr>
              <a:t>Teaches (as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s(S)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)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grpSp>
        <p:nvGrpSpPr>
          <p:cNvPr id="56329" name="Group 5"/>
          <p:cNvGrpSpPr>
            <a:grpSpLocks/>
          </p:cNvGrpSpPr>
          <p:nvPr/>
        </p:nvGrpSpPr>
        <p:grpSpPr bwMode="auto">
          <a:xfrm>
            <a:off x="5380037" y="2611134"/>
            <a:ext cx="3276600" cy="1219200"/>
            <a:chOff x="1536" y="2576"/>
            <a:chExt cx="2064" cy="768"/>
          </a:xfrm>
        </p:grpSpPr>
        <p:sp>
          <p:nvSpPr>
            <p:cNvPr id="56350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51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course_id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52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76766</a:t>
              </a:r>
            </a:p>
          </p:txBody>
        </p:sp>
        <p:sp>
          <p:nvSpPr>
            <p:cNvPr id="56353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BIO-101</a:t>
              </a:r>
            </a:p>
          </p:txBody>
        </p:sp>
      </p:grp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292133" y="2626798"/>
            <a:ext cx="4843463" cy="1223963"/>
            <a:chOff x="1288" y="1229"/>
            <a:chExt cx="2704" cy="771"/>
          </a:xfrm>
        </p:grpSpPr>
        <p:sp>
          <p:nvSpPr>
            <p:cNvPr id="56344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dirty="0">
                  <a:ea typeface="新細明體" panose="02020500000000000000" pitchFamily="18" charset="-120"/>
                </a:rPr>
                <a:t>Comp. Sci.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dirty="0">
                  <a:ea typeface="新細明體" panose="02020500000000000000" pitchFamily="18" charset="-120"/>
                </a:rPr>
                <a:t>Finance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dirty="0">
                  <a:ea typeface="新細明體" panose="02020500000000000000" pitchFamily="18" charset="-120"/>
                </a:rPr>
                <a:t>Music</a:t>
              </a:r>
            </a:p>
          </p:txBody>
        </p:sp>
        <p:sp>
          <p:nvSpPr>
            <p:cNvPr id="56345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46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dept_name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47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15151</a:t>
              </a:r>
            </a:p>
          </p:txBody>
        </p:sp>
        <p:sp>
          <p:nvSpPr>
            <p:cNvPr id="56348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49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Mozart</a:t>
              </a:r>
            </a:p>
          </p:txBody>
        </p:sp>
      </p:grpSp>
      <p:sp>
        <p:nvSpPr>
          <p:cNvPr id="56331" name="Rectangle 24"/>
          <p:cNvSpPr>
            <a:spLocks noChangeArrowheads="1"/>
          </p:cNvSpPr>
          <p:nvPr/>
        </p:nvSpPr>
        <p:spPr bwMode="auto">
          <a:xfrm>
            <a:off x="625098" y="5874141"/>
            <a:ext cx="2630864" cy="7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Left Outer Join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</a:rPr>
              <a:t>instructor          </a:t>
            </a:r>
            <a:r>
              <a:rPr lang="en-US" altLang="zh-TW" i="1" dirty="0">
                <a:ea typeface="新細明體" panose="02020500000000000000" pitchFamily="18" charset="-120"/>
              </a:rPr>
              <a:t>teaches</a:t>
            </a:r>
            <a:endParaRPr lang="en-US" altLang="zh-TW" b="1" dirty="0">
              <a:ea typeface="新細明體" panose="02020500000000000000" pitchFamily="18" charset="-120"/>
            </a:endParaRPr>
          </a:p>
        </p:txBody>
      </p:sp>
      <p:grpSp>
        <p:nvGrpSpPr>
          <p:cNvPr id="56332" name="Group 25"/>
          <p:cNvGrpSpPr>
            <a:grpSpLocks/>
          </p:cNvGrpSpPr>
          <p:nvPr/>
        </p:nvGrpSpPr>
        <p:grpSpPr bwMode="auto">
          <a:xfrm>
            <a:off x="1771136" y="6311770"/>
            <a:ext cx="414338" cy="209550"/>
            <a:chOff x="1225" y="2417"/>
            <a:chExt cx="261" cy="132"/>
          </a:xfrm>
        </p:grpSpPr>
        <p:sp>
          <p:nvSpPr>
            <p:cNvPr id="56341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42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3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33" name="Rectangle 29"/>
          <p:cNvSpPr>
            <a:spLocks noChangeArrowheads="1"/>
          </p:cNvSpPr>
          <p:nvPr/>
        </p:nvSpPr>
        <p:spPr bwMode="auto">
          <a:xfrm>
            <a:off x="3255962" y="5368058"/>
            <a:ext cx="1204913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6334" name="Rectangle 30"/>
          <p:cNvSpPr>
            <a:spLocks noChangeArrowheads="1"/>
          </p:cNvSpPr>
          <p:nvPr/>
        </p:nvSpPr>
        <p:spPr bwMode="auto">
          <a:xfrm>
            <a:off x="6075362" y="5368058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 dirty="0" err="1">
                <a:ea typeface="新細明體" panose="02020500000000000000" pitchFamily="18" charset="-120"/>
              </a:rPr>
              <a:t>dept_name</a:t>
            </a:r>
            <a:endParaRPr kumimoji="0"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6335" name="Rectangle 31"/>
          <p:cNvSpPr>
            <a:spLocks noChangeArrowheads="1"/>
          </p:cNvSpPr>
          <p:nvPr/>
        </p:nvSpPr>
        <p:spPr bwMode="auto">
          <a:xfrm>
            <a:off x="3255962" y="5749058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15151</a:t>
            </a:r>
          </a:p>
        </p:txBody>
      </p:sp>
      <p:sp>
        <p:nvSpPr>
          <p:cNvPr id="56336" name="Rectangle 32"/>
          <p:cNvSpPr>
            <a:spLocks noChangeArrowheads="1"/>
          </p:cNvSpPr>
          <p:nvPr/>
        </p:nvSpPr>
        <p:spPr bwMode="auto">
          <a:xfrm>
            <a:off x="6075362" y="5749058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Music</a:t>
            </a:r>
          </a:p>
        </p:txBody>
      </p:sp>
      <p:sp>
        <p:nvSpPr>
          <p:cNvPr id="56337" name="Rectangle 33"/>
          <p:cNvSpPr>
            <a:spLocks noChangeArrowheads="1"/>
          </p:cNvSpPr>
          <p:nvPr/>
        </p:nvSpPr>
        <p:spPr bwMode="auto">
          <a:xfrm>
            <a:off x="7369175" y="5368058"/>
            <a:ext cx="1463675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6338" name="Rectangle 34"/>
          <p:cNvSpPr>
            <a:spLocks noChangeArrowheads="1"/>
          </p:cNvSpPr>
          <p:nvPr/>
        </p:nvSpPr>
        <p:spPr bwMode="auto">
          <a:xfrm>
            <a:off x="7432675" y="5749058"/>
            <a:ext cx="1412875" cy="849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null</a:t>
            </a:r>
          </a:p>
        </p:txBody>
      </p:sp>
      <p:sp>
        <p:nvSpPr>
          <p:cNvPr id="56339" name="Rectangle 35"/>
          <p:cNvSpPr>
            <a:spLocks noChangeArrowheads="1"/>
          </p:cNvSpPr>
          <p:nvPr/>
        </p:nvSpPr>
        <p:spPr bwMode="auto">
          <a:xfrm>
            <a:off x="4475162" y="5368058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6340" name="Rectangle 36"/>
          <p:cNvSpPr>
            <a:spLocks noChangeArrowheads="1"/>
          </p:cNvSpPr>
          <p:nvPr/>
        </p:nvSpPr>
        <p:spPr bwMode="auto">
          <a:xfrm>
            <a:off x="4475162" y="5734770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Mozart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97865" y="4298876"/>
            <a:ext cx="1204912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017265" y="4298876"/>
            <a:ext cx="13255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97865" y="4679876"/>
            <a:ext cx="1233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017265" y="4679876"/>
            <a:ext cx="135731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311077" y="4298876"/>
            <a:ext cx="1463675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325365" y="4679876"/>
            <a:ext cx="14620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1417065" y="4298876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417065" y="4679876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19" y="3939185"/>
            <a:ext cx="287771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kern="0" dirty="0">
                <a:solidFill>
                  <a:srgbClr val="0000FF"/>
                </a:solidFill>
                <a:ea typeface="新細明體" panose="02020500000000000000" pitchFamily="18" charset="-120"/>
              </a:rPr>
              <a:t>Join</a:t>
            </a:r>
            <a:r>
              <a:rPr lang="en-US" altLang="zh-TW" kern="0" dirty="0">
                <a:ea typeface="新細明體" panose="02020500000000000000" pitchFamily="18" charset="-120"/>
              </a:rPr>
              <a:t>: </a:t>
            </a:r>
            <a:r>
              <a:rPr lang="en-US" altLang="zh-TW" i="1" kern="0" dirty="0">
                <a:ea typeface="新細明體" panose="02020500000000000000" pitchFamily="18" charset="-120"/>
              </a:rPr>
              <a:t>instructor      teaches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 rot="16200000" flipH="1">
            <a:off x="1794434" y="4013629"/>
            <a:ext cx="177653" cy="19274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572000" y="1648093"/>
            <a:ext cx="1878185" cy="63995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0769" y="690181"/>
            <a:ext cx="237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A single tuple constant relation for the attributes that only appear in S.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472255" y="462265"/>
            <a:ext cx="2484488" cy="160543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7" name="Straight Arrow Connector 16"/>
          <p:cNvCxnSpPr>
            <a:stCxn id="49" idx="3"/>
            <a:endCxn id="3" idx="6"/>
          </p:cNvCxnSpPr>
          <p:nvPr/>
        </p:nvCxnSpPr>
        <p:spPr bwMode="auto">
          <a:xfrm flipH="1">
            <a:off x="6450185" y="1832589"/>
            <a:ext cx="385915" cy="1354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Null Values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77888"/>
            <a:ext cx="7577138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It is possible for tuples to have a null value, denoted by </a:t>
            </a:r>
            <a:r>
              <a:rPr lang="en-US" altLang="zh-TW" sz="2400" i="1" smtClean="0">
                <a:ea typeface="新細明體" panose="02020500000000000000" pitchFamily="18" charset="-120"/>
              </a:rPr>
              <a:t>null</a:t>
            </a:r>
            <a:r>
              <a:rPr lang="en-US" altLang="zh-TW" sz="2400" smtClean="0">
                <a:ea typeface="新細明體" panose="02020500000000000000" pitchFamily="18" charset="-120"/>
              </a:rPr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altLang="zh-TW" sz="2400" i="1" smtClean="0">
                <a:ea typeface="新細明體" panose="02020500000000000000" pitchFamily="18" charset="-120"/>
              </a:rPr>
              <a:t>null</a:t>
            </a:r>
            <a:r>
              <a:rPr lang="en-US" altLang="zh-TW" sz="2400" smtClean="0">
                <a:ea typeface="新細明體" panose="02020500000000000000" pitchFamily="18" charset="-120"/>
              </a:rPr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The result of any arithmetic expression involving </a:t>
            </a:r>
            <a:r>
              <a:rPr lang="en-US" altLang="zh-TW" sz="2400" i="1" smtClean="0">
                <a:ea typeface="新細明體" panose="02020500000000000000" pitchFamily="18" charset="-120"/>
              </a:rPr>
              <a:t>null</a:t>
            </a:r>
            <a:r>
              <a:rPr lang="en-US" altLang="zh-TW" sz="2400" smtClean="0">
                <a:ea typeface="新細明體" panose="02020500000000000000" pitchFamily="18" charset="-120"/>
              </a:rPr>
              <a:t> is </a:t>
            </a:r>
            <a:r>
              <a:rPr lang="en-US" altLang="zh-TW" sz="2400" i="1" smtClean="0">
                <a:ea typeface="新細明體" panose="02020500000000000000" pitchFamily="18" charset="-120"/>
              </a:rPr>
              <a:t>null.</a:t>
            </a:r>
          </a:p>
          <a:p>
            <a:pPr>
              <a:lnSpc>
                <a:spcPct val="12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Null Values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Comparisons with null values return the special truth value: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</a:p>
          <a:p>
            <a:pPr lvl="1"/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If 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false</a:t>
            </a:r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 was used instead of 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, then 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not (A &lt; 5)</a:t>
            </a:r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               would not be equivalent to 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A &gt;= 5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Three-valued logic using the truth value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OR: (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ea typeface="新細明體" panose="02020500000000000000" pitchFamily="18" charset="-120"/>
              </a:rPr>
              <a:t>or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smtClean="0">
                <a:ea typeface="新細明體" panose="02020500000000000000" pitchFamily="18" charset="-120"/>
              </a:rPr>
              <a:t>true</a:t>
            </a:r>
            <a:r>
              <a:rPr lang="en-US" altLang="zh-TW" sz="2000" smtClean="0">
                <a:ea typeface="新細明體" panose="02020500000000000000" pitchFamily="18" charset="-120"/>
              </a:rPr>
              <a:t>)         = </a:t>
            </a:r>
            <a:r>
              <a:rPr lang="en-US" altLang="zh-TW" sz="2000" i="1" smtClean="0">
                <a:ea typeface="新細明體" panose="02020500000000000000" pitchFamily="18" charset="-120"/>
              </a:rPr>
              <a:t>true</a:t>
            </a:r>
            <a:r>
              <a:rPr lang="en-US" altLang="zh-TW" sz="2000" smtClean="0">
                <a:ea typeface="新細明體" panose="02020500000000000000" pitchFamily="18" charset="-120"/>
              </a:rPr>
              <a:t>, 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      (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ea typeface="新細明體" panose="02020500000000000000" pitchFamily="18" charset="-120"/>
              </a:rPr>
              <a:t>or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smtClean="0">
                <a:ea typeface="新細明體" panose="02020500000000000000" pitchFamily="18" charset="-120"/>
              </a:rPr>
              <a:t>false</a:t>
            </a:r>
            <a:r>
              <a:rPr lang="en-US" altLang="zh-TW" sz="2000" smtClean="0">
                <a:ea typeface="新細明體" panose="02020500000000000000" pitchFamily="18" charset="-120"/>
              </a:rPr>
              <a:t>)        =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      (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 </a:t>
            </a:r>
            <a:r>
              <a:rPr lang="en-US" altLang="zh-TW" sz="2000" b="1" smtClean="0">
                <a:ea typeface="新細明體" panose="02020500000000000000" pitchFamily="18" charset="-120"/>
              </a:rPr>
              <a:t>or</a:t>
            </a:r>
            <a:r>
              <a:rPr lang="en-US" altLang="zh-TW" sz="2000" i="1" smtClean="0">
                <a:ea typeface="新細明體" panose="02020500000000000000" pitchFamily="18" charset="-120"/>
              </a:rPr>
              <a:t> unknown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r>
              <a:rPr lang="en-US" altLang="zh-TW" sz="2000" i="1" smtClean="0">
                <a:ea typeface="新細明體" panose="02020500000000000000" pitchFamily="18" charset="-120"/>
              </a:rPr>
              <a:t> = unknown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AND:</a:t>
            </a:r>
            <a:r>
              <a:rPr lang="en-US" altLang="zh-TW" sz="2000" i="1" smtClean="0">
                <a:ea typeface="新細明體" panose="02020500000000000000" pitchFamily="18" charset="-120"/>
              </a:rPr>
              <a:t>  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smtClean="0">
                <a:ea typeface="新細明體" panose="02020500000000000000" pitchFamily="18" charset="-120"/>
              </a:rPr>
              <a:t>true</a:t>
            </a:r>
            <a:r>
              <a:rPr lang="en-US" altLang="zh-TW" sz="2000" b="1" smtClean="0">
                <a:ea typeface="新細明體" panose="02020500000000000000" pitchFamily="18" charset="-120"/>
              </a:rPr>
              <a:t> and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r>
              <a:rPr lang="en-US" altLang="zh-TW" sz="2000" i="1" smtClean="0">
                <a:ea typeface="新細明體" panose="02020500000000000000" pitchFamily="18" charset="-120"/>
              </a:rPr>
              <a:t>         = unknown,   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smtClean="0">
                <a:ea typeface="新細明體" panose="02020500000000000000" pitchFamily="18" charset="-120"/>
              </a:rPr>
              <a:t>false</a:t>
            </a:r>
            <a:r>
              <a:rPr lang="en-US" altLang="zh-TW" sz="2000" b="1" smtClean="0">
                <a:ea typeface="新細明體" panose="02020500000000000000" pitchFamily="18" charset="-120"/>
              </a:rPr>
              <a:t> and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r>
              <a:rPr lang="en-US" altLang="zh-TW" sz="2000" i="1" smtClean="0">
                <a:ea typeface="新細明體" panose="02020500000000000000" pitchFamily="18" charset="-120"/>
              </a:rPr>
              <a:t>        = false,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 </a:t>
            </a:r>
            <a:r>
              <a:rPr lang="en-US" altLang="zh-TW" sz="2000" b="1" smtClean="0">
                <a:ea typeface="新細明體" panose="02020500000000000000" pitchFamily="18" charset="-120"/>
              </a:rPr>
              <a:t>and</a:t>
            </a:r>
            <a:r>
              <a:rPr lang="en-US" altLang="zh-TW" sz="2000" i="1" smtClean="0">
                <a:ea typeface="新細明體" panose="02020500000000000000" pitchFamily="18" charset="-120"/>
              </a:rPr>
              <a:t> unknown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r>
              <a:rPr lang="en-US" altLang="zh-TW" sz="2000" i="1" smtClean="0">
                <a:ea typeface="新細明體" panose="02020500000000000000" pitchFamily="18" charset="-120"/>
              </a:rPr>
              <a:t> = unknown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NOT</a:t>
            </a:r>
            <a:r>
              <a:rPr lang="en-US" altLang="zh-TW" sz="2000" i="1" smtClean="0">
                <a:ea typeface="新細明體" panose="02020500000000000000" pitchFamily="18" charset="-120"/>
              </a:rPr>
              <a:t>: 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b="1" smtClean="0">
                <a:ea typeface="新細明體" panose="02020500000000000000" pitchFamily="18" charset="-120"/>
              </a:rPr>
              <a:t>not</a:t>
            </a:r>
            <a:r>
              <a:rPr lang="en-US" altLang="zh-TW" sz="2000" i="1" smtClean="0">
                <a:ea typeface="新細明體" panose="02020500000000000000" pitchFamily="18" charset="-120"/>
              </a:rPr>
              <a:t> unknown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r>
              <a:rPr lang="en-US" altLang="zh-TW" sz="2000" i="1" smtClean="0">
                <a:ea typeface="新細明體" panose="02020500000000000000" pitchFamily="18" charset="-120"/>
              </a:rPr>
              <a:t> = unknown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Result of select</a:t>
            </a:r>
            <a:r>
              <a:rPr lang="en-US" altLang="zh-TW" sz="2000" b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 predicate is treated as </a:t>
            </a:r>
            <a:r>
              <a:rPr lang="en-US" altLang="zh-TW" sz="2000" i="1" smtClean="0">
                <a:ea typeface="新細明體" panose="02020500000000000000" pitchFamily="18" charset="-120"/>
              </a:rPr>
              <a:t>false </a:t>
            </a:r>
            <a:r>
              <a:rPr lang="en-US" altLang="zh-TW" sz="2000" smtClean="0">
                <a:ea typeface="新細明體" panose="02020500000000000000" pitchFamily="18" charset="-120"/>
              </a:rPr>
              <a:t>if it evaluates to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HK" altLang="zh-TW" dirty="0" smtClean="0">
                <a:ea typeface="新細明體" charset="-120"/>
              </a:rPr>
              <a:t>Reconsider the SQL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Find all students who have taken all courses offered in the Biology department.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9072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select distinct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from </a:t>
            </a:r>
            <a:r>
              <a:rPr lang="en-US" altLang="zh-TW" sz="2000" i="1">
                <a:ea typeface="新細明體" panose="02020500000000000000" pitchFamily="18" charset="-120"/>
              </a:rPr>
              <a:t>student </a:t>
            </a:r>
            <a:r>
              <a:rPr lang="en-US" altLang="zh-TW" sz="2000" b="1">
                <a:ea typeface="新細明體" panose="02020500000000000000" pitchFamily="18" charset="-120"/>
              </a:rPr>
              <a:t>as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where </a:t>
            </a:r>
            <a:r>
              <a:rPr lang="en-US" altLang="zh-TW" sz="2000" b="1">
                <a:solidFill>
                  <a:srgbClr val="0000FF"/>
                </a:solidFill>
                <a:ea typeface="新細明體" panose="02020500000000000000" pitchFamily="18" charset="-120"/>
              </a:rPr>
              <a:t>not exists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( (</a:t>
            </a:r>
            <a:r>
              <a:rPr lang="en-US" altLang="zh-TW" sz="2000" b="1">
                <a:ea typeface="新細明體" panose="02020500000000000000" pitchFamily="18" charset="-120"/>
              </a:rPr>
              <a:t>select 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from </a:t>
            </a:r>
            <a:r>
              <a:rPr lang="en-US" altLang="zh-TW" sz="2000" i="1">
                <a:ea typeface="新細明體" panose="02020500000000000000" pitchFamily="18" charset="-120"/>
              </a:rPr>
              <a:t>course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where </a:t>
            </a:r>
            <a:r>
              <a:rPr lang="en-US" altLang="zh-TW" sz="2000" i="1">
                <a:ea typeface="新細明體" panose="02020500000000000000" pitchFamily="18" charset="-120"/>
              </a:rPr>
              <a:t>dept_name </a:t>
            </a:r>
            <a:r>
              <a:rPr lang="en-US" altLang="zh-TW" sz="2000">
                <a:ea typeface="新細明體" panose="02020500000000000000" pitchFamily="18" charset="-120"/>
              </a:rPr>
              <a:t>= ’Biology’)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</a:t>
            </a:r>
            <a:r>
              <a:rPr lang="en-US" altLang="zh-TW" sz="2000" b="1">
                <a:solidFill>
                  <a:srgbClr val="0000FF"/>
                </a:solidFill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                 (</a:t>
            </a:r>
            <a:r>
              <a:rPr lang="en-US" altLang="zh-TW" sz="2000" b="1">
                <a:ea typeface="新細明體" panose="02020500000000000000" pitchFamily="18" charset="-120"/>
              </a:rPr>
              <a:t>select 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  from </a:t>
            </a:r>
            <a:r>
              <a:rPr lang="en-US" altLang="zh-TW" sz="2000" i="1">
                <a:ea typeface="新細明體" panose="02020500000000000000" pitchFamily="18" charset="-120"/>
              </a:rPr>
              <a:t>takes </a:t>
            </a:r>
            <a:r>
              <a:rPr lang="en-US" altLang="zh-TW" sz="2000" b="1">
                <a:ea typeface="新細明體" panose="02020500000000000000" pitchFamily="18" charset="-120"/>
              </a:rPr>
              <a:t>as 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  where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ID </a:t>
            </a:r>
            <a:r>
              <a:rPr lang="en-US" altLang="zh-TW" sz="2000">
                <a:ea typeface="新細明體" panose="02020500000000000000" pitchFamily="18" charset="-120"/>
              </a:rPr>
              <a:t>= 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));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39775" y="5072063"/>
            <a:ext cx="8281988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a typeface="新細明體" panose="02020500000000000000" pitchFamily="18" charset="-120"/>
              </a:rPr>
              <a:t>Note that </a:t>
            </a:r>
            <a:r>
              <a:rPr lang="en-US" altLang="zh-TW" sz="2400" i="1">
                <a:ea typeface="新細明體" panose="02020500000000000000" pitchFamily="18" charset="-120"/>
              </a:rPr>
              <a:t>X – Y = Ø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  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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</a:p>
          <a:p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 Note: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Cannot write this query using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 all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 its variants</a:t>
            </a:r>
            <a:endParaRPr kumimoji="0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3355975" y="2635250"/>
            <a:ext cx="3808413" cy="957263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sp>
        <p:nvSpPr>
          <p:cNvPr id="103431" name="Rectangle 6"/>
          <p:cNvSpPr>
            <a:spLocks noChangeArrowheads="1"/>
          </p:cNvSpPr>
          <p:nvPr/>
        </p:nvSpPr>
        <p:spPr bwMode="auto">
          <a:xfrm>
            <a:off x="3305175" y="3863975"/>
            <a:ext cx="3859213" cy="955675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3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312697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Division Operator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5199062"/>
          </a:xfrm>
        </p:spPr>
        <p:txBody>
          <a:bodyPr/>
          <a:lstStyle/>
          <a:p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Given relations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r(R)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s(S)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such that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  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 </a:t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  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is the largest relation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t(R-S)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such that </a:t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  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 x s  r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E.g., let: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ID, </a:t>
            </a:r>
            <a:r>
              <a:rPr lang="en-US" altLang="zh-TW" sz="20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</a:t>
            </a:r>
            <a:r>
              <a:rPr lang="en-US" altLang="zh-TW" sz="20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ID, 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takes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s(</a:t>
            </a:r>
            <a:r>
              <a:rPr lang="en-US" altLang="zh-TW" sz="2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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800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=“Biology”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hen r  s gives us students who have taken all courses in the Biology department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542202" y="486807"/>
            <a:ext cx="650450" cy="544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92652" y="486807"/>
            <a:ext cx="395925" cy="54405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41064" y="565608"/>
            <a:ext cx="395925" cy="54405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218240" y="1690441"/>
            <a:ext cx="650450" cy="544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441" y="11747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r(R)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43355" y="129432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t(R-S)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8685" y="196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s(S)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a typeface="新細明體" charset="-120"/>
              </a:rPr>
              <a:t>Consider an Example (1)</a:t>
            </a:r>
            <a:endParaRPr lang="zh-HK" altLang="en-US" dirty="0" smtClean="0">
              <a:ea typeface="新細明體" charset="-12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81038" y="1074738"/>
            <a:ext cx="7805737" cy="1211262"/>
          </a:xfrm>
        </p:spPr>
        <p:txBody>
          <a:bodyPr/>
          <a:lstStyle/>
          <a:p>
            <a:r>
              <a:rPr lang="en-US" altLang="zh-HK" sz="2400" dirty="0" smtClean="0">
                <a:ea typeface="新細明體" panose="02020500000000000000" pitchFamily="18" charset="-120"/>
              </a:rPr>
              <a:t>Consider a relation r on schema R = (ID, CID), and a relation s on schema S = (CID</a:t>
            </a:r>
            <a:r>
              <a:rPr lang="en-US" altLang="zh-HK" sz="2400" dirty="0">
                <a:ea typeface="新細明體" panose="02020500000000000000" pitchFamily="18" charset="-120"/>
              </a:rPr>
              <a:t>)</a:t>
            </a:r>
            <a:r>
              <a:rPr lang="en-US" altLang="zh-HK" sz="2400" dirty="0" smtClean="0">
                <a:ea typeface="新細明體" panose="02020500000000000000" pitchFamily="18" charset="-120"/>
              </a:rPr>
              <a:t>. Here, ID is for student ids, CID is for course ids, and relation s keeps all the courses offered by Biology. </a:t>
            </a:r>
          </a:p>
          <a:p>
            <a:r>
              <a:rPr lang="en-US" altLang="zh-HK" sz="2400" dirty="0" smtClean="0">
                <a:ea typeface="新細明體" panose="02020500000000000000" pitchFamily="18" charset="-120"/>
              </a:rPr>
              <a:t>Find all students who take all Biology courses.</a:t>
            </a:r>
            <a:endParaRPr lang="zh-HK" altLang="en-US" sz="2400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9288" y="3630613"/>
          <a:ext cx="1484312" cy="2378076"/>
        </p:xfrm>
        <a:graphic>
          <a:graphicData uri="http://schemas.openxmlformats.org/drawingml/2006/table">
            <a:tbl>
              <a:tblPr/>
              <a:tblGrid>
                <a:gridCol w="68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CS2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Bio2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P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EE1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219325" y="3678238"/>
          <a:ext cx="865188" cy="1189038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Bio2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669" name="TextBox 3"/>
          <p:cNvSpPr txBox="1">
            <a:spLocks noChangeArrowheads="1"/>
          </p:cNvSpPr>
          <p:nvPr/>
        </p:nvSpPr>
        <p:spPr bwMode="auto">
          <a:xfrm>
            <a:off x="682625" y="3263900"/>
            <a:ext cx="26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>
                <a:ea typeface="新細明體" panose="02020500000000000000" pitchFamily="18" charset="-120"/>
              </a:rPr>
              <a:t>r</a:t>
            </a:r>
            <a:endParaRPr kumimoji="0" lang="zh-HK" altLang="en-US">
              <a:ea typeface="新細明體" panose="02020500000000000000" pitchFamily="18" charset="-120"/>
            </a:endParaRPr>
          </a:p>
        </p:txBody>
      </p:sp>
      <p:sp>
        <p:nvSpPr>
          <p:cNvPr id="69670" name="TextBox 10"/>
          <p:cNvSpPr txBox="1">
            <a:spLocks noChangeArrowheads="1"/>
          </p:cNvSpPr>
          <p:nvPr/>
        </p:nvSpPr>
        <p:spPr bwMode="auto">
          <a:xfrm>
            <a:off x="2244725" y="3302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>
                <a:ea typeface="新細明體" panose="02020500000000000000" pitchFamily="18" charset="-120"/>
              </a:rPr>
              <a:t>s</a:t>
            </a:r>
            <a:endParaRPr kumimoji="0" lang="zh-HK" altLang="en-US">
              <a:ea typeface="新細明體" panose="02020500000000000000" pitchFamily="18" charset="-120"/>
            </a:endParaRPr>
          </a:p>
        </p:txBody>
      </p:sp>
      <p:sp>
        <p:nvSpPr>
          <p:cNvPr id="69672" name="Rectangle 4"/>
          <p:cNvSpPr>
            <a:spLocks noChangeArrowheads="1"/>
          </p:cNvSpPr>
          <p:nvPr/>
        </p:nvSpPr>
        <p:spPr bwMode="auto">
          <a:xfrm>
            <a:off x="3286124" y="3492500"/>
            <a:ext cx="5809749" cy="166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ID, </a:t>
            </a:r>
            <a:r>
              <a:rPr lang="en-US" altLang="zh-TW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= 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ID, 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takes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b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s(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= 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course_id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dept_name</a:t>
            </a:r>
            <a:r>
              <a:rPr lang="en-US" altLang="zh-TW" sz="24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=“Biology”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HK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r 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 = {J }</a:t>
            </a:r>
            <a:endParaRPr kumimoji="0" lang="zh-HK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9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312697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Division Operator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5199062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Can  write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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			</a:t>
            </a:r>
            <a:r>
              <a:rPr lang="en-US" altLang="zh-TW" i="1" dirty="0" smtClean="0">
                <a:ea typeface="新細明體" panose="02020500000000000000" pitchFamily="18" charset="-120"/>
              </a:rPr>
              <a:t>temp1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i="1" baseline="-250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  <a:r>
              <a:rPr lang="en-US" altLang="zh-TW" i="1" dirty="0" smtClean="0">
                <a:ea typeface="新細明體" panose="02020500000000000000" pitchFamily="18" charset="-120"/>
              </a:rPr>
              <a:t>temp2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i="1" baseline="-250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– </a:t>
            </a:r>
            <a:r>
              <a:rPr lang="en-US" altLang="zh-TW" i="1" baseline="-250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R-S,S</a:t>
            </a:r>
            <a:r>
              <a:rPr lang="en-US" altLang="zh-TW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b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–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temp2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May use variable in subsequent expressions.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Note:  We have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i="1" baseline="-25000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R-S,S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)). </a:t>
            </a:r>
            <a:b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Here, “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R-S,S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” is for schema not for data.  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Suppose R is a relation schema R = (A,B,C,D)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S is a relation schema S = (B,C)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Then </a:t>
            </a:r>
            <a:b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 – S, S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= (A,B,C,D) – (B,C), (B,C) = (A,D,B,C)</a:t>
            </a:r>
          </a:p>
          <a:p>
            <a:pPr marL="628650" lvl="1">
              <a:lnSpc>
                <a:spcPct val="130000"/>
              </a:lnSpc>
            </a:pP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250593" y="1530157"/>
            <a:ext cx="4627562" cy="1208088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542202" y="565608"/>
            <a:ext cx="650450" cy="544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92652" y="565608"/>
            <a:ext cx="395925" cy="54405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41064" y="565608"/>
            <a:ext cx="395925" cy="54405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22782" y="1612720"/>
            <a:ext cx="650450" cy="544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9059" y="23760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r(R)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3013" y="12430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t(R-S)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2782" y="196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s(S)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a typeface="新細明體" charset="-120"/>
              </a:rPr>
              <a:t>Consider an Example (2)</a:t>
            </a:r>
            <a:endParaRPr lang="zh-HK" altLang="en-US" dirty="0" smtClean="0">
              <a:ea typeface="新細明體" charset="-120"/>
            </a:endParaRPr>
          </a:p>
        </p:txBody>
      </p:sp>
      <p:sp>
        <p:nvSpPr>
          <p:cNvPr id="69669" name="TextBox 3"/>
          <p:cNvSpPr txBox="1">
            <a:spLocks noChangeArrowheads="1"/>
          </p:cNvSpPr>
          <p:nvPr/>
        </p:nvSpPr>
        <p:spPr bwMode="auto">
          <a:xfrm>
            <a:off x="512943" y="727075"/>
            <a:ext cx="26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>
                <a:ea typeface="新細明體" panose="02020500000000000000" pitchFamily="18" charset="-120"/>
              </a:rPr>
              <a:t>r</a:t>
            </a:r>
            <a:endParaRPr kumimoji="0" lang="zh-HK" altLang="en-US">
              <a:ea typeface="新細明體" panose="02020500000000000000" pitchFamily="18" charset="-120"/>
            </a:endParaRPr>
          </a:p>
        </p:txBody>
      </p:sp>
      <p:sp>
        <p:nvSpPr>
          <p:cNvPr id="69670" name="TextBox 10"/>
          <p:cNvSpPr txBox="1">
            <a:spLocks noChangeArrowheads="1"/>
          </p:cNvSpPr>
          <p:nvPr/>
        </p:nvSpPr>
        <p:spPr bwMode="auto">
          <a:xfrm>
            <a:off x="2075043" y="7651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>
                <a:ea typeface="新細明體" panose="02020500000000000000" pitchFamily="18" charset="-120"/>
              </a:rPr>
              <a:t>s</a:t>
            </a:r>
            <a:endParaRPr kumimoji="0" lang="zh-HK" altLang="en-US">
              <a:ea typeface="新細明體" panose="02020500000000000000" pitchFamily="18" charset="-120"/>
            </a:endParaRPr>
          </a:p>
        </p:txBody>
      </p:sp>
      <p:sp>
        <p:nvSpPr>
          <p:cNvPr id="69671" name="Rectangle 3"/>
          <p:cNvSpPr>
            <a:spLocks noChangeArrowheads="1"/>
          </p:cNvSpPr>
          <p:nvPr/>
        </p:nvSpPr>
        <p:spPr bwMode="auto">
          <a:xfrm>
            <a:off x="3000556" y="955675"/>
            <a:ext cx="5592762" cy="1349375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69672" name="Rectangle 4"/>
          <p:cNvSpPr>
            <a:spLocks noChangeArrowheads="1"/>
          </p:cNvSpPr>
          <p:nvPr/>
        </p:nvSpPr>
        <p:spPr bwMode="auto">
          <a:xfrm>
            <a:off x="3116443" y="955675"/>
            <a:ext cx="5562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rgbClr val="0070C0"/>
                </a:solidFill>
                <a:ea typeface="新細明體" panose="02020500000000000000" pitchFamily="18" charset="-120"/>
              </a:rPr>
              <a:t>temp1</a:t>
            </a:r>
            <a:r>
              <a:rPr lang="en-US" altLang="zh-TW" sz="2400" baseline="3000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sz="2400" i="1" baseline="-250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</a:rPr>
              <a:t>temp2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sz="2400" i="1" baseline="-250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((</a:t>
            </a:r>
            <a:r>
              <a:rPr lang="en-US" altLang="zh-TW" sz="24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– </a:t>
            </a:r>
            <a:r>
              <a:rPr lang="en-US" altLang="zh-TW" sz="2400" i="1" baseline="-250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R-S,S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b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–</a:t>
            </a: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temp2</a:t>
            </a: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kumimoji="0" lang="zh-HK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40688" y="1135063"/>
          <a:ext cx="1484312" cy="2378076"/>
        </p:xfrm>
        <a:graphic>
          <a:graphicData uri="http://schemas.openxmlformats.org/drawingml/2006/table">
            <a:tbl>
              <a:tblPr/>
              <a:tblGrid>
                <a:gridCol w="68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CS2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Bio2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P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EE1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10725" y="1182688"/>
          <a:ext cx="865188" cy="1189038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Bio2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05538"/>
              </p:ext>
            </p:extLst>
          </p:nvPr>
        </p:nvGraphicFramePr>
        <p:xfrm>
          <a:off x="318654" y="4198389"/>
          <a:ext cx="803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332666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89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654" y="3848793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59845"/>
              </p:ext>
            </p:extLst>
          </p:nvPr>
        </p:nvGraphicFramePr>
        <p:xfrm>
          <a:off x="1490749" y="3921127"/>
          <a:ext cx="16256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51">
                  <a:extLst>
                    <a:ext uri="{9D8B030D-6E8A-4147-A177-3AD203B41FA5}">
                      <a16:colId xmlns:a16="http://schemas.microsoft.com/office/drawing/2014/main" val="3733849611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37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7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8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7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46984" y="3479461"/>
            <a:ext cx="125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temp1 x 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19741"/>
              </p:ext>
            </p:extLst>
          </p:nvPr>
        </p:nvGraphicFramePr>
        <p:xfrm>
          <a:off x="3484974" y="4198389"/>
          <a:ext cx="2117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02">
                  <a:extLst>
                    <a:ext uri="{9D8B030D-6E8A-4147-A177-3AD203B41FA5}">
                      <a16:colId xmlns:a16="http://schemas.microsoft.com/office/drawing/2014/main" val="3189349098"/>
                    </a:ext>
                  </a:extLst>
                </a:gridCol>
                <a:gridCol w="1058902">
                  <a:extLst>
                    <a:ext uri="{9D8B030D-6E8A-4147-A177-3AD203B41FA5}">
                      <a16:colId xmlns:a16="http://schemas.microsoft.com/office/drawing/2014/main" val="279394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1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0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5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67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58082" y="3736461"/>
            <a:ext cx="181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emp1 x s -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Division Operator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331628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Why do we need to do </a:t>
            </a:r>
            <a:r>
              <a:rPr lang="en-US" altLang="zh-TW" sz="2400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R-S,S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)?</a:t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		</a:t>
            </a:r>
            <a:r>
              <a:rPr lang="en-US" altLang="zh-TW" sz="2400" i="1" smtClean="0">
                <a:ea typeface="新細明體" panose="02020500000000000000" pitchFamily="18" charset="-120"/>
              </a:rPr>
              <a:t>temp1</a:t>
            </a:r>
            <a:r>
              <a:rPr lang="en-US" altLang="zh-TW" sz="2400" baseline="300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sz="2400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		</a:t>
            </a:r>
            <a:r>
              <a:rPr lang="en-US" altLang="zh-TW" sz="2400" i="1" smtClean="0">
                <a:ea typeface="新細明體" panose="02020500000000000000" pitchFamily="18" charset="-120"/>
              </a:rPr>
              <a:t>temp2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sz="2400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((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 – </a:t>
            </a:r>
            <a:r>
              <a:rPr lang="en-US" altLang="zh-TW" sz="2400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R-S,S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–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temp2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This is for the following reasons.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The relation schema for  “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temp1”  is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The relation schema for “(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)” is 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R-S,S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, 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In order to do “-” (Set difference), all the attributes must match.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2427288" y="1693863"/>
            <a:ext cx="5915025" cy="1557337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5BD5D-26A0-42A8-A41B-8A13E1740F2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Relations between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57300"/>
                <a:ext cx="8253761" cy="5029200"/>
              </a:xfrm>
            </p:spPr>
            <p:txBody>
              <a:bodyPr/>
              <a:lstStyle/>
              <a:p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be </a:t>
                </a:r>
                <a:r>
                  <a:rPr lang="en-US" altLang="en-US" dirty="0"/>
                  <a:t>sets. </a:t>
                </a:r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is </a:t>
                </a:r>
                <a:r>
                  <a:rPr lang="en-US" altLang="en-US" sz="2800" dirty="0" smtClean="0"/>
                  <a:t>a </a:t>
                </a:r>
                <a:r>
                  <a:rPr lang="en-US" altLang="en-US" sz="2800" dirty="0"/>
                  <a:t>subset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28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800" i="0" dirty="0" smtClean="0">
                    <a:solidFill>
                      <a:schemeClr val="accent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sz="28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, if and only if very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element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 is also an element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altLang="en-US" sz="2800" dirty="0" smtClean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𝐴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is 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not a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subset of </a:t>
                </a:r>
                <a:r>
                  <a:rPr lang="en-US" altLang="en-US" sz="28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𝐵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 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if 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some element of </a:t>
                </a:r>
                <a:r>
                  <a:rPr lang="en-US" altLang="en-US" sz="28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𝐴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 is 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not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an element of </a:t>
                </a:r>
                <a:r>
                  <a:rPr lang="en-US" altLang="en-US" sz="28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𝐵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800" dirty="0" smtClean="0"/>
                  <a:t> is equal to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2800" dirty="0" smtClean="0"/>
                  <a:t>.</a:t>
                </a:r>
                <a:r>
                  <a:rPr lang="en-US" altLang="en-US" sz="28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dirty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800" i="1" dirty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sz="2800" dirty="0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, if and only 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en-US" sz="2800" dirty="0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</a:t>
                </a:r>
                <a:endParaRPr lang="en-US" altLang="en-US" sz="280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57300"/>
                <a:ext cx="8253761" cy="5029200"/>
              </a:xfrm>
              <a:blipFill>
                <a:blip r:embed="rId2"/>
                <a:stretch>
                  <a:fillRect l="-1035" t="-121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Assignment Operation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708900" cy="4681537"/>
          </a:xfrm>
        </p:spPr>
        <p:txBody>
          <a:bodyPr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The assignment operation (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) provides a convenient way to express complex queries. 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And this is different from “rename”.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It allows something to appear in multiple places.</a:t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		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temp1</a:t>
            </a:r>
            <a:r>
              <a:rPr lang="en-US" altLang="zh-TW" sz="2400" baseline="30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		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temp2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 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R-S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((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– 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R-S,S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		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temp1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–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temp2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380582" y="3066131"/>
            <a:ext cx="5815013" cy="1647825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Assignment Operation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014413"/>
            <a:ext cx="7708900" cy="5162550"/>
          </a:xfrm>
        </p:spPr>
        <p:txBody>
          <a:bodyPr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The assignment operation (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HK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evaluation of an assignment does not result in any relation. Rather, the result of the expression to the right of 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HK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is assigned to the relation variable on the left of 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HK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628650" lvl="1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Write query as a sequential program consisting of</a:t>
            </a:r>
          </a:p>
          <a:p>
            <a:pPr lvl="2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 series of assignments </a:t>
            </a:r>
          </a:p>
          <a:p>
            <a:pPr lvl="2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Assignment must always be made to a temporary relation variable.</a:t>
            </a:r>
          </a:p>
        </p:txBody>
      </p:sp>
    </p:spTree>
    <p:extLst>
      <p:ext uri="{BB962C8B-B14F-4D97-AF65-F5344CB8AC3E}">
        <p14:creationId xmlns:p14="http://schemas.microsoft.com/office/powerpoint/2010/main" val="34790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Extended Relational-Algebra-Operations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Generalized Projection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Aggregate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Generalized Projection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Extends the projection operation by allowing arithmetic functions to be used in the projection list.</a:t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zh-TW" sz="2400" i="1" smtClean="0">
                <a:ea typeface="新細明體" panose="02020500000000000000" pitchFamily="18" charset="-120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</a:rPr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sz="2400" smtClean="0">
                <a:ea typeface="新細明體" panose="02020500000000000000" pitchFamily="18" charset="-120"/>
              </a:rPr>
              <a:t>, …,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n </a:t>
            </a:r>
            <a:r>
              <a:rPr lang="en-US" altLang="zh-TW" sz="2400" i="1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are arithmetic expressions involving constants and attributes in the schema of </a:t>
            </a:r>
            <a:r>
              <a:rPr lang="en-US" altLang="zh-TW" sz="2400" i="1" smtClean="0">
                <a:ea typeface="新細明體" panose="02020500000000000000" pitchFamily="18" charset="-120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  <a:p>
            <a:pPr>
              <a:tabLst>
                <a:tab pos="3195638" algn="ctr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Given relation </a:t>
            </a:r>
            <a:r>
              <a:rPr lang="en-US" altLang="zh-TW" sz="2400" i="1" smtClean="0">
                <a:ea typeface="新細明體" panose="02020500000000000000" pitchFamily="18" charset="-120"/>
              </a:rPr>
              <a:t>instructor(ID, name, dept_name, </a:t>
            </a:r>
            <a:r>
              <a:rPr lang="en-US" altLang="zh-TW" sz="2400" smtClean="0">
                <a:ea typeface="新細明體" panose="02020500000000000000" pitchFamily="18" charset="-120"/>
              </a:rPr>
              <a:t>salary) where salary is annual salary, get the same information but with monthly salary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		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ID, name, dept_name, salary/12</a:t>
            </a:r>
            <a:r>
              <a:rPr lang="en-US" altLang="zh-TW" sz="2400" i="1" smtClean="0">
                <a:ea typeface="新細明體" panose="02020500000000000000" pitchFamily="18" charset="-120"/>
              </a:rPr>
              <a:t> (instructor)</a:t>
            </a:r>
            <a:endParaRPr lang="en-US" altLang="zh-TW" sz="2400" smtClean="0">
              <a:ea typeface="新細明體" panose="02020500000000000000" pitchFamily="18" charset="-12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540000" y="2027238"/>
          <a:ext cx="2324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Equation" r:id="rId4" imgW="990170" imgH="241195" progId="Equation.3">
                  <p:embed/>
                </p:oleObj>
              </mc:Choice>
              <mc:Fallback>
                <p:oleObj name="Equation" r:id="rId4" imgW="99017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027238"/>
                        <a:ext cx="2324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Aggregate Functions and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zh-TW" sz="2000" b="1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Aggregation function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  <a:r>
              <a:rPr lang="en-US" altLang="zh-TW" b="1" dirty="0" err="1" smtClean="0">
                <a:ea typeface="新細明體" panose="02020500000000000000" pitchFamily="18" charset="-120"/>
              </a:rPr>
              <a:t>avg</a:t>
            </a:r>
            <a:r>
              <a:rPr lang="en-US" altLang="zh-TW" dirty="0" smtClean="0">
                <a:ea typeface="新細明體" panose="02020500000000000000" pitchFamily="18" charset="-120"/>
              </a:rPr>
              <a:t>:  average value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r>
              <a:rPr lang="en-US" altLang="zh-TW" b="1" dirty="0" smtClean="0">
                <a:ea typeface="新細明體" panose="02020500000000000000" pitchFamily="18" charset="-120"/>
              </a:rPr>
              <a:t>min</a:t>
            </a:r>
            <a:r>
              <a:rPr lang="en-US" altLang="zh-TW" dirty="0" smtClean="0">
                <a:ea typeface="新細明體" panose="02020500000000000000" pitchFamily="18" charset="-120"/>
              </a:rPr>
              <a:t>:  minimum value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r>
              <a:rPr lang="en-US" altLang="zh-TW" b="1" dirty="0" smtClean="0">
                <a:ea typeface="新細明體" panose="02020500000000000000" pitchFamily="18" charset="-120"/>
              </a:rPr>
              <a:t>max</a:t>
            </a:r>
            <a:r>
              <a:rPr lang="en-US" altLang="zh-TW" dirty="0" smtClean="0">
                <a:ea typeface="新細明體" panose="02020500000000000000" pitchFamily="18" charset="-120"/>
              </a:rPr>
              <a:t>:  maximum value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r>
              <a:rPr lang="en-US" altLang="zh-TW" b="1" dirty="0" smtClean="0">
                <a:ea typeface="新細明體" panose="02020500000000000000" pitchFamily="18" charset="-120"/>
              </a:rPr>
              <a:t>sum</a:t>
            </a:r>
            <a:r>
              <a:rPr lang="en-US" altLang="zh-TW" dirty="0" smtClean="0">
                <a:ea typeface="新細明體" panose="02020500000000000000" pitchFamily="18" charset="-120"/>
              </a:rPr>
              <a:t>:  sum of values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r>
              <a:rPr lang="en-US" altLang="zh-TW" b="1" dirty="0" smtClean="0">
                <a:ea typeface="新細明體" panose="02020500000000000000" pitchFamily="18" charset="-120"/>
              </a:rPr>
              <a:t>count</a:t>
            </a:r>
            <a:r>
              <a:rPr lang="en-US" altLang="zh-TW" dirty="0" smtClean="0">
                <a:ea typeface="新細明體" panose="02020500000000000000" pitchFamily="18" charset="-120"/>
              </a:rPr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zh-TW" sz="2000" b="1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Aggregate operation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…,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G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Each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an aggregate function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Each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Note: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Some books/articles use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866900" y="3579813"/>
          <a:ext cx="39878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8" name="Equation" r:id="rId4" imgW="1816100" imgH="241300" progId="Equation.3">
                  <p:embed/>
                </p:oleObj>
              </mc:Choice>
              <mc:Fallback>
                <p:oleObj name="Equation" r:id="rId4" imgW="1816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579813"/>
                        <a:ext cx="39878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57" name="Picture 6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970213" y="3579813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7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641306" y="5880100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Aggregate Functions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191293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Result of aggregation does not have a name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Can use rename operation to give it a name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For convenience, we permit renaming as part of aggregate operation</a:t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endParaRPr lang="en-US" altLang="zh-TW" sz="2400" smtClean="0">
              <a:ea typeface="新細明體" panose="02020500000000000000" pitchFamily="18" charset="-120"/>
            </a:endParaRPr>
          </a:p>
          <a:p>
            <a:pPr lvl="1"/>
            <a:endParaRPr lang="en-US" altLang="zh-TW" sz="2400" smtClean="0">
              <a:ea typeface="新細明體" panose="02020500000000000000" pitchFamily="18" charset="-12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260475" y="3240088"/>
            <a:ext cx="5597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i="1" baseline="-25000" dirty="0" err="1">
                <a:ea typeface="新細明體" panose="02020500000000000000" pitchFamily="18" charset="-120"/>
              </a:rPr>
              <a:t>dept_name</a:t>
            </a:r>
            <a:r>
              <a:rPr kumimoji="0"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</a:t>
            </a:r>
            <a:r>
              <a:rPr kumimoji="0" lang="en-US" altLang="zh-TW" sz="2400" b="1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avg</a:t>
            </a:r>
            <a:r>
              <a:rPr kumimoji="0" lang="en-US" altLang="zh-TW" sz="2400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(salary) </a:t>
            </a:r>
            <a:r>
              <a:rPr kumimoji="0" lang="en-US" altLang="zh-TW" sz="2400" b="1" i="1" baseline="-25000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as</a:t>
            </a:r>
            <a:r>
              <a:rPr kumimoji="0" lang="en-US" altLang="zh-TW" sz="2400" i="1" baseline="-25000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 i="1" baseline="-25000" dirty="0" err="1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avg_sal</a:t>
            </a:r>
            <a:r>
              <a:rPr kumimoji="0" lang="en-US" altLang="zh-TW" sz="2400" i="1" baseline="-25000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r>
              <a:rPr kumimoji="0"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76805" name="Picture 5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405063" y="3286125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Modification of the Database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The content of the database may be modified using the following operations: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Deletion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Insertion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Updating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All these operations can be expressed using the assignment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Multiset Relational Algebra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884238"/>
            <a:ext cx="7661275" cy="4903787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elational algebra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removes all duplicates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 e.g. after projection</a:t>
            </a:r>
          </a:p>
          <a:p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Multiset relational algebra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retains duplicates, to match SQL semantics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SQL duplicate retention was initially for efficiency, but is now a feature</a:t>
            </a:r>
          </a:p>
          <a:p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Multiset relational algebra defined as follows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selection: has as many duplicates of a tuple as in  the input, if the tuple satisfies the selection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projection: one tuple per input tuple, even if it is a duplicate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cross product:  If there are 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copies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in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and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copies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in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there are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x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copies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t1.t2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in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x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Other operators similarly defined </a:t>
            </a:r>
          </a:p>
          <a:p>
            <a:pPr lvl="2"/>
            <a:r>
              <a:rPr lang="en-US" altLang="zh-TW" sz="2000" dirty="0" smtClean="0">
                <a:ea typeface="新細明體" panose="02020500000000000000" pitchFamily="18" charset="-120"/>
              </a:rPr>
              <a:t>E.g. union: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+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 copies,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intersection: min(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m, 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 copies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difference: min(0,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–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 copies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SQL and Relational Algebra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9013"/>
            <a:ext cx="7661275" cy="4903787"/>
          </a:xfrm>
        </p:spPr>
        <p:txBody>
          <a:bodyPr/>
          <a:lstStyle/>
          <a:p>
            <a:r>
              <a:rPr lang="en-US" altLang="zh-TW" sz="2400" b="1" smtClean="0">
                <a:ea typeface="新細明體" panose="02020500000000000000" pitchFamily="18" charset="-120"/>
              </a:rPr>
              <a:t>select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A1, A2, .. An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from   </a:t>
            </a:r>
            <a:r>
              <a:rPr lang="en-US" altLang="zh-TW" sz="2400" i="1" smtClean="0">
                <a:ea typeface="新細明體" panose="02020500000000000000" pitchFamily="18" charset="-120"/>
              </a:rPr>
              <a:t>r1, r2, …, rm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    is equivalent to the following expression in </a:t>
            </a:r>
            <a:r>
              <a:rPr lang="en-US" altLang="zh-TW" sz="2400" smtClean="0">
                <a:solidFill>
                  <a:srgbClr val="0000FF"/>
                </a:solidFill>
                <a:ea typeface="新細明體" panose="02020500000000000000" pitchFamily="18" charset="-120"/>
              </a:rPr>
              <a:t>multiset</a:t>
            </a:r>
            <a:r>
              <a:rPr lang="en-US" altLang="zh-TW" sz="2400" smtClean="0">
                <a:ea typeface="新細明體" panose="02020500000000000000" pitchFamily="18" charset="-120"/>
              </a:rPr>
              <a:t>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       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A1, .., An</a:t>
            </a:r>
            <a:r>
              <a:rPr lang="en-US" altLang="zh-TW" sz="2400" smtClean="0">
                <a:ea typeface="新細明體" panose="02020500000000000000" pitchFamily="18" charset="-120"/>
              </a:rPr>
              <a:t> (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P</a:t>
            </a:r>
            <a:r>
              <a:rPr lang="en-US" altLang="zh-TW" sz="240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smtClean="0">
                <a:ea typeface="新細明體" panose="02020500000000000000" pitchFamily="18" charset="-120"/>
              </a:rPr>
              <a:t>r1 </a:t>
            </a:r>
            <a:r>
              <a:rPr lang="en-US" altLang="zh-TW" sz="2400" smtClean="0">
                <a:ea typeface="新細明體" panose="02020500000000000000" pitchFamily="18" charset="-120"/>
              </a:rPr>
              <a:t>x </a:t>
            </a:r>
            <a:r>
              <a:rPr lang="en-US" altLang="zh-TW" sz="2400" i="1" smtClean="0">
                <a:ea typeface="新細明體" panose="02020500000000000000" pitchFamily="18" charset="-120"/>
              </a:rPr>
              <a:t> r2  </a:t>
            </a:r>
            <a:r>
              <a:rPr lang="en-US" altLang="zh-TW" sz="2400" smtClean="0">
                <a:ea typeface="新細明體" panose="02020500000000000000" pitchFamily="18" charset="-120"/>
              </a:rPr>
              <a:t>x .. x</a:t>
            </a:r>
            <a:r>
              <a:rPr lang="en-US" altLang="zh-TW" sz="2400" i="1" smtClean="0">
                <a:ea typeface="新細明體" panose="02020500000000000000" pitchFamily="18" charset="-120"/>
              </a:rPr>
              <a:t>  rm</a:t>
            </a:r>
            <a:r>
              <a:rPr lang="en-US" altLang="zh-TW" sz="2400" smtClean="0">
                <a:ea typeface="新細明體" panose="02020500000000000000" pitchFamily="18" charset="-120"/>
              </a:rPr>
              <a:t>))</a:t>
            </a:r>
          </a:p>
          <a:p>
            <a:r>
              <a:rPr lang="en-US" altLang="zh-TW" sz="2400" b="1" smtClean="0">
                <a:ea typeface="新細明體" panose="02020500000000000000" pitchFamily="18" charset="-120"/>
              </a:rPr>
              <a:t>select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A1, A2, </a:t>
            </a:r>
            <a:r>
              <a:rPr lang="en-US" altLang="zh-TW" sz="2400" b="1" smtClean="0">
                <a:ea typeface="新細明體" panose="02020500000000000000" pitchFamily="18" charset="-120"/>
              </a:rPr>
              <a:t>sum</a:t>
            </a:r>
            <a:r>
              <a:rPr lang="en-US" altLang="zh-TW" sz="2400" i="1" smtClean="0">
                <a:ea typeface="新細明體" panose="02020500000000000000" pitchFamily="18" charset="-120"/>
              </a:rPr>
              <a:t>(A3)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from   </a:t>
            </a:r>
            <a:r>
              <a:rPr lang="en-US" altLang="zh-TW" sz="2400" i="1" smtClean="0">
                <a:ea typeface="新細明體" panose="02020500000000000000" pitchFamily="18" charset="-120"/>
              </a:rPr>
              <a:t>r1, r2, …, rm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where P</a:t>
            </a:r>
            <a:br>
              <a:rPr lang="en-US" altLang="zh-TW" sz="2400" b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group by </a:t>
            </a:r>
            <a:r>
              <a:rPr lang="en-US" altLang="zh-TW" sz="2400" i="1" smtClean="0">
                <a:ea typeface="新細明體" panose="02020500000000000000" pitchFamily="18" charset="-120"/>
              </a:rPr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    is equivalent to the following expression in </a:t>
            </a:r>
            <a:r>
              <a:rPr lang="en-US" altLang="zh-TW" sz="2400" smtClean="0">
                <a:solidFill>
                  <a:srgbClr val="0000FF"/>
                </a:solidFill>
                <a:ea typeface="新細明體" panose="02020500000000000000" pitchFamily="18" charset="-120"/>
              </a:rPr>
              <a:t>multiset </a:t>
            </a:r>
            <a:r>
              <a:rPr lang="en-US" altLang="zh-TW" sz="2400" smtClean="0">
                <a:ea typeface="新細明體" panose="02020500000000000000" pitchFamily="18" charset="-120"/>
              </a:rPr>
              <a:t>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baseline="-25000" smtClean="0">
                <a:ea typeface="新細明體" panose="02020500000000000000" pitchFamily="18" charset="-120"/>
              </a:rPr>
              <a:t>                      A1, A2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2400" b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sum</a:t>
            </a:r>
            <a:r>
              <a:rPr lang="en-US" altLang="zh-TW" sz="24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A3</a:t>
            </a:r>
            <a:r>
              <a:rPr lang="en-US" altLang="zh-TW" sz="24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(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P</a:t>
            </a:r>
            <a:r>
              <a:rPr lang="en-US" altLang="zh-TW" sz="240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smtClean="0">
                <a:ea typeface="新細明體" panose="02020500000000000000" pitchFamily="18" charset="-120"/>
              </a:rPr>
              <a:t>r1 </a:t>
            </a:r>
            <a:r>
              <a:rPr lang="en-US" altLang="zh-TW" sz="2400" smtClean="0">
                <a:ea typeface="新細明體" panose="02020500000000000000" pitchFamily="18" charset="-120"/>
              </a:rPr>
              <a:t>x </a:t>
            </a:r>
            <a:r>
              <a:rPr lang="en-US" altLang="zh-TW" sz="2400" i="1" smtClean="0">
                <a:ea typeface="新細明體" panose="02020500000000000000" pitchFamily="18" charset="-120"/>
              </a:rPr>
              <a:t> r2  </a:t>
            </a:r>
            <a:r>
              <a:rPr lang="en-US" altLang="zh-TW" sz="2400" smtClean="0">
                <a:ea typeface="新細明體" panose="02020500000000000000" pitchFamily="18" charset="-120"/>
              </a:rPr>
              <a:t>x .. x</a:t>
            </a:r>
            <a:r>
              <a:rPr lang="en-US" altLang="zh-TW" sz="2400" i="1" smtClean="0">
                <a:ea typeface="新細明體" panose="02020500000000000000" pitchFamily="18" charset="-120"/>
              </a:rPr>
              <a:t>  rm</a:t>
            </a:r>
            <a:r>
              <a:rPr lang="en-US" altLang="zh-TW" sz="2400" smtClean="0">
                <a:ea typeface="新細明體" panose="02020500000000000000" pitchFamily="18" charset="-120"/>
              </a:rPr>
              <a:t>)))</a:t>
            </a:r>
          </a:p>
          <a:p>
            <a:endParaRPr lang="en-US" altLang="zh-TW" b="1" smtClean="0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81924" name="Picture 4" descr="Cal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801938" y="5997575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SQL and Relational Algebra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03313"/>
            <a:ext cx="8301037" cy="490378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More generally, the non-aggregated attributes in the </a:t>
            </a:r>
            <a:r>
              <a:rPr lang="en-US" altLang="zh-TW" sz="2400" b="1" smtClean="0">
                <a:ea typeface="新細明體" panose="02020500000000000000" pitchFamily="18" charset="-120"/>
              </a:rPr>
              <a:t>select</a:t>
            </a:r>
            <a:r>
              <a:rPr lang="en-US" altLang="zh-TW" sz="2400" smtClean="0">
                <a:ea typeface="新細明體" panose="02020500000000000000" pitchFamily="18" charset="-120"/>
              </a:rPr>
              <a:t> clause may be a subset of the </a:t>
            </a:r>
            <a:r>
              <a:rPr lang="en-US" altLang="zh-TW" sz="2400" b="1" smtClean="0">
                <a:ea typeface="新細明體" panose="02020500000000000000" pitchFamily="18" charset="-120"/>
              </a:rPr>
              <a:t>group by</a:t>
            </a:r>
            <a:r>
              <a:rPr lang="en-US" altLang="zh-TW" sz="2400" smtClean="0">
                <a:ea typeface="新細明體" panose="02020500000000000000" pitchFamily="18" charset="-120"/>
              </a:rPr>
              <a:t> attributes, in which case the equivalence is as follows:</a:t>
            </a:r>
            <a:r>
              <a:rPr lang="en-US" altLang="zh-TW" sz="2400" b="1" smtClean="0"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select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A1</a:t>
            </a:r>
            <a:r>
              <a:rPr lang="en-US" altLang="zh-TW" sz="2400" i="1" smtClean="0">
                <a:ea typeface="新細明體" panose="02020500000000000000" pitchFamily="18" charset="-120"/>
              </a:rPr>
              <a:t>, </a:t>
            </a:r>
            <a:r>
              <a:rPr lang="en-US" altLang="zh-TW" sz="2400" b="1" smtClean="0">
                <a:ea typeface="新細明體" panose="02020500000000000000" pitchFamily="18" charset="-120"/>
              </a:rPr>
              <a:t>sum</a:t>
            </a:r>
            <a:r>
              <a:rPr lang="en-US" altLang="zh-TW" sz="2400" i="1" smtClean="0">
                <a:ea typeface="新細明體" panose="02020500000000000000" pitchFamily="18" charset="-120"/>
              </a:rPr>
              <a:t>(A3)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from   </a:t>
            </a:r>
            <a:r>
              <a:rPr lang="en-US" altLang="zh-TW" sz="2400" i="1" smtClean="0">
                <a:ea typeface="新細明體" panose="02020500000000000000" pitchFamily="18" charset="-120"/>
              </a:rPr>
              <a:t>r1, r2, …, rm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where P</a:t>
            </a:r>
            <a:br>
              <a:rPr lang="en-US" altLang="zh-TW" sz="2400" b="1" smtClean="0">
                <a:ea typeface="新細明體" panose="02020500000000000000" pitchFamily="18" charset="-120"/>
              </a:rPr>
            </a:br>
            <a:r>
              <a:rPr lang="en-US" altLang="zh-TW" sz="2400" b="1" smtClean="0">
                <a:ea typeface="新細明體" panose="02020500000000000000" pitchFamily="18" charset="-120"/>
              </a:rPr>
              <a:t>group by </a:t>
            </a:r>
            <a:r>
              <a:rPr lang="en-US" altLang="zh-TW" sz="24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A1</a:t>
            </a:r>
            <a:r>
              <a:rPr lang="en-US" altLang="zh-TW" sz="2400" i="1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A2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       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A1,</a:t>
            </a:r>
            <a:r>
              <a:rPr lang="en-US" altLang="zh-TW" sz="2400" i="1" baseline="-25000" smtClean="0">
                <a:solidFill>
                  <a:srgbClr val="7030A0"/>
                </a:solidFill>
                <a:ea typeface="新細明體" panose="02020500000000000000" pitchFamily="18" charset="-120"/>
              </a:rPr>
              <a:t>sumA3</a:t>
            </a:r>
            <a:r>
              <a:rPr lang="en-US" altLang="zh-TW" sz="2400" smtClean="0">
                <a:ea typeface="新細明體" panose="02020500000000000000" pitchFamily="18" charset="-120"/>
              </a:rPr>
              <a:t>( </a:t>
            </a:r>
            <a:r>
              <a:rPr lang="en-US" altLang="zh-TW" sz="2400" baseline="-25000" smtClean="0">
                <a:latin typeface="Arial" panose="020B0604020202020204" pitchFamily="34" charset="0"/>
                <a:ea typeface="新細明體" panose="02020500000000000000" pitchFamily="18" charset="-120"/>
              </a:rPr>
              <a:t>A1,A2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2400" b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sum</a:t>
            </a:r>
            <a:r>
              <a:rPr lang="en-US" altLang="zh-TW" sz="24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A3</a:t>
            </a:r>
            <a:r>
              <a:rPr lang="en-US" altLang="zh-TW" sz="24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b="1" baseline="-25000" smtClean="0">
                <a:solidFill>
                  <a:srgbClr val="7030A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as</a:t>
            </a:r>
            <a:r>
              <a:rPr lang="en-US" altLang="zh-TW" sz="2400" baseline="-25000" smtClean="0">
                <a:solidFill>
                  <a:srgbClr val="7030A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sumA3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P</a:t>
            </a:r>
            <a:r>
              <a:rPr lang="en-US" altLang="zh-TW" sz="240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smtClean="0">
                <a:ea typeface="新細明體" panose="02020500000000000000" pitchFamily="18" charset="-120"/>
              </a:rPr>
              <a:t>r1 </a:t>
            </a:r>
            <a:r>
              <a:rPr lang="en-US" altLang="zh-TW" sz="2400" smtClean="0">
                <a:ea typeface="新細明體" panose="02020500000000000000" pitchFamily="18" charset="-120"/>
              </a:rPr>
              <a:t>x </a:t>
            </a:r>
            <a:r>
              <a:rPr lang="en-US" altLang="zh-TW" sz="2400" i="1" smtClean="0">
                <a:ea typeface="新細明體" panose="02020500000000000000" pitchFamily="18" charset="-120"/>
              </a:rPr>
              <a:t> r2  </a:t>
            </a:r>
            <a:r>
              <a:rPr lang="en-US" altLang="zh-TW" sz="2400" smtClean="0">
                <a:ea typeface="新細明體" panose="02020500000000000000" pitchFamily="18" charset="-120"/>
              </a:rPr>
              <a:t>x .. x</a:t>
            </a:r>
            <a:r>
              <a:rPr lang="en-US" altLang="zh-TW" sz="2400" i="1" smtClean="0">
                <a:ea typeface="新細明體" panose="02020500000000000000" pitchFamily="18" charset="-120"/>
              </a:rPr>
              <a:t>  rm</a:t>
            </a:r>
            <a:r>
              <a:rPr lang="en-US" altLang="zh-TW" sz="2400" smtClean="0">
                <a:ea typeface="新細明體" panose="02020500000000000000" pitchFamily="18" charset="-120"/>
              </a:rPr>
              <a:t>)))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82948" name="Picture 4" descr="Cal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351213" y="5038725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Relational Algebra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36511"/>
            <a:ext cx="8004175" cy="4876800"/>
          </a:xfrm>
        </p:spPr>
        <p:txBody>
          <a:bodyPr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Six </a:t>
            </a:r>
            <a:r>
              <a:rPr lang="en-US" altLang="zh-TW" sz="2400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basic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operators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select: </a:t>
            </a:r>
            <a:r>
              <a:rPr kumimoji="0"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project: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union: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set difference: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–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Cartesian product: x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rename: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The operators take one or  two relations as inputs and produce a new relation as a result.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We first discuss relational algebra based on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sets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(or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single-set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), and then we discuss how to extend it to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multisets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SQL </a:t>
            </a:r>
            <a:r>
              <a:rPr lang="en-US" altLang="zh-TW" dirty="0" err="1" smtClean="0">
                <a:ea typeface="新細明體" charset="-120"/>
              </a:rPr>
              <a:t>vs</a:t>
            </a:r>
            <a:r>
              <a:rPr lang="en-US" altLang="zh-TW" dirty="0" smtClean="0">
                <a:ea typeface="新細明體" charset="-120"/>
              </a:rPr>
              <a:t> Relational Algebra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1109663"/>
            <a:ext cx="8183563" cy="468153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SQL is a query language for users to access databases. </a:t>
            </a:r>
          </a:p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Relational algebra is used by the system to process queries.</a:t>
            </a:r>
          </a:p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SQL is built on top of relational algebra with some additional facilities to manipulate data.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For example, displaying data in order.</a:t>
            </a:r>
          </a:p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An SQL query is translated into a relational algebra expression to be processed.</a:t>
            </a:r>
          </a:p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In practice, an end-user does not need to write relational algebra. But the idea of algebra can help an end-user to write a good query. </a:t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Select Operation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42975"/>
            <a:ext cx="8072437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Notation: 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is called the </a:t>
            </a:r>
            <a:r>
              <a:rPr lang="en-US" altLang="zh-TW" sz="2400" b="1" smtClean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selection predicate</a:t>
            </a:r>
            <a:endParaRPr lang="en-US" altLang="zh-TW" sz="2400" b="1" i="1" smtClean="0">
              <a:solidFill>
                <a:schemeClr val="tx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Defined as: 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 = {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|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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p(t)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where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p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TW" sz="2400" b="1" smtClean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terms</a:t>
            </a:r>
            <a:r>
              <a:rPr lang="en-US" altLang="zh-TW" sz="2400" smtClean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connected by :  (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),  (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or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),  (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not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Each </a:t>
            </a:r>
            <a:r>
              <a:rPr lang="en-US" altLang="zh-TW" sz="2400" b="1" smtClean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term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is one of:  &lt;attribute&gt; </a:t>
            </a:r>
            <a:r>
              <a:rPr lang="en-US" altLang="zh-TW" sz="2400" i="1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op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&lt;attribute&gt; or &lt;attribute&gt; </a:t>
            </a:r>
            <a:r>
              <a:rPr lang="en-US" altLang="zh-TW" sz="240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op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&lt;constant&gt;</a:t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  <a:r>
              <a:rPr lang="en-US" altLang="zh-TW" sz="2400" i="1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op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is one of:  =, , &gt;, , &lt;, 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Example of selection: </a:t>
            </a:r>
            <a:b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dept_name=“Physics”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23556" name="Picture 37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6075363" y="3616325"/>
            <a:ext cx="277018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Project Operation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68388"/>
            <a:ext cx="5253037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Notation: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	where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, A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,…,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are attribute names and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The result is defined as the relation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columns obtained by erasing the columns that are not listed.</a:t>
            </a:r>
          </a:p>
          <a:p>
            <a:pPr>
              <a:tabLst>
                <a:tab pos="3257550" algn="ctr"/>
              </a:tabLst>
            </a:pPr>
            <a:r>
              <a:rPr lang="en-US" altLang="zh-TW" sz="2400" i="1" dirty="0" smtClean="0">
                <a:ea typeface="新細明體" panose="02020500000000000000" pitchFamily="18" charset="-120"/>
              </a:rPr>
              <a:t>Duplicate rows removed from result, since relations are sets.</a:t>
            </a:r>
          </a:p>
          <a:p>
            <a:pPr>
              <a:tabLst>
                <a:tab pos="32575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Example: To ignore the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attribute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instructor.    </a:t>
            </a:r>
            <a:br>
              <a:rPr lang="en-US" altLang="zh-TW" sz="2400" i="1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ID, name, salary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instructor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65507"/>
              </p:ext>
            </p:extLst>
          </p:nvPr>
        </p:nvGraphicFramePr>
        <p:xfrm>
          <a:off x="2533650" y="1109663"/>
          <a:ext cx="19063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4" imgW="825142" imgH="266584" progId="Equation.3">
                  <p:embed/>
                </p:oleObj>
              </mc:Choice>
              <mc:Fallback>
                <p:oleObj name="Equation" r:id="rId4" imgW="825142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109663"/>
                        <a:ext cx="19063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37" descr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6013450" y="3270250"/>
            <a:ext cx="277018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Union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709" y="927084"/>
            <a:ext cx="8329841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Notation: 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Defined as: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{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|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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or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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For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to be valid.</a:t>
            </a:r>
          </a:p>
          <a:p>
            <a:pPr lvl="1">
              <a:tabLst>
                <a:tab pos="2965450" algn="ctr"/>
              </a:tabLst>
            </a:pP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r,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must have the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same </a:t>
            </a:r>
            <a:r>
              <a:rPr lang="en-US" altLang="zh-TW" sz="2400" b="1" dirty="0" smtClean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arity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(same number of attributes)</a:t>
            </a:r>
          </a:p>
          <a:p>
            <a:pPr lvl="1">
              <a:tabLst>
                <a:tab pos="29654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attribute domains must be </a:t>
            </a:r>
            <a:r>
              <a:rPr lang="en-US" altLang="zh-TW" sz="2400" b="1" dirty="0" smtClean="0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compatible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(example: There is A attribute in both r and s. In r, it is defined as integer (e.g. 123), and in s, it is defined as string (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e.g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“123”). They are not compatible.)</a:t>
            </a:r>
          </a:p>
          <a:p>
            <a:pPr>
              <a:tabLst>
                <a:tab pos="296545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Example: to find all courses taught in the Fall 2009 semester,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 the Spring 2010 semester,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 both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semester=“Fall”  </a:t>
            </a:r>
            <a:r>
              <a:rPr lang="el-GR" altLang="zh-TW" sz="2400" i="1" baseline="-25000" dirty="0" smtClean="0">
                <a:sym typeface="Symbol" panose="05050102010706020507" pitchFamily="18" charset="2"/>
              </a:rPr>
              <a:t>Λ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year=2009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    </a:t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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semester=“Spring”  </a:t>
            </a:r>
            <a:r>
              <a:rPr lang="el-GR" altLang="zh-TW" sz="2400" i="1" baseline="-25000" dirty="0" smtClean="0">
                <a:sym typeface="Symbol" panose="05050102010706020507" pitchFamily="18" charset="2"/>
              </a:rPr>
              <a:t>Λ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year=2010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140000"/>
              </a:lnSpc>
              <a:buFont typeface="Monotype Sorts" pitchFamily="2" charset="2"/>
              <a:buNone/>
              <a:tabLst>
                <a:tab pos="2965450" algn="ctr"/>
              </a:tabLst>
            </a:pPr>
            <a:endParaRPr lang="en-US" altLang="zh-TW" i="1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Set Difference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539037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TW" sz="2400" dirty="0" smtClean="0">
                <a:ea typeface="新細明體" panose="02020500000000000000" pitchFamily="18" charset="-120"/>
              </a:rPr>
              <a:t>Notation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 – s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Defined as: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 – 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 = {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|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t 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endParaRPr lang="en-US" altLang="zh-TW" sz="2400" i="1" dirty="0" smtClean="0">
              <a:ea typeface="新細明體" panose="02020500000000000000" pitchFamily="18" charset="-120"/>
            </a:endParaRP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Set differences must be taken between </a:t>
            </a:r>
            <a:r>
              <a:rPr lang="en-US" altLang="zh-TW" sz="2400" b="1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compatible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relations.</a:t>
            </a:r>
          </a:p>
          <a:p>
            <a:pPr lvl="1"/>
            <a:r>
              <a:rPr lang="en-US" altLang="zh-TW" sz="24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must have the </a:t>
            </a:r>
            <a:r>
              <a:rPr lang="en-US" altLang="zh-TW" sz="2400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same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arity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attribute domains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and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must be compatible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Example: to find all courses taught in the Fall 2009 semester,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but not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in the Spring 2010 semester.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semester=“Fall”  </a:t>
            </a:r>
            <a:r>
              <a:rPr lang="el-GR" altLang="zh-TW" sz="2400" i="1" baseline="-25000" dirty="0" smtClean="0">
                <a:sym typeface="Symbol" panose="05050102010706020507" pitchFamily="18" charset="2"/>
              </a:rPr>
              <a:t>Λ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year=2009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  −  </a:t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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semester=“Spring”  </a:t>
            </a:r>
            <a:r>
              <a:rPr lang="el-GR" altLang="zh-TW" sz="2400" i="1" baseline="-25000" dirty="0" smtClean="0">
                <a:sym typeface="Symbol" panose="05050102010706020507" pitchFamily="18" charset="2"/>
              </a:rPr>
              <a:t>Λ</a:t>
            </a:r>
            <a:r>
              <a:rPr lang="en-US" altLang="zh-TW" sz="2400" i="1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year=2010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</a:p>
          <a:p>
            <a:endParaRPr lang="en-US" altLang="zh-TW" sz="16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Cartesian-Product Operation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077913"/>
            <a:ext cx="79470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Notation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s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tabLst>
                <a:tab pos="314960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</a:rPr>
              <a:t>Defined as: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x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= {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pq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p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r </a:t>
            </a:r>
            <a:r>
              <a:rPr lang="en-US" altLang="zh-TW" sz="24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q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>
              <a:tabLst>
                <a:tab pos="3149600" algn="ctr"/>
              </a:tabLst>
            </a:pP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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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</a:pPr>
            <a:r>
              <a:rPr lang="en-HK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w(W) implies that a relation w following the schema W.</a:t>
            </a:r>
            <a:endParaRPr lang="en-US" altLang="zh-TW" sz="2400" dirty="0" smtClean="0">
              <a:solidFill>
                <a:srgbClr val="0000FF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If attributes of </a:t>
            </a:r>
            <a:r>
              <a:rPr lang="en-US" altLang="zh-TW" sz="2400" i="1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r(R)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400" i="1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s(S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are not disjoint, then </a:t>
            </a:r>
            <a:r>
              <a:rPr lang="en-US" altLang="zh-TW" sz="2400" i="1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renaming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must be used. Since it happens, </a:t>
            </a:r>
            <a:r>
              <a:rPr lang="en-HK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we devise a naming schema to distinguish between the attribute names if they are the same in r(A, B) and s(A,C), by attaching the relation name, </a:t>
            </a:r>
            <a:r>
              <a:rPr lang="en-HK" altLang="zh-TW" sz="2400" dirty="0" err="1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r.A</a:t>
            </a:r>
            <a:r>
              <a:rPr lang="en-HK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HK" altLang="zh-TW" sz="2400" dirty="0" err="1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s.A</a:t>
            </a:r>
            <a:r>
              <a:rPr lang="en-HK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(known as </a:t>
            </a:r>
            <a:r>
              <a:rPr lang="en-HK" altLang="zh-TW" sz="2400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dot-notation</a:t>
            </a:r>
            <a:r>
              <a:rPr lang="en-HK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  <a:endParaRPr lang="en-US" altLang="zh-TW" sz="2400" dirty="0" smtClean="0">
              <a:solidFill>
                <a:srgbClr val="0000FF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21812</TotalTime>
  <Words>3605</Words>
  <Application>Microsoft Office PowerPoint</Application>
  <PresentationFormat>On-screen Show (4:3)</PresentationFormat>
  <Paragraphs>578</Paragraphs>
  <Slides>40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dbsym</vt:lpstr>
      <vt:lpstr>Monotype Sorts</vt:lpstr>
      <vt:lpstr>ＭＳ Ｐゴシック</vt:lpstr>
      <vt:lpstr>新細明體</vt:lpstr>
      <vt:lpstr>新細明體</vt:lpstr>
      <vt:lpstr>Arial</vt:lpstr>
      <vt:lpstr>Cambria Math</vt:lpstr>
      <vt:lpstr>Comic Sans MS</vt:lpstr>
      <vt:lpstr>Helvetica</vt:lpstr>
      <vt:lpstr>Symbol</vt:lpstr>
      <vt:lpstr>Times New Roman</vt:lpstr>
      <vt:lpstr>Webdings</vt:lpstr>
      <vt:lpstr>Wingdings</vt:lpstr>
      <vt:lpstr>2_db-5-grey</vt:lpstr>
      <vt:lpstr>Default Design</vt:lpstr>
      <vt:lpstr>Clip</vt:lpstr>
      <vt:lpstr>Equation</vt:lpstr>
      <vt:lpstr>Chapter 6: Formal Relational Query Languages </vt:lpstr>
      <vt:lpstr>Sets</vt:lpstr>
      <vt:lpstr>Relations between sets</vt:lpstr>
      <vt:lpstr>Relational Algebra</vt:lpstr>
      <vt:lpstr>Select Operation</vt:lpstr>
      <vt:lpstr>Project Operation</vt:lpstr>
      <vt:lpstr>Union Operation</vt:lpstr>
      <vt:lpstr>Set Difference Operation</vt:lpstr>
      <vt:lpstr>Cartesian-Product Operation</vt:lpstr>
      <vt:lpstr>Rename Operation</vt:lpstr>
      <vt:lpstr>Example Query</vt:lpstr>
      <vt:lpstr>Example Queries</vt:lpstr>
      <vt:lpstr>Formal Definition</vt:lpstr>
      <vt:lpstr>Additional Operations</vt:lpstr>
      <vt:lpstr>Set-Intersection Operation</vt:lpstr>
      <vt:lpstr>Natural-Join Operation</vt:lpstr>
      <vt:lpstr>Natural Join and Theta Join</vt:lpstr>
      <vt:lpstr>Outer Join</vt:lpstr>
      <vt:lpstr>Outer Join – Example</vt:lpstr>
      <vt:lpstr>Outer Join – Example</vt:lpstr>
      <vt:lpstr>Outer Join using Joins</vt:lpstr>
      <vt:lpstr>Null Values</vt:lpstr>
      <vt:lpstr>Null Values</vt:lpstr>
      <vt:lpstr>Reconsider the SQL</vt:lpstr>
      <vt:lpstr>Division Operator</vt:lpstr>
      <vt:lpstr>Consider an Example (1)</vt:lpstr>
      <vt:lpstr>Division Operator</vt:lpstr>
      <vt:lpstr>Consider an Example (2)</vt:lpstr>
      <vt:lpstr>Division Operator</vt:lpstr>
      <vt:lpstr>Assignment Operation</vt:lpstr>
      <vt:lpstr>Assignment Operation</vt:lpstr>
      <vt:lpstr>Extended Relational-Algebra-Operations</vt:lpstr>
      <vt:lpstr>Generalized Projection</vt:lpstr>
      <vt:lpstr>Aggregate Functions and Operations</vt:lpstr>
      <vt:lpstr>Aggregate Functions (Cont.)</vt:lpstr>
      <vt:lpstr>Modification of the Database</vt:lpstr>
      <vt:lpstr>Multiset Relational Algebra</vt:lpstr>
      <vt:lpstr>SQL and Relational Algebra</vt:lpstr>
      <vt:lpstr>SQL and Relational Algebra</vt:lpstr>
      <vt:lpstr>SQL vs Relational Algebra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Hong Cheng (SYEEM)</cp:lastModifiedBy>
  <cp:revision>459</cp:revision>
  <cp:lastPrinted>1999-06-28T19:27:31Z</cp:lastPrinted>
  <dcterms:created xsi:type="dcterms:W3CDTF">1999-12-16T14:50:30Z</dcterms:created>
  <dcterms:modified xsi:type="dcterms:W3CDTF">2022-02-20T06:08:03Z</dcterms:modified>
</cp:coreProperties>
</file>