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7" r:id="rId4"/>
    <p:sldId id="269" r:id="rId5"/>
    <p:sldId id="258" r:id="rId6"/>
    <p:sldId id="259" r:id="rId7"/>
    <p:sldId id="260" r:id="rId8"/>
    <p:sldId id="261" r:id="rId9"/>
    <p:sldId id="273" r:id="rId10"/>
    <p:sldId id="262" r:id="rId11"/>
    <p:sldId id="281" r:id="rId12"/>
    <p:sldId id="282" r:id="rId13"/>
    <p:sldId id="284" r:id="rId14"/>
    <p:sldId id="263" r:id="rId15"/>
    <p:sldId id="264" r:id="rId16"/>
    <p:sldId id="265" r:id="rId17"/>
    <p:sldId id="266" r:id="rId18"/>
    <p:sldId id="268" r:id="rId19"/>
    <p:sldId id="270" r:id="rId20"/>
    <p:sldId id="271" r:id="rId21"/>
    <p:sldId id="272" r:id="rId22"/>
    <p:sldId id="274" r:id="rId23"/>
    <p:sldId id="275" r:id="rId24"/>
    <p:sldId id="276" r:id="rId25"/>
    <p:sldId id="277" r:id="rId26"/>
    <p:sldId id="278" r:id="rId27"/>
    <p:sldId id="279"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E935F2-611A-2C4B-824E-1860425D5018}" v="1" dt="2022-02-21T08:45:31.403"/>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05" autoAdjust="0"/>
    <p:restoredTop sz="96197"/>
  </p:normalViewPr>
  <p:slideViewPr>
    <p:cSldViewPr snapToGrid="0">
      <p:cViewPr varScale="1">
        <p:scale>
          <a:sx n="113" d="100"/>
          <a:sy n="113" d="100"/>
        </p:scale>
        <p:origin x="22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NG, Zijin" userId="512e3b3c-3716-43f2-bea1-9004b650c062" providerId="ADAL" clId="{EAE935F2-611A-2C4B-824E-1860425D5018}"/>
    <pc:docChg chg="custSel modSld">
      <pc:chgData name="FENG, Zijin" userId="512e3b3c-3716-43f2-bea1-9004b650c062" providerId="ADAL" clId="{EAE935F2-611A-2C4B-824E-1860425D5018}" dt="2022-02-21T08:45:31.403" v="99"/>
      <pc:docMkLst>
        <pc:docMk/>
      </pc:docMkLst>
      <pc:sldChg chg="modSp mod">
        <pc:chgData name="FENG, Zijin" userId="512e3b3c-3716-43f2-bea1-9004b650c062" providerId="ADAL" clId="{EAE935F2-611A-2C4B-824E-1860425D5018}" dt="2022-02-21T08:27:24.933" v="43" actId="404"/>
        <pc:sldMkLst>
          <pc:docMk/>
          <pc:sldMk cId="2540621658" sldId="256"/>
        </pc:sldMkLst>
        <pc:spChg chg="mod">
          <ac:chgData name="FENG, Zijin" userId="512e3b3c-3716-43f2-bea1-9004b650c062" providerId="ADAL" clId="{EAE935F2-611A-2C4B-824E-1860425D5018}" dt="2022-02-21T08:27:24.933" v="43" actId="404"/>
          <ac:spMkLst>
            <pc:docMk/>
            <pc:sldMk cId="2540621658" sldId="256"/>
            <ac:spMk id="3" creationId="{00000000-0000-0000-0000-000000000000}"/>
          </ac:spMkLst>
        </pc:spChg>
      </pc:sldChg>
      <pc:sldChg chg="modSp mod">
        <pc:chgData name="FENG, Zijin" userId="512e3b3c-3716-43f2-bea1-9004b650c062" providerId="ADAL" clId="{EAE935F2-611A-2C4B-824E-1860425D5018}" dt="2022-02-21T08:45:31.403" v="99"/>
        <pc:sldMkLst>
          <pc:docMk/>
          <pc:sldMk cId="941067893" sldId="262"/>
        </pc:sldMkLst>
        <pc:spChg chg="mod">
          <ac:chgData name="FENG, Zijin" userId="512e3b3c-3716-43f2-bea1-9004b650c062" providerId="ADAL" clId="{EAE935F2-611A-2C4B-824E-1860425D5018}" dt="2022-02-21T08:45:31.403" v="99"/>
          <ac:spMkLst>
            <pc:docMk/>
            <pc:sldMk cId="941067893" sldId="262"/>
            <ac:spMk id="3" creationId="{00000000-0000-0000-0000-000000000000}"/>
          </ac:spMkLst>
        </pc:spChg>
      </pc:sldChg>
      <pc:sldChg chg="modSp mod">
        <pc:chgData name="FENG, Zijin" userId="512e3b3c-3716-43f2-bea1-9004b650c062" providerId="ADAL" clId="{EAE935F2-611A-2C4B-824E-1860425D5018}" dt="2022-02-21T08:31:20.819" v="53" actId="20577"/>
        <pc:sldMkLst>
          <pc:docMk/>
          <pc:sldMk cId="3936075344" sldId="285"/>
        </pc:sldMkLst>
        <pc:spChg chg="mod">
          <ac:chgData name="FENG, Zijin" userId="512e3b3c-3716-43f2-bea1-9004b650c062" providerId="ADAL" clId="{EAE935F2-611A-2C4B-824E-1860425D5018}" dt="2022-02-21T08:31:20.819" v="53" actId="20577"/>
          <ac:spMkLst>
            <pc:docMk/>
            <pc:sldMk cId="3936075344" sldId="285"/>
            <ac:spMk id="7" creationId="{D4E4CEB5-7B2B-2949-96DA-F66A86B2572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51626B-F1C5-4796-B32D-CAD0FBEE74BC}"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7681C-E614-4FEC-B940-19AB46F2EF18}" type="slidenum">
              <a:rPr lang="en-US" smtClean="0"/>
              <a:t>‹#›</a:t>
            </a:fld>
            <a:endParaRPr lang="en-US"/>
          </a:p>
        </p:txBody>
      </p:sp>
    </p:spTree>
    <p:extLst>
      <p:ext uri="{BB962C8B-B14F-4D97-AF65-F5344CB8AC3E}">
        <p14:creationId xmlns:p14="http://schemas.microsoft.com/office/powerpoint/2010/main" val="177114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51626B-F1C5-4796-B32D-CAD0FBEE74BC}"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7681C-E614-4FEC-B940-19AB46F2EF18}" type="slidenum">
              <a:rPr lang="en-US" smtClean="0"/>
              <a:t>‹#›</a:t>
            </a:fld>
            <a:endParaRPr lang="en-US"/>
          </a:p>
        </p:txBody>
      </p:sp>
    </p:spTree>
    <p:extLst>
      <p:ext uri="{BB962C8B-B14F-4D97-AF65-F5344CB8AC3E}">
        <p14:creationId xmlns:p14="http://schemas.microsoft.com/office/powerpoint/2010/main" val="111316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51626B-F1C5-4796-B32D-CAD0FBEE74BC}"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7681C-E614-4FEC-B940-19AB46F2EF18}" type="slidenum">
              <a:rPr lang="en-US" smtClean="0"/>
              <a:t>‹#›</a:t>
            </a:fld>
            <a:endParaRPr lang="en-US"/>
          </a:p>
        </p:txBody>
      </p:sp>
    </p:spTree>
    <p:extLst>
      <p:ext uri="{BB962C8B-B14F-4D97-AF65-F5344CB8AC3E}">
        <p14:creationId xmlns:p14="http://schemas.microsoft.com/office/powerpoint/2010/main" val="1843648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51626B-F1C5-4796-B32D-CAD0FBEE74BC}"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7681C-E614-4FEC-B940-19AB46F2EF18}" type="slidenum">
              <a:rPr lang="en-US" smtClean="0"/>
              <a:t>‹#›</a:t>
            </a:fld>
            <a:endParaRPr lang="en-US"/>
          </a:p>
        </p:txBody>
      </p:sp>
    </p:spTree>
    <p:extLst>
      <p:ext uri="{BB962C8B-B14F-4D97-AF65-F5344CB8AC3E}">
        <p14:creationId xmlns:p14="http://schemas.microsoft.com/office/powerpoint/2010/main" val="1864118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51626B-F1C5-4796-B32D-CAD0FBEE74BC}" type="datetimeFigureOut">
              <a:rPr lang="en-US" smtClean="0"/>
              <a:t>3/8/2022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B7681C-E614-4FEC-B940-19AB46F2EF18}" type="slidenum">
              <a:rPr lang="en-US" smtClean="0"/>
              <a:t>‹#›</a:t>
            </a:fld>
            <a:endParaRPr lang="en-US"/>
          </a:p>
        </p:txBody>
      </p:sp>
    </p:spTree>
    <p:extLst>
      <p:ext uri="{BB962C8B-B14F-4D97-AF65-F5344CB8AC3E}">
        <p14:creationId xmlns:p14="http://schemas.microsoft.com/office/powerpoint/2010/main" val="935974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51626B-F1C5-4796-B32D-CAD0FBEE74BC}"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7681C-E614-4FEC-B940-19AB46F2EF18}" type="slidenum">
              <a:rPr lang="en-US" smtClean="0"/>
              <a:t>‹#›</a:t>
            </a:fld>
            <a:endParaRPr lang="en-US"/>
          </a:p>
        </p:txBody>
      </p:sp>
    </p:spTree>
    <p:extLst>
      <p:ext uri="{BB962C8B-B14F-4D97-AF65-F5344CB8AC3E}">
        <p14:creationId xmlns:p14="http://schemas.microsoft.com/office/powerpoint/2010/main" val="344664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51626B-F1C5-4796-B32D-CAD0FBEE74BC}" type="datetimeFigureOut">
              <a:rPr lang="en-US" smtClean="0"/>
              <a:t>3/8/2022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B7681C-E614-4FEC-B940-19AB46F2EF18}" type="slidenum">
              <a:rPr lang="en-US" smtClean="0"/>
              <a:t>‹#›</a:t>
            </a:fld>
            <a:endParaRPr lang="en-US"/>
          </a:p>
        </p:txBody>
      </p:sp>
    </p:spTree>
    <p:extLst>
      <p:ext uri="{BB962C8B-B14F-4D97-AF65-F5344CB8AC3E}">
        <p14:creationId xmlns:p14="http://schemas.microsoft.com/office/powerpoint/2010/main" val="57088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51626B-F1C5-4796-B32D-CAD0FBEE74BC}" type="datetimeFigureOut">
              <a:rPr lang="en-US" smtClean="0"/>
              <a:t>3/8/2022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B7681C-E614-4FEC-B940-19AB46F2EF18}" type="slidenum">
              <a:rPr lang="en-US" smtClean="0"/>
              <a:t>‹#›</a:t>
            </a:fld>
            <a:endParaRPr lang="en-US"/>
          </a:p>
        </p:txBody>
      </p:sp>
    </p:spTree>
    <p:extLst>
      <p:ext uri="{BB962C8B-B14F-4D97-AF65-F5344CB8AC3E}">
        <p14:creationId xmlns:p14="http://schemas.microsoft.com/office/powerpoint/2010/main" val="321310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51626B-F1C5-4796-B32D-CAD0FBEE74BC}" type="datetimeFigureOut">
              <a:rPr lang="en-US" smtClean="0"/>
              <a:t>3/8/2022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B7681C-E614-4FEC-B940-19AB46F2EF18}" type="slidenum">
              <a:rPr lang="en-US" smtClean="0"/>
              <a:t>‹#›</a:t>
            </a:fld>
            <a:endParaRPr lang="en-US"/>
          </a:p>
        </p:txBody>
      </p:sp>
    </p:spTree>
    <p:extLst>
      <p:ext uri="{BB962C8B-B14F-4D97-AF65-F5344CB8AC3E}">
        <p14:creationId xmlns:p14="http://schemas.microsoft.com/office/powerpoint/2010/main" val="2313720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51626B-F1C5-4796-B32D-CAD0FBEE74BC}"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7681C-E614-4FEC-B940-19AB46F2EF18}" type="slidenum">
              <a:rPr lang="en-US" smtClean="0"/>
              <a:t>‹#›</a:t>
            </a:fld>
            <a:endParaRPr lang="en-US"/>
          </a:p>
        </p:txBody>
      </p:sp>
    </p:spTree>
    <p:extLst>
      <p:ext uri="{BB962C8B-B14F-4D97-AF65-F5344CB8AC3E}">
        <p14:creationId xmlns:p14="http://schemas.microsoft.com/office/powerpoint/2010/main" val="36812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A51626B-F1C5-4796-B32D-CAD0FBEE74BC}" type="datetimeFigureOut">
              <a:rPr lang="en-US" smtClean="0"/>
              <a:t>3/8/2022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B7681C-E614-4FEC-B940-19AB46F2EF18}" type="slidenum">
              <a:rPr lang="en-US" smtClean="0"/>
              <a:t>‹#›</a:t>
            </a:fld>
            <a:endParaRPr lang="en-US"/>
          </a:p>
        </p:txBody>
      </p:sp>
    </p:spTree>
    <p:extLst>
      <p:ext uri="{BB962C8B-B14F-4D97-AF65-F5344CB8AC3E}">
        <p14:creationId xmlns:p14="http://schemas.microsoft.com/office/powerpoint/2010/main" val="201251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51626B-F1C5-4796-B32D-CAD0FBEE74BC}" type="datetimeFigureOut">
              <a:rPr lang="en-US" smtClean="0"/>
              <a:t>3/8/2022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7681C-E614-4FEC-B940-19AB46F2EF18}" type="slidenum">
              <a:rPr lang="en-US" smtClean="0"/>
              <a:t>‹#›</a:t>
            </a:fld>
            <a:endParaRPr lang="en-US"/>
          </a:p>
        </p:txBody>
      </p:sp>
    </p:spTree>
    <p:extLst>
      <p:ext uri="{BB962C8B-B14F-4D97-AF65-F5344CB8AC3E}">
        <p14:creationId xmlns:p14="http://schemas.microsoft.com/office/powerpoint/2010/main" val="1638407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SEEM3550 Fundamentals of Information Systems</a:t>
            </a:r>
          </a:p>
        </p:txBody>
      </p:sp>
      <p:sp>
        <p:nvSpPr>
          <p:cNvPr id="3" name="Subtitle 2"/>
          <p:cNvSpPr>
            <a:spLocks noGrp="1"/>
          </p:cNvSpPr>
          <p:nvPr>
            <p:ph type="subTitle" idx="1"/>
          </p:nvPr>
        </p:nvSpPr>
        <p:spPr/>
        <p:txBody>
          <a:bodyPr/>
          <a:lstStyle/>
          <a:p>
            <a:r>
              <a:rPr lang="en-US" dirty="0"/>
              <a:t>Tutorial 1 – Assignment 1</a:t>
            </a:r>
          </a:p>
          <a:p>
            <a:endParaRPr lang="en-US" dirty="0"/>
          </a:p>
          <a:p>
            <a:r>
              <a:rPr lang="en-US" sz="1800" dirty="0"/>
              <a:t>Prepared by Zijin Feng</a:t>
            </a:r>
          </a:p>
        </p:txBody>
      </p:sp>
    </p:spTree>
    <p:extLst>
      <p:ext uri="{BB962C8B-B14F-4D97-AF65-F5344CB8AC3E}">
        <p14:creationId xmlns:p14="http://schemas.microsoft.com/office/powerpoint/2010/main" val="2540621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normAutofit fontScale="92500" lnSpcReduction="20000"/>
          </a:bodyPr>
          <a:lstStyle/>
          <a:p>
            <a:r>
              <a:rPr lang="en-US" dirty="0"/>
              <a:t>For each </a:t>
            </a:r>
            <a:r>
              <a:rPr lang="en-US" dirty="0">
                <a:solidFill>
                  <a:srgbClr val="92D050"/>
                </a:solidFill>
              </a:rPr>
              <a:t>course</a:t>
            </a:r>
            <a:r>
              <a:rPr lang="en-US" dirty="0"/>
              <a:t> be held </a:t>
            </a:r>
            <a:r>
              <a:rPr lang="en-US" dirty="0">
                <a:solidFill>
                  <a:srgbClr val="FF0000"/>
                </a:solidFill>
              </a:rPr>
              <a:t>in Spring semester in year 2022</a:t>
            </a:r>
            <a:r>
              <a:rPr lang="en-US" dirty="0"/>
              <a:t>, find the course </a:t>
            </a:r>
            <a:r>
              <a:rPr lang="en-US" dirty="0">
                <a:solidFill>
                  <a:srgbClr val="92D050"/>
                </a:solidFill>
              </a:rPr>
              <a:t>ID and title</a:t>
            </a:r>
            <a:r>
              <a:rPr lang="en-US" dirty="0"/>
              <a:t>.</a:t>
            </a:r>
          </a:p>
          <a:p>
            <a:pPr lvl="1"/>
            <a:r>
              <a:rPr lang="en-US" dirty="0"/>
              <a:t>SELECT </a:t>
            </a:r>
            <a:r>
              <a:rPr lang="en-US" dirty="0" err="1"/>
              <a:t>course_id</a:t>
            </a:r>
            <a:r>
              <a:rPr lang="en-US" dirty="0"/>
              <a:t>, title</a:t>
            </a:r>
          </a:p>
          <a:p>
            <a:pPr lvl="1"/>
            <a:r>
              <a:rPr lang="en-US" dirty="0"/>
              <a:t>FROM course natural join section</a:t>
            </a:r>
          </a:p>
          <a:p>
            <a:pPr lvl="1"/>
            <a:r>
              <a:rPr lang="en-US" dirty="0"/>
              <a:t>WHERE semester = ‘Spring’ AND year = 2022</a:t>
            </a:r>
          </a:p>
          <a:p>
            <a:r>
              <a:rPr lang="en-US" dirty="0"/>
              <a:t>or</a:t>
            </a:r>
          </a:p>
          <a:p>
            <a:pPr lvl="1"/>
            <a:r>
              <a:rPr lang="en-US" dirty="0"/>
              <a:t>SELECT course, title</a:t>
            </a:r>
          </a:p>
          <a:p>
            <a:pPr lvl="1"/>
            <a:r>
              <a:rPr lang="en-US" dirty="0"/>
              <a:t> FROM course natural join takes</a:t>
            </a:r>
          </a:p>
          <a:p>
            <a:pPr lvl="1"/>
            <a:r>
              <a:rPr lang="en-US" dirty="0"/>
              <a:t>WHERE semester = ‘Spring’ AND year = 2022</a:t>
            </a:r>
          </a:p>
          <a:p>
            <a:pPr lvl="1"/>
            <a:endParaRPr lang="en-US" dirty="0"/>
          </a:p>
          <a:p>
            <a:r>
              <a:rPr lang="en-US" dirty="0"/>
              <a:t>Find student information (i.e., ID and name) and the course information (i.e., course id and course title) they took in Spring Semester (‘Spring’) in year 2022.</a:t>
            </a:r>
            <a:r>
              <a:rPr lang="en-US" dirty="0">
                <a:solidFill>
                  <a:srgbClr val="FF0000"/>
                </a:solidFill>
              </a:rPr>
              <a:t> Try it in </a:t>
            </a:r>
            <a:r>
              <a:rPr lang="en-US" dirty="0" err="1">
                <a:solidFill>
                  <a:srgbClr val="FF0000"/>
                </a:solidFill>
              </a:rPr>
              <a:t>asg</a:t>
            </a:r>
            <a:r>
              <a:rPr lang="en-US" dirty="0">
                <a:solidFill>
                  <a:srgbClr val="FF0000"/>
                </a:solidFill>
              </a:rPr>
              <a:t> 1</a:t>
            </a:r>
          </a:p>
          <a:p>
            <a:endParaRPr lang="en-US" dirty="0"/>
          </a:p>
        </p:txBody>
      </p:sp>
      <p:pic>
        <p:nvPicPr>
          <p:cNvPr id="5" name="Picture 4" descr="allFigures.pdf"/>
          <p:cNvPicPr>
            <a:picLocks noChangeAspect="1"/>
          </p:cNvPicPr>
          <p:nvPr/>
        </p:nvPicPr>
        <p:blipFill rotWithShape="1">
          <a:blip r:embed="rId2">
            <a:extLst>
              <a:ext uri="{28A0092B-C50C-407E-A947-70E740481C1C}">
                <a14:useLocalDpi xmlns:a14="http://schemas.microsoft.com/office/drawing/2010/main" val="0"/>
              </a:ext>
            </a:extLst>
          </a:blip>
          <a:srcRect l="3142" t="24209" r="82989" b="45024"/>
          <a:stretch/>
        </p:blipFill>
        <p:spPr bwMode="auto">
          <a:xfrm>
            <a:off x="9911757" y="230188"/>
            <a:ext cx="862642" cy="114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llFigures.pdf"/>
          <p:cNvPicPr>
            <a:picLocks noChangeAspect="1"/>
          </p:cNvPicPr>
          <p:nvPr/>
        </p:nvPicPr>
        <p:blipFill rotWithShape="1">
          <a:blip r:embed="rId2">
            <a:extLst>
              <a:ext uri="{28A0092B-C50C-407E-A947-70E740481C1C}">
                <a14:useLocalDpi xmlns:a14="http://schemas.microsoft.com/office/drawing/2010/main" val="0"/>
              </a:ext>
            </a:extLst>
          </a:blip>
          <a:srcRect l="48217" t="23746" r="39162" b="52659"/>
          <a:stretch/>
        </p:blipFill>
        <p:spPr bwMode="auto">
          <a:xfrm>
            <a:off x="8686802" y="292383"/>
            <a:ext cx="785004" cy="879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llFigures.pdf"/>
          <p:cNvPicPr>
            <a:picLocks noChangeAspect="1"/>
          </p:cNvPicPr>
          <p:nvPr/>
        </p:nvPicPr>
        <p:blipFill rotWithShape="1">
          <a:blip r:embed="rId2">
            <a:extLst>
              <a:ext uri="{28A0092B-C50C-407E-A947-70E740481C1C}">
                <a14:useLocalDpi xmlns:a14="http://schemas.microsoft.com/office/drawing/2010/main" val="0"/>
              </a:ext>
            </a:extLst>
          </a:blip>
          <a:srcRect l="68651" r="19283" b="79647"/>
          <a:stretch/>
        </p:blipFill>
        <p:spPr bwMode="auto">
          <a:xfrm>
            <a:off x="7418720" y="424354"/>
            <a:ext cx="750499" cy="75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allFigures.pdf"/>
          <p:cNvPicPr>
            <a:picLocks noChangeAspect="1"/>
          </p:cNvPicPr>
          <p:nvPr/>
        </p:nvPicPr>
        <p:blipFill rotWithShape="1">
          <a:blip r:embed="rId2">
            <a:extLst>
              <a:ext uri="{28A0092B-C50C-407E-A947-70E740481C1C}">
                <a14:useLocalDpi xmlns:a14="http://schemas.microsoft.com/office/drawing/2010/main" val="0"/>
              </a:ext>
            </a:extLst>
          </a:blip>
          <a:srcRect l="25905" r="62583" b="71444"/>
          <a:stretch/>
        </p:blipFill>
        <p:spPr bwMode="auto">
          <a:xfrm>
            <a:off x="6228271" y="248185"/>
            <a:ext cx="715993" cy="106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8768757" y="519102"/>
            <a:ext cx="563599" cy="38667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228271" y="629728"/>
            <a:ext cx="543461" cy="5217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11757" y="424354"/>
            <a:ext cx="543461" cy="5728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755099" y="427741"/>
            <a:ext cx="612668" cy="1200329"/>
          </a:xfrm>
          <a:prstGeom prst="rect">
            <a:avLst/>
          </a:prstGeom>
          <a:noFill/>
        </p:spPr>
        <p:txBody>
          <a:bodyPr wrap="none" rtlCol="0">
            <a:spAutoFit/>
          </a:bodyPr>
          <a:lstStyle/>
          <a:p>
            <a:r>
              <a:rPr lang="en-US" sz="7200" b="1" dirty="0">
                <a:solidFill>
                  <a:srgbClr val="FF0000"/>
                </a:solidFill>
              </a:rPr>
              <a:t>?</a:t>
            </a:r>
          </a:p>
        </p:txBody>
      </p:sp>
      <p:sp>
        <p:nvSpPr>
          <p:cNvPr id="14" name="TextBox 13"/>
          <p:cNvSpPr txBox="1"/>
          <p:nvPr/>
        </p:nvSpPr>
        <p:spPr>
          <a:xfrm>
            <a:off x="10693590" y="252499"/>
            <a:ext cx="612668" cy="1200329"/>
          </a:xfrm>
          <a:prstGeom prst="rect">
            <a:avLst/>
          </a:prstGeom>
          <a:noFill/>
        </p:spPr>
        <p:txBody>
          <a:bodyPr wrap="none" rtlCol="0">
            <a:spAutoFit/>
          </a:bodyPr>
          <a:lstStyle/>
          <a:p>
            <a:r>
              <a:rPr lang="en-US" sz="7200" b="1" dirty="0">
                <a:solidFill>
                  <a:srgbClr val="FF0000"/>
                </a:solidFill>
              </a:rPr>
              <a:t>?</a:t>
            </a:r>
          </a:p>
        </p:txBody>
      </p:sp>
    </p:spTree>
    <p:extLst>
      <p:ext uri="{BB962C8B-B14F-4D97-AF65-F5344CB8AC3E}">
        <p14:creationId xmlns:p14="http://schemas.microsoft.com/office/powerpoint/2010/main" val="94106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normAutofit fontScale="92500" lnSpcReduction="20000"/>
          </a:bodyPr>
          <a:lstStyle/>
          <a:p>
            <a:r>
              <a:rPr lang="en-US" dirty="0"/>
              <a:t>Join</a:t>
            </a:r>
          </a:p>
          <a:p>
            <a:r>
              <a:rPr lang="en-US" dirty="0"/>
              <a:t>Cartesian product </a:t>
            </a:r>
          </a:p>
          <a:p>
            <a:pPr lvl="1"/>
            <a:r>
              <a:rPr lang="en-US" dirty="0"/>
              <a:t>SELECT *</a:t>
            </a:r>
          </a:p>
          <a:p>
            <a:pPr lvl="1"/>
            <a:r>
              <a:rPr lang="en-US" dirty="0"/>
              <a:t>FROM instructor, teaches</a:t>
            </a:r>
          </a:p>
          <a:p>
            <a:r>
              <a:rPr lang="en-US" dirty="0"/>
              <a:t>Cartesian product generates every possible </a:t>
            </a:r>
            <a:r>
              <a:rPr lang="en-US" b="1" i="1" dirty="0"/>
              <a:t>instructor</a:t>
            </a:r>
            <a:r>
              <a:rPr lang="en-US" dirty="0"/>
              <a:t> – </a:t>
            </a:r>
            <a:r>
              <a:rPr lang="en-US" b="1" i="1" dirty="0"/>
              <a:t>teaches</a:t>
            </a:r>
            <a:r>
              <a:rPr lang="en-US" dirty="0"/>
              <a:t> pair, with all attributes from both relations</a:t>
            </a:r>
          </a:p>
          <a:p>
            <a:endParaRPr lang="en-US" dirty="0"/>
          </a:p>
          <a:p>
            <a:r>
              <a:rPr lang="en-US" dirty="0"/>
              <a:t>Natural join</a:t>
            </a:r>
          </a:p>
          <a:p>
            <a:pPr lvl="1"/>
            <a:r>
              <a:rPr lang="en-US" dirty="0"/>
              <a:t>SELECT  *</a:t>
            </a:r>
          </a:p>
          <a:p>
            <a:pPr lvl="1"/>
            <a:r>
              <a:rPr lang="en-US" dirty="0"/>
              <a:t>FROM instructor NATURAL JOIN teaches</a:t>
            </a:r>
          </a:p>
          <a:p>
            <a:r>
              <a:rPr lang="en-US" dirty="0"/>
              <a:t>Natural join matches tuples with the same values for all common attributes, and retains only one copy of each common column</a:t>
            </a:r>
          </a:p>
          <a:p>
            <a:endParaRPr lang="en-US" dirty="0"/>
          </a:p>
          <a:p>
            <a:pPr lvl="1"/>
            <a:endParaRPr lang="en-US" dirty="0"/>
          </a:p>
        </p:txBody>
      </p:sp>
      <p:sp>
        <p:nvSpPr>
          <p:cNvPr id="15" name="Rectangle 14"/>
          <p:cNvSpPr/>
          <p:nvPr/>
        </p:nvSpPr>
        <p:spPr>
          <a:xfrm>
            <a:off x="3260784" y="2885307"/>
            <a:ext cx="543461" cy="2847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532514" y="4882551"/>
            <a:ext cx="1738225" cy="39681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0628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a:xfrm>
            <a:off x="2693377" y="2005012"/>
            <a:ext cx="10515600" cy="4351338"/>
          </a:xfrm>
        </p:spPr>
        <p:txBody>
          <a:bodyPr>
            <a:normAutofit/>
          </a:bodyPr>
          <a:lstStyle/>
          <a:p>
            <a:endParaRPr lang="en-US" dirty="0"/>
          </a:p>
          <a:p>
            <a:pPr lvl="1"/>
            <a:endParaRPr lang="en-US" dirty="0"/>
          </a:p>
        </p:txBody>
      </p:sp>
      <p:pic>
        <p:nvPicPr>
          <p:cNvPr id="6" name="Picture 4" descr="2"/>
          <p:cNvPicPr>
            <a:picLocks noChangeAspect="1" noChangeArrowheads="1"/>
          </p:cNvPicPr>
          <p:nvPr/>
        </p:nvPicPr>
        <p:blipFill>
          <a:blip r:embed="rId2" cstate="print">
            <a:extLst>
              <a:ext uri="{28A0092B-C50C-407E-A947-70E740481C1C}">
                <a14:useLocalDpi xmlns:a14="http://schemas.microsoft.com/office/drawing/2010/main" val="0"/>
              </a:ext>
            </a:extLst>
          </a:blip>
          <a:srcRect b="56506"/>
          <a:stretch>
            <a:fillRect/>
          </a:stretch>
        </p:blipFill>
        <p:spPr bwMode="auto">
          <a:xfrm>
            <a:off x="9496771" y="365125"/>
            <a:ext cx="2609115" cy="1049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6"/>
          <p:cNvSpPr txBox="1">
            <a:spLocks noChangeArrowheads="1"/>
          </p:cNvSpPr>
          <p:nvPr/>
        </p:nvSpPr>
        <p:spPr bwMode="auto">
          <a:xfrm>
            <a:off x="7091462" y="-11112"/>
            <a:ext cx="1227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zh-TW" sz="2000" i="1" dirty="0">
                <a:ea typeface="新細明體" panose="02020500000000000000" pitchFamily="18" charset="-120"/>
              </a:rPr>
              <a:t>instructor</a:t>
            </a:r>
          </a:p>
        </p:txBody>
      </p:sp>
      <p:sp>
        <p:nvSpPr>
          <p:cNvPr id="8" name="Text Box 7"/>
          <p:cNvSpPr txBox="1">
            <a:spLocks noChangeArrowheads="1"/>
          </p:cNvSpPr>
          <p:nvPr/>
        </p:nvSpPr>
        <p:spPr bwMode="auto">
          <a:xfrm>
            <a:off x="10333161" y="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zh-TW" sz="2000" i="1">
                <a:ea typeface="新細明體" panose="02020500000000000000" pitchFamily="18" charset="-120"/>
              </a:rPr>
              <a:t>teaches</a:t>
            </a:r>
          </a:p>
        </p:txBody>
      </p:sp>
      <p:pic>
        <p:nvPicPr>
          <p:cNvPr id="9" name="Picture 8" descr="2"/>
          <p:cNvPicPr>
            <a:picLocks noChangeAspect="1" noChangeArrowheads="1"/>
          </p:cNvPicPr>
          <p:nvPr/>
        </p:nvPicPr>
        <p:blipFill>
          <a:blip r:embed="rId3" cstate="print">
            <a:extLst>
              <a:ext uri="{28A0092B-C50C-407E-A947-70E740481C1C}">
                <a14:useLocalDpi xmlns:a14="http://schemas.microsoft.com/office/drawing/2010/main" val="0"/>
              </a:ext>
            </a:extLst>
          </a:blip>
          <a:srcRect b="50357"/>
          <a:stretch>
            <a:fillRect/>
          </a:stretch>
        </p:blipFill>
        <p:spPr bwMode="auto">
          <a:xfrm>
            <a:off x="6397556" y="439738"/>
            <a:ext cx="2614951" cy="974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3"/>
          <p:cNvPicPr>
            <a:picLocks noChangeAspect="1" noChangeArrowheads="1"/>
          </p:cNvPicPr>
          <p:nvPr/>
        </p:nvPicPr>
        <p:blipFill>
          <a:blip r:embed="rId4" cstate="print">
            <a:extLst>
              <a:ext uri="{28A0092B-C50C-407E-A947-70E740481C1C}">
                <a14:useLocalDpi xmlns:a14="http://schemas.microsoft.com/office/drawing/2010/main" val="0"/>
              </a:ext>
            </a:extLst>
          </a:blip>
          <a:srcRect b="48453"/>
          <a:stretch>
            <a:fillRect/>
          </a:stretch>
        </p:blipFill>
        <p:spPr bwMode="auto">
          <a:xfrm>
            <a:off x="424751" y="3332053"/>
            <a:ext cx="4328598" cy="1900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val 1"/>
          <p:cNvSpPr>
            <a:spLocks noChangeArrowheads="1"/>
          </p:cNvSpPr>
          <p:nvPr/>
        </p:nvSpPr>
        <p:spPr bwMode="auto">
          <a:xfrm>
            <a:off x="213735" y="3139180"/>
            <a:ext cx="798655" cy="385745"/>
          </a:xfrm>
          <a:prstGeom prst="ellipse">
            <a:avLst/>
          </a:prstGeom>
          <a:noFill/>
          <a:ln w="254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p>
        </p:txBody>
      </p:sp>
      <p:sp>
        <p:nvSpPr>
          <p:cNvPr id="12" name="Oval 8"/>
          <p:cNvSpPr>
            <a:spLocks noChangeArrowheads="1"/>
          </p:cNvSpPr>
          <p:nvPr/>
        </p:nvSpPr>
        <p:spPr bwMode="auto">
          <a:xfrm>
            <a:off x="2258325" y="3139180"/>
            <a:ext cx="870104" cy="466703"/>
          </a:xfrm>
          <a:prstGeom prst="ellipse">
            <a:avLst/>
          </a:prstGeom>
          <a:noFill/>
          <a:ln w="254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p>
        </p:txBody>
      </p:sp>
      <p:pic>
        <p:nvPicPr>
          <p:cNvPr id="13" name="Picture 4" descr="3"/>
          <p:cNvPicPr>
            <a:picLocks noChangeAspect="1" noChangeArrowheads="1"/>
          </p:cNvPicPr>
          <p:nvPr/>
        </p:nvPicPr>
        <p:blipFill>
          <a:blip r:embed="rId5" cstate="print">
            <a:extLst>
              <a:ext uri="{28A0092B-C50C-407E-A947-70E740481C1C}">
                <a14:useLocalDpi xmlns:a14="http://schemas.microsoft.com/office/drawing/2010/main" val="0"/>
              </a:ext>
            </a:extLst>
          </a:blip>
          <a:srcRect b="26213"/>
          <a:stretch>
            <a:fillRect/>
          </a:stretch>
        </p:blipFill>
        <p:spPr bwMode="auto">
          <a:xfrm>
            <a:off x="6202585" y="3332053"/>
            <a:ext cx="5151215" cy="182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Oval 4"/>
          <p:cNvSpPr>
            <a:spLocks noChangeArrowheads="1"/>
          </p:cNvSpPr>
          <p:nvPr/>
        </p:nvSpPr>
        <p:spPr bwMode="auto">
          <a:xfrm>
            <a:off x="6014404" y="3273306"/>
            <a:ext cx="933450" cy="503238"/>
          </a:xfrm>
          <a:prstGeom prst="ellipse">
            <a:avLst/>
          </a:prstGeom>
          <a:noFill/>
          <a:ln w="254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US" altLang="en-US"/>
          </a:p>
        </p:txBody>
      </p:sp>
      <p:sp>
        <p:nvSpPr>
          <p:cNvPr id="4" name="Rectangle 3"/>
          <p:cNvSpPr/>
          <p:nvPr/>
        </p:nvSpPr>
        <p:spPr>
          <a:xfrm>
            <a:off x="1739334" y="2387430"/>
            <a:ext cx="1908086" cy="369332"/>
          </a:xfrm>
          <a:prstGeom prst="rect">
            <a:avLst/>
          </a:prstGeom>
        </p:spPr>
        <p:txBody>
          <a:bodyPr wrap="none">
            <a:spAutoFit/>
          </a:bodyPr>
          <a:lstStyle/>
          <a:p>
            <a:r>
              <a:rPr lang="en-US" dirty="0"/>
              <a:t>Cartesian product </a:t>
            </a:r>
          </a:p>
        </p:txBody>
      </p:sp>
      <p:sp>
        <p:nvSpPr>
          <p:cNvPr id="5" name="Rectangle 4"/>
          <p:cNvSpPr/>
          <p:nvPr/>
        </p:nvSpPr>
        <p:spPr>
          <a:xfrm>
            <a:off x="8212893" y="2372441"/>
            <a:ext cx="1283878" cy="369332"/>
          </a:xfrm>
          <a:prstGeom prst="rect">
            <a:avLst/>
          </a:prstGeom>
        </p:spPr>
        <p:txBody>
          <a:bodyPr wrap="none">
            <a:spAutoFit/>
          </a:bodyPr>
          <a:lstStyle/>
          <a:p>
            <a:r>
              <a:rPr lang="en-US" dirty="0"/>
              <a:t>Natural join</a:t>
            </a:r>
          </a:p>
        </p:txBody>
      </p:sp>
    </p:spTree>
    <p:extLst>
      <p:ext uri="{BB962C8B-B14F-4D97-AF65-F5344CB8AC3E}">
        <p14:creationId xmlns:p14="http://schemas.microsoft.com/office/powerpoint/2010/main" val="410217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normAutofit/>
          </a:bodyPr>
          <a:lstStyle/>
          <a:p>
            <a:r>
              <a:rPr lang="en-US" dirty="0"/>
              <a:t>Relationship between Cartesian product and natural join</a:t>
            </a:r>
          </a:p>
          <a:p>
            <a:r>
              <a:rPr lang="en-US" dirty="0"/>
              <a:t>Cartesian product </a:t>
            </a:r>
          </a:p>
          <a:p>
            <a:pPr lvl="1"/>
            <a:r>
              <a:rPr lang="en-US" dirty="0"/>
              <a:t>SELECT *</a:t>
            </a:r>
          </a:p>
          <a:p>
            <a:pPr lvl="1"/>
            <a:r>
              <a:rPr lang="en-US" dirty="0"/>
              <a:t>FROM instructor, teaches</a:t>
            </a:r>
          </a:p>
          <a:p>
            <a:pPr lvl="1"/>
            <a:r>
              <a:rPr lang="en-US" dirty="0"/>
              <a:t>WHERE instructor.ID = teaches.ID</a:t>
            </a:r>
          </a:p>
          <a:p>
            <a:r>
              <a:rPr lang="en-US" dirty="0"/>
              <a:t>Natural join</a:t>
            </a:r>
          </a:p>
          <a:p>
            <a:pPr lvl="1"/>
            <a:r>
              <a:rPr lang="en-US" dirty="0"/>
              <a:t>SELECT  *</a:t>
            </a:r>
          </a:p>
          <a:p>
            <a:pPr lvl="1"/>
            <a:r>
              <a:rPr lang="en-US" dirty="0"/>
              <a:t>FROM instructor NATURAL JOIN teaches</a:t>
            </a:r>
          </a:p>
          <a:p>
            <a:endParaRPr lang="en-US" dirty="0"/>
          </a:p>
          <a:p>
            <a:pPr lvl="1"/>
            <a:endParaRPr lang="en-US" dirty="0"/>
          </a:p>
        </p:txBody>
      </p:sp>
      <p:sp>
        <p:nvSpPr>
          <p:cNvPr id="5" name="TextBox 4"/>
          <p:cNvSpPr txBox="1"/>
          <p:nvPr/>
        </p:nvSpPr>
        <p:spPr>
          <a:xfrm>
            <a:off x="8212348" y="3631962"/>
            <a:ext cx="2741200" cy="523220"/>
          </a:xfrm>
          <a:prstGeom prst="rect">
            <a:avLst/>
          </a:prstGeom>
          <a:noFill/>
        </p:spPr>
        <p:txBody>
          <a:bodyPr wrap="none" rtlCol="0">
            <a:spAutoFit/>
          </a:bodyPr>
          <a:lstStyle/>
          <a:p>
            <a:r>
              <a:rPr lang="en-US" sz="2800" dirty="0">
                <a:solidFill>
                  <a:srgbClr val="FFC000"/>
                </a:solidFill>
              </a:rPr>
              <a:t>Give same results</a:t>
            </a:r>
          </a:p>
        </p:txBody>
      </p:sp>
      <p:cxnSp>
        <p:nvCxnSpPr>
          <p:cNvPr id="7" name="Straight Arrow Connector 6"/>
          <p:cNvCxnSpPr>
            <a:endCxn id="5" idx="1"/>
          </p:cNvCxnSpPr>
          <p:nvPr/>
        </p:nvCxnSpPr>
        <p:spPr>
          <a:xfrm>
            <a:off x="5745192" y="3364302"/>
            <a:ext cx="2467156" cy="52927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5995358" y="4001294"/>
            <a:ext cx="2216990" cy="76048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391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normAutofit/>
          </a:bodyPr>
          <a:lstStyle/>
          <a:p>
            <a:pPr marL="0" indent="0">
              <a:buNone/>
            </a:pPr>
            <a:r>
              <a:rPr lang="en-US" dirty="0"/>
              <a:t>Consider the following query: “Find IDs of students who take the courses offered in Spring Semester (‘Spring’) in year 2022 and get at least one grade ‘A’ or grade ‘B’.</a:t>
            </a:r>
          </a:p>
          <a:p>
            <a:pPr marL="514350" indent="-514350">
              <a:buFont typeface="+mj-lt"/>
              <a:buAutoNum type="alphaLcParenR"/>
            </a:pPr>
            <a:r>
              <a:rPr lang="en-US" sz="2400" dirty="0"/>
              <a:t>Answer this query using set operations.</a:t>
            </a:r>
          </a:p>
          <a:p>
            <a:pPr marL="514350" indent="-514350">
              <a:buFont typeface="+mj-lt"/>
              <a:buAutoNum type="alphaLcParenR"/>
            </a:pPr>
            <a:r>
              <a:rPr lang="en-US" sz="2400" dirty="0"/>
              <a:t>Answer this query using joins and selections. You should not use nested SQL or derived relation.</a:t>
            </a:r>
          </a:p>
          <a:p>
            <a:pPr marL="514350" indent="-514350">
              <a:buFont typeface="+mj-lt"/>
              <a:buAutoNum type="alphaLcParenR"/>
            </a:pPr>
            <a:r>
              <a:rPr lang="en-US" sz="2400" dirty="0"/>
              <a:t>Answer this query using a nested query with correlation variables.</a:t>
            </a:r>
          </a:p>
          <a:p>
            <a:pPr marL="514350" indent="-514350">
              <a:buFont typeface="+mj-lt"/>
              <a:buAutoNum type="alphaLcParenR"/>
            </a:pPr>
            <a:r>
              <a:rPr lang="en-US" sz="2400" dirty="0"/>
              <a:t>Answer this query using a nested query without correlation variables. </a:t>
            </a:r>
          </a:p>
          <a:p>
            <a:pPr marL="514350" indent="-514350">
              <a:buFont typeface="+mj-lt"/>
              <a:buAutoNum type="alphaLcParenR"/>
            </a:pPr>
            <a:r>
              <a:rPr lang="en-US" sz="2400" dirty="0"/>
              <a:t>Answer this query using derived relations.</a:t>
            </a:r>
          </a:p>
          <a:p>
            <a:endParaRPr lang="en-US" dirty="0"/>
          </a:p>
        </p:txBody>
      </p:sp>
    </p:spTree>
    <p:extLst>
      <p:ext uri="{BB962C8B-B14F-4D97-AF65-F5344CB8AC3E}">
        <p14:creationId xmlns:p14="http://schemas.microsoft.com/office/powerpoint/2010/main" val="895114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lstStyle/>
          <a:p>
            <a:r>
              <a:rPr lang="en-US" dirty="0"/>
              <a:t>Find </a:t>
            </a:r>
            <a:r>
              <a:rPr lang="en-US" dirty="0">
                <a:solidFill>
                  <a:srgbClr val="FF0000"/>
                </a:solidFill>
              </a:rPr>
              <a:t>IDs of students </a:t>
            </a:r>
            <a:r>
              <a:rPr lang="en-US" dirty="0"/>
              <a:t>who take the courses offered in </a:t>
            </a:r>
            <a:r>
              <a:rPr lang="en-US" dirty="0">
                <a:solidFill>
                  <a:srgbClr val="92D050"/>
                </a:solidFill>
              </a:rPr>
              <a:t>Spring Semester </a:t>
            </a:r>
            <a:r>
              <a:rPr lang="en-US" dirty="0"/>
              <a:t>(‘Spring’) in </a:t>
            </a:r>
            <a:r>
              <a:rPr lang="en-US" dirty="0">
                <a:solidFill>
                  <a:srgbClr val="92D050"/>
                </a:solidFill>
              </a:rPr>
              <a:t>year 2022 </a:t>
            </a:r>
            <a:r>
              <a:rPr lang="en-US" dirty="0"/>
              <a:t>and get at least one </a:t>
            </a:r>
            <a:r>
              <a:rPr lang="en-US" dirty="0">
                <a:solidFill>
                  <a:srgbClr val="FFC000"/>
                </a:solidFill>
              </a:rPr>
              <a:t>grade</a:t>
            </a:r>
            <a:r>
              <a:rPr lang="en-US" dirty="0"/>
              <a:t> ‘A’ or grade ‘B’.</a:t>
            </a:r>
          </a:p>
          <a:p>
            <a:r>
              <a:rPr lang="en-US" dirty="0"/>
              <a:t>What tables we need?</a:t>
            </a:r>
          </a:p>
          <a:p>
            <a:endParaRPr lang="en-US" dirty="0"/>
          </a:p>
        </p:txBody>
      </p:sp>
      <p:pic>
        <p:nvPicPr>
          <p:cNvPr id="4" name="Picture 3" descr="allFigures.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19660" y="3199783"/>
            <a:ext cx="5613789" cy="336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7013274" y="3126847"/>
            <a:ext cx="750500" cy="8067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70936" y="2986993"/>
            <a:ext cx="1056048" cy="12428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37351" y="2711265"/>
            <a:ext cx="612668" cy="1200329"/>
          </a:xfrm>
          <a:prstGeom prst="rect">
            <a:avLst/>
          </a:prstGeom>
          <a:noFill/>
        </p:spPr>
        <p:txBody>
          <a:bodyPr wrap="none" rtlCol="0">
            <a:spAutoFit/>
          </a:bodyPr>
          <a:lstStyle/>
          <a:p>
            <a:r>
              <a:rPr lang="en-US" sz="7200" b="1" dirty="0">
                <a:solidFill>
                  <a:srgbClr val="FF0000"/>
                </a:solidFill>
              </a:rPr>
              <a:t>?</a:t>
            </a:r>
          </a:p>
        </p:txBody>
      </p:sp>
      <p:sp>
        <p:nvSpPr>
          <p:cNvPr id="9" name="TextBox 8"/>
          <p:cNvSpPr txBox="1"/>
          <p:nvPr/>
        </p:nvSpPr>
        <p:spPr>
          <a:xfrm>
            <a:off x="7951515" y="2596976"/>
            <a:ext cx="612668" cy="1200329"/>
          </a:xfrm>
          <a:prstGeom prst="rect">
            <a:avLst/>
          </a:prstGeom>
          <a:noFill/>
        </p:spPr>
        <p:txBody>
          <a:bodyPr wrap="none" rtlCol="0">
            <a:spAutoFit/>
          </a:bodyPr>
          <a:lstStyle/>
          <a:p>
            <a:r>
              <a:rPr lang="en-US" sz="7200" b="1" dirty="0">
                <a:solidFill>
                  <a:srgbClr val="FF0000"/>
                </a:solidFill>
              </a:rPr>
              <a:t>?</a:t>
            </a:r>
          </a:p>
        </p:txBody>
      </p:sp>
      <p:sp>
        <p:nvSpPr>
          <p:cNvPr id="11" name="Rectangle 10"/>
          <p:cNvSpPr/>
          <p:nvPr/>
        </p:nvSpPr>
        <p:spPr>
          <a:xfrm>
            <a:off x="3389053" y="3947407"/>
            <a:ext cx="812011" cy="1176683"/>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370457" y="2899219"/>
            <a:ext cx="1296961" cy="1429768"/>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532856" y="3923761"/>
            <a:ext cx="612668" cy="1200329"/>
          </a:xfrm>
          <a:prstGeom prst="rect">
            <a:avLst/>
          </a:prstGeom>
          <a:noFill/>
        </p:spPr>
        <p:txBody>
          <a:bodyPr wrap="none" rtlCol="0">
            <a:spAutoFit/>
          </a:bodyPr>
          <a:lstStyle/>
          <a:p>
            <a:r>
              <a:rPr lang="en-US" sz="7200" b="1" dirty="0">
                <a:solidFill>
                  <a:srgbClr val="92D050"/>
                </a:solidFill>
              </a:rPr>
              <a:t>?</a:t>
            </a:r>
          </a:p>
        </p:txBody>
      </p:sp>
      <p:sp>
        <p:nvSpPr>
          <p:cNvPr id="14" name="TextBox 13"/>
          <p:cNvSpPr txBox="1"/>
          <p:nvPr/>
        </p:nvSpPr>
        <p:spPr>
          <a:xfrm>
            <a:off x="3858268" y="2894534"/>
            <a:ext cx="612668" cy="1200329"/>
          </a:xfrm>
          <a:prstGeom prst="rect">
            <a:avLst/>
          </a:prstGeom>
          <a:noFill/>
        </p:spPr>
        <p:txBody>
          <a:bodyPr wrap="none" rtlCol="0">
            <a:spAutoFit/>
          </a:bodyPr>
          <a:lstStyle/>
          <a:p>
            <a:r>
              <a:rPr lang="en-US" sz="7200" b="1" dirty="0">
                <a:solidFill>
                  <a:srgbClr val="92D050"/>
                </a:solidFill>
              </a:rPr>
              <a:t>?</a:t>
            </a:r>
          </a:p>
        </p:txBody>
      </p:sp>
      <p:sp>
        <p:nvSpPr>
          <p:cNvPr id="15" name="Rectangle 14"/>
          <p:cNvSpPr/>
          <p:nvPr/>
        </p:nvSpPr>
        <p:spPr>
          <a:xfrm>
            <a:off x="4561120" y="3096427"/>
            <a:ext cx="870044" cy="106150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710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lstStyle/>
          <a:p>
            <a:r>
              <a:rPr lang="en-US" dirty="0"/>
              <a:t>Find </a:t>
            </a:r>
            <a:r>
              <a:rPr lang="en-US" dirty="0">
                <a:solidFill>
                  <a:srgbClr val="FF0000"/>
                </a:solidFill>
              </a:rPr>
              <a:t>IDs of students </a:t>
            </a:r>
            <a:r>
              <a:rPr lang="en-US" dirty="0"/>
              <a:t>who take the courses offered in </a:t>
            </a:r>
            <a:r>
              <a:rPr lang="en-US" dirty="0">
                <a:solidFill>
                  <a:srgbClr val="FF0000"/>
                </a:solidFill>
              </a:rPr>
              <a:t>Spring Semester </a:t>
            </a:r>
            <a:r>
              <a:rPr lang="en-US" dirty="0"/>
              <a:t>(‘Spring’) in </a:t>
            </a:r>
            <a:r>
              <a:rPr lang="en-US" dirty="0">
                <a:solidFill>
                  <a:srgbClr val="FF0000"/>
                </a:solidFill>
              </a:rPr>
              <a:t>year 2022 </a:t>
            </a:r>
            <a:r>
              <a:rPr lang="en-US" dirty="0"/>
              <a:t>and get at least one </a:t>
            </a:r>
            <a:r>
              <a:rPr lang="en-US" dirty="0">
                <a:solidFill>
                  <a:srgbClr val="FF0000"/>
                </a:solidFill>
              </a:rPr>
              <a:t>grade</a:t>
            </a:r>
            <a:r>
              <a:rPr lang="en-US" dirty="0"/>
              <a:t> ‘A’ or grade ‘B’.</a:t>
            </a:r>
          </a:p>
          <a:p>
            <a:r>
              <a:rPr lang="en-US" dirty="0"/>
              <a:t>What table(s) do we need?</a:t>
            </a:r>
          </a:p>
        </p:txBody>
      </p:sp>
      <p:pic>
        <p:nvPicPr>
          <p:cNvPr id="4" name="Picture 3" descr="allFigures.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19660" y="3199783"/>
            <a:ext cx="5613789" cy="336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557200" y="3064846"/>
            <a:ext cx="998211" cy="11649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737351" y="2711265"/>
            <a:ext cx="486030" cy="1200329"/>
          </a:xfrm>
          <a:prstGeom prst="rect">
            <a:avLst/>
          </a:prstGeom>
          <a:noFill/>
        </p:spPr>
        <p:txBody>
          <a:bodyPr wrap="none" rtlCol="0">
            <a:spAutoFit/>
          </a:bodyPr>
          <a:lstStyle/>
          <a:p>
            <a:r>
              <a:rPr lang="en-US" sz="7200" b="1" dirty="0">
                <a:solidFill>
                  <a:srgbClr val="FF0000"/>
                </a:solidFill>
              </a:rPr>
              <a:t>!</a:t>
            </a:r>
          </a:p>
        </p:txBody>
      </p:sp>
      <p:sp>
        <p:nvSpPr>
          <p:cNvPr id="7" name="TextBox 6"/>
          <p:cNvSpPr txBox="1"/>
          <p:nvPr/>
        </p:nvSpPr>
        <p:spPr>
          <a:xfrm>
            <a:off x="6201856" y="2778867"/>
            <a:ext cx="2586734" cy="369332"/>
          </a:xfrm>
          <a:prstGeom prst="rect">
            <a:avLst/>
          </a:prstGeom>
          <a:noFill/>
        </p:spPr>
        <p:txBody>
          <a:bodyPr wrap="none" rtlCol="0">
            <a:spAutoFit/>
          </a:bodyPr>
          <a:lstStyle/>
          <a:p>
            <a:r>
              <a:rPr lang="en-US" dirty="0">
                <a:solidFill>
                  <a:srgbClr val="FF0000"/>
                </a:solidFill>
              </a:rPr>
              <a:t>Use table </a:t>
            </a:r>
            <a:r>
              <a:rPr lang="en-US" b="1" i="1" dirty="0">
                <a:solidFill>
                  <a:srgbClr val="FF0000"/>
                </a:solidFill>
              </a:rPr>
              <a:t>takes </a:t>
            </a:r>
            <a:r>
              <a:rPr lang="en-US" dirty="0">
                <a:solidFill>
                  <a:srgbClr val="FF0000"/>
                </a:solidFill>
              </a:rPr>
              <a:t>is enough</a:t>
            </a:r>
            <a:endParaRPr lang="en-US" b="1" i="1" dirty="0">
              <a:solidFill>
                <a:srgbClr val="FF0000"/>
              </a:solidFill>
            </a:endParaRPr>
          </a:p>
        </p:txBody>
      </p:sp>
    </p:spTree>
    <p:extLst>
      <p:ext uri="{BB962C8B-B14F-4D97-AF65-F5344CB8AC3E}">
        <p14:creationId xmlns:p14="http://schemas.microsoft.com/office/powerpoint/2010/main" val="3799066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lstStyle/>
          <a:p>
            <a:r>
              <a:rPr lang="en-US" dirty="0"/>
              <a:t>Set operations</a:t>
            </a:r>
          </a:p>
          <a:p>
            <a:pPr lvl="1"/>
            <a:r>
              <a:rPr lang="en-US" dirty="0"/>
              <a:t>E.g., union, intersect, and except</a:t>
            </a:r>
          </a:p>
          <a:p>
            <a:endParaRPr lang="en-US" dirty="0"/>
          </a:p>
          <a:p>
            <a:endParaRPr lang="en-US" dirty="0"/>
          </a:p>
        </p:txBody>
      </p:sp>
      <p:pic>
        <p:nvPicPr>
          <p:cNvPr id="5" name="Picture 4"/>
          <p:cNvPicPr>
            <a:picLocks noChangeAspect="1"/>
          </p:cNvPicPr>
          <p:nvPr/>
        </p:nvPicPr>
        <p:blipFill>
          <a:blip r:embed="rId2"/>
          <a:stretch>
            <a:fillRect/>
          </a:stretch>
        </p:blipFill>
        <p:spPr>
          <a:xfrm>
            <a:off x="3171417" y="2807379"/>
            <a:ext cx="5849166" cy="3572374"/>
          </a:xfrm>
          <a:prstGeom prst="rect">
            <a:avLst/>
          </a:prstGeom>
        </p:spPr>
      </p:pic>
      <p:pic>
        <p:nvPicPr>
          <p:cNvPr id="9" name="Picture 8" descr="allFigures.pdf"/>
          <p:cNvPicPr>
            <a:picLocks noChangeAspect="1"/>
          </p:cNvPicPr>
          <p:nvPr/>
        </p:nvPicPr>
        <p:blipFill rotWithShape="1">
          <a:blip r:embed="rId3">
            <a:extLst>
              <a:ext uri="{28A0092B-C50C-407E-A947-70E740481C1C}">
                <a14:useLocalDpi xmlns:a14="http://schemas.microsoft.com/office/drawing/2010/main" val="0"/>
              </a:ext>
            </a:extLst>
          </a:blip>
          <a:srcRect l="3142" t="24209" r="82989" b="45024"/>
          <a:stretch/>
        </p:blipFill>
        <p:spPr bwMode="auto">
          <a:xfrm>
            <a:off x="10761976" y="183905"/>
            <a:ext cx="1183647" cy="157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5843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lstStyle/>
          <a:p>
            <a:r>
              <a:rPr lang="en-US" altLang="zh-CN" dirty="0"/>
              <a:t>Nested Subqueries</a:t>
            </a:r>
          </a:p>
          <a:p>
            <a:pPr lvl="1"/>
            <a:r>
              <a:rPr lang="en-US" dirty="0"/>
              <a:t>A subquery is a select-from-where expression that is nested within another query.</a:t>
            </a:r>
          </a:p>
          <a:p>
            <a:pPr lvl="1"/>
            <a:endParaRPr lang="en-US" dirty="0"/>
          </a:p>
          <a:p>
            <a:endParaRPr lang="en-US" dirty="0"/>
          </a:p>
        </p:txBody>
      </p:sp>
      <p:pic>
        <p:nvPicPr>
          <p:cNvPr id="4" name="Picture 3"/>
          <p:cNvPicPr>
            <a:picLocks noChangeAspect="1"/>
          </p:cNvPicPr>
          <p:nvPr/>
        </p:nvPicPr>
        <p:blipFill rotWithShape="1">
          <a:blip r:embed="rId2"/>
          <a:srcRect l="1219"/>
          <a:stretch/>
        </p:blipFill>
        <p:spPr>
          <a:xfrm>
            <a:off x="3536829" y="2959737"/>
            <a:ext cx="5201729" cy="3639472"/>
          </a:xfrm>
          <a:prstGeom prst="rect">
            <a:avLst/>
          </a:prstGeom>
        </p:spPr>
      </p:pic>
      <p:pic>
        <p:nvPicPr>
          <p:cNvPr id="7" name="Picture 6" descr="allFigures.pdf"/>
          <p:cNvPicPr>
            <a:picLocks noChangeAspect="1"/>
          </p:cNvPicPr>
          <p:nvPr/>
        </p:nvPicPr>
        <p:blipFill rotWithShape="1">
          <a:blip r:embed="rId3">
            <a:extLst>
              <a:ext uri="{28A0092B-C50C-407E-A947-70E740481C1C}">
                <a14:useLocalDpi xmlns:a14="http://schemas.microsoft.com/office/drawing/2010/main" val="0"/>
              </a:ext>
            </a:extLst>
          </a:blip>
          <a:srcRect l="3142" t="24209" r="82989" b="45024"/>
          <a:stretch/>
        </p:blipFill>
        <p:spPr bwMode="auto">
          <a:xfrm>
            <a:off x="10761976" y="183905"/>
            <a:ext cx="1183647" cy="157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1864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lstStyle/>
          <a:p>
            <a:r>
              <a:rPr lang="en-US" altLang="zh-CN" dirty="0"/>
              <a:t>Correlation Variables</a:t>
            </a:r>
          </a:p>
          <a:p>
            <a:pPr lvl="1"/>
            <a:endParaRPr lang="en-US" dirty="0"/>
          </a:p>
          <a:p>
            <a:endParaRPr lang="en-US" dirty="0"/>
          </a:p>
        </p:txBody>
      </p:sp>
      <p:pic>
        <p:nvPicPr>
          <p:cNvPr id="5" name="Picture 4" descr="allFigures.pdf"/>
          <p:cNvPicPr>
            <a:picLocks noChangeAspect="1"/>
          </p:cNvPicPr>
          <p:nvPr/>
        </p:nvPicPr>
        <p:blipFill rotWithShape="1">
          <a:blip r:embed="rId2">
            <a:extLst>
              <a:ext uri="{28A0092B-C50C-407E-A947-70E740481C1C}">
                <a14:useLocalDpi xmlns:a14="http://schemas.microsoft.com/office/drawing/2010/main" val="0"/>
              </a:ext>
            </a:extLst>
          </a:blip>
          <a:srcRect l="3142" t="24209" r="82989" b="45024"/>
          <a:stretch/>
        </p:blipFill>
        <p:spPr bwMode="auto">
          <a:xfrm>
            <a:off x="10761976" y="183905"/>
            <a:ext cx="1183647" cy="1574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stretch>
            <a:fillRect/>
          </a:stretch>
        </p:blipFill>
        <p:spPr>
          <a:xfrm>
            <a:off x="2923732" y="2570493"/>
            <a:ext cx="6344535" cy="3839111"/>
          </a:xfrm>
          <a:prstGeom prst="rect">
            <a:avLst/>
          </a:prstGeom>
        </p:spPr>
      </p:pic>
    </p:spTree>
    <p:extLst>
      <p:ext uri="{BB962C8B-B14F-4D97-AF65-F5344CB8AC3E}">
        <p14:creationId xmlns:p14="http://schemas.microsoft.com/office/powerpoint/2010/main" val="13765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 Information</a:t>
            </a:r>
          </a:p>
        </p:txBody>
      </p:sp>
      <p:sp>
        <p:nvSpPr>
          <p:cNvPr id="4" name="Footer Placeholder 3"/>
          <p:cNvSpPr>
            <a:spLocks noGrp="1"/>
          </p:cNvSpPr>
          <p:nvPr>
            <p:ph type="ftr" sz="quarter" idx="11"/>
          </p:nvPr>
        </p:nvSpPr>
        <p:spPr/>
        <p:txBody>
          <a:bodyPr/>
          <a:lstStyle/>
          <a:p>
            <a:r>
              <a:rPr lang="en-US" dirty="0"/>
              <a:t>CSCI2100D Lab 1</a:t>
            </a:r>
          </a:p>
        </p:txBody>
      </p:sp>
      <p:sp>
        <p:nvSpPr>
          <p:cNvPr id="5" name="Slide Number Placeholder 4"/>
          <p:cNvSpPr>
            <a:spLocks noGrp="1"/>
          </p:cNvSpPr>
          <p:nvPr>
            <p:ph type="sldNum" sz="quarter" idx="12"/>
          </p:nvPr>
        </p:nvSpPr>
        <p:spPr/>
        <p:txBody>
          <a:bodyPr/>
          <a:lstStyle/>
          <a:p>
            <a:fld id="{8CDA6917-0251-A24C-A52C-6C63F7D9A284}" type="slidenum">
              <a:rPr lang="en-US" smtClean="0"/>
              <a:t>2</a:t>
            </a:fld>
            <a:endParaRPr lang="en-US" dirty="0"/>
          </a:p>
        </p:txBody>
      </p:sp>
      <p:sp>
        <p:nvSpPr>
          <p:cNvPr id="7" name="Content Placeholder 2">
            <a:extLst>
              <a:ext uri="{FF2B5EF4-FFF2-40B4-BE49-F238E27FC236}">
                <a16:creationId xmlns:a16="http://schemas.microsoft.com/office/drawing/2014/main" id="{D4E4CEB5-7B2B-2949-96DA-F66A86B2572C}"/>
              </a:ext>
            </a:extLst>
          </p:cNvPr>
          <p:cNvSpPr txBox="1">
            <a:spLocks/>
          </p:cNvSpPr>
          <p:nvPr/>
        </p:nvSpPr>
        <p:spPr>
          <a:xfrm>
            <a:off x="838200" y="445610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libri Light" panose="020F0502020204030204" pitchFamily="34" charset="0"/>
                <a:ea typeface="+mn-ea"/>
                <a:cs typeface="Calibri Light"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libri Light" panose="020F0502020204030204" pitchFamily="34" charset="0"/>
                <a:ea typeface="+mn-ea"/>
                <a:cs typeface="Calibri Light"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502020204030204" pitchFamily="34" charset="0"/>
                <a:ea typeface="+mn-ea"/>
                <a:cs typeface="Calibri Light"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502020204030204" pitchFamily="34" charset="0"/>
                <a:ea typeface="+mn-ea"/>
                <a:cs typeface="Calibri Light"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502020204030204" pitchFamily="34" charset="0"/>
                <a:ea typeface="+mn-ea"/>
                <a:cs typeface="Calibri Light"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r>
              <a:rPr lang="en-US" dirty="0"/>
              <a:t>Please contact your </a:t>
            </a:r>
            <a:r>
              <a:rPr lang="en-US" dirty="0">
                <a:solidFill>
                  <a:srgbClr val="FF0000"/>
                </a:solidFill>
              </a:rPr>
              <a:t>corresponding tutor</a:t>
            </a:r>
            <a:r>
              <a:rPr lang="en-US" dirty="0"/>
              <a:t> regarding any questions in lab and written assignments, using email subject ”</a:t>
            </a:r>
            <a:r>
              <a:rPr lang="en-US" dirty="0">
                <a:solidFill>
                  <a:srgbClr val="FF0000"/>
                </a:solidFill>
              </a:rPr>
              <a:t>SEEM3550A</a:t>
            </a:r>
            <a:r>
              <a:rPr lang="en-US" dirty="0"/>
              <a:t>"</a:t>
            </a:r>
          </a:p>
        </p:txBody>
      </p:sp>
      <p:graphicFrame>
        <p:nvGraphicFramePr>
          <p:cNvPr id="8" name="Content Placeholder 5"/>
          <p:cNvGraphicFramePr>
            <a:graphicFrameLocks/>
          </p:cNvGraphicFramePr>
          <p:nvPr>
            <p:extLst>
              <p:ext uri="{D42A27DB-BD31-4B8C-83A1-F6EECF244321}">
                <p14:modId xmlns:p14="http://schemas.microsoft.com/office/powerpoint/2010/main" val="2609291444"/>
              </p:ext>
            </p:extLst>
          </p:nvPr>
        </p:nvGraphicFramePr>
        <p:xfrm>
          <a:off x="838200" y="1837605"/>
          <a:ext cx="10515600" cy="2606522"/>
        </p:xfrm>
        <a:graphic>
          <a:graphicData uri="http://schemas.openxmlformats.org/drawingml/2006/table">
            <a:tbl>
              <a:tblPr firstRow="1" bandRow="1">
                <a:tableStyleId>{00A15C55-8517-42AA-B614-E9B94910E393}</a:tableStyleId>
              </a:tblPr>
              <a:tblGrid>
                <a:gridCol w="3505200">
                  <a:extLst>
                    <a:ext uri="{9D8B030D-6E8A-4147-A177-3AD203B41FA5}">
                      <a16:colId xmlns:a16="http://schemas.microsoft.com/office/drawing/2014/main" val="367540274"/>
                    </a:ext>
                  </a:extLst>
                </a:gridCol>
                <a:gridCol w="3505200">
                  <a:extLst>
                    <a:ext uri="{9D8B030D-6E8A-4147-A177-3AD203B41FA5}">
                      <a16:colId xmlns:a16="http://schemas.microsoft.com/office/drawing/2014/main" val="1615555263"/>
                    </a:ext>
                  </a:extLst>
                </a:gridCol>
                <a:gridCol w="3505200">
                  <a:extLst>
                    <a:ext uri="{9D8B030D-6E8A-4147-A177-3AD203B41FA5}">
                      <a16:colId xmlns:a16="http://schemas.microsoft.com/office/drawing/2014/main" val="748399895"/>
                    </a:ext>
                  </a:extLst>
                </a:gridCol>
              </a:tblGrid>
              <a:tr h="370840">
                <a:tc>
                  <a:txBody>
                    <a:bodyPr/>
                    <a:lstStyle/>
                    <a:p>
                      <a:r>
                        <a:rPr lang="en-US" dirty="0"/>
                        <a:t>Last Name</a:t>
                      </a:r>
                    </a:p>
                  </a:txBody>
                  <a:tcPr/>
                </a:tc>
                <a:tc>
                  <a:txBody>
                    <a:bodyPr/>
                    <a:lstStyle/>
                    <a:p>
                      <a:r>
                        <a:rPr lang="en-US" dirty="0"/>
                        <a:t>Tutor</a:t>
                      </a:r>
                    </a:p>
                  </a:txBody>
                  <a:tcPr/>
                </a:tc>
                <a:tc>
                  <a:txBody>
                    <a:bodyPr/>
                    <a:lstStyle/>
                    <a:p>
                      <a:r>
                        <a:rPr lang="en-US" dirty="0"/>
                        <a:t>Tutor's Email</a:t>
                      </a:r>
                    </a:p>
                  </a:txBody>
                  <a:tcPr/>
                </a:tc>
                <a:extLst>
                  <a:ext uri="{0D108BD9-81ED-4DB2-BD59-A6C34878D82A}">
                    <a16:rowId xmlns:a16="http://schemas.microsoft.com/office/drawing/2014/main" val="2199830257"/>
                  </a:ext>
                </a:extLst>
              </a:tr>
              <a:tr h="381482">
                <a:tc>
                  <a:txBody>
                    <a:bodyPr/>
                    <a:lstStyle/>
                    <a:p>
                      <a:r>
                        <a:rPr lang="en-US" dirty="0"/>
                        <a:t>ALQAISSIAH - CHENG</a:t>
                      </a:r>
                    </a:p>
                  </a:txBody>
                  <a:tcPr/>
                </a:tc>
                <a:tc>
                  <a:txBody>
                    <a:bodyPr/>
                    <a:lstStyle/>
                    <a:p>
                      <a:r>
                        <a:rPr lang="en-US" dirty="0"/>
                        <a:t>Bian Tian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tbian@se.cuhk.edu.hk</a:t>
                      </a:r>
                    </a:p>
                  </a:txBody>
                  <a:tcPr/>
                </a:tc>
                <a:extLst>
                  <a:ext uri="{0D108BD9-81ED-4DB2-BD59-A6C34878D82A}">
                    <a16:rowId xmlns:a16="http://schemas.microsoft.com/office/drawing/2014/main" val="2709378861"/>
                  </a:ext>
                </a:extLst>
              </a:tr>
              <a:tr h="370840">
                <a:tc>
                  <a:txBody>
                    <a:bodyPr/>
                    <a:lstStyle/>
                    <a:p>
                      <a:r>
                        <a:rPr lang="en-US" dirty="0"/>
                        <a:t>CHEUNG - GENG		</a:t>
                      </a:r>
                    </a:p>
                  </a:txBody>
                  <a:tcPr/>
                </a:tc>
                <a:tc>
                  <a:txBody>
                    <a:bodyPr/>
                    <a:lstStyle/>
                    <a:p>
                      <a:r>
                        <a:rPr lang="en-US" dirty="0"/>
                        <a:t>Feng Zijin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zjfeng@se.cuhk.edu.hk</a:t>
                      </a:r>
                    </a:p>
                  </a:txBody>
                  <a:tcPr/>
                </a:tc>
                <a:extLst>
                  <a:ext uri="{0D108BD9-81ED-4DB2-BD59-A6C34878D82A}">
                    <a16:rowId xmlns:a16="http://schemas.microsoft.com/office/drawing/2014/main" val="21487713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 - LEE		</a:t>
                      </a:r>
                    </a:p>
                  </a:txBody>
                  <a:tcPr/>
                </a:tc>
                <a:tc>
                  <a:txBody>
                    <a:bodyPr/>
                    <a:lstStyle/>
                    <a:p>
                      <a:r>
                        <a:rPr lang="en-US" dirty="0"/>
                        <a:t>JIANG Yuli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yljiang@se.cuhk.edu.hk</a:t>
                      </a:r>
                    </a:p>
                  </a:txBody>
                  <a:tcPr/>
                </a:tc>
                <a:extLst>
                  <a:ext uri="{0D108BD9-81ED-4DB2-BD59-A6C34878D82A}">
                    <a16:rowId xmlns:a16="http://schemas.microsoft.com/office/drawing/2014/main" val="23765884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LEUNG - PORNKASEMKUN	</a:t>
                      </a:r>
                    </a:p>
                  </a:txBody>
                  <a:tcPr/>
                </a:tc>
                <a:tc>
                  <a:txBody>
                    <a:bodyPr/>
                    <a:lstStyle/>
                    <a:p>
                      <a:r>
                        <a:rPr lang="en-US" dirty="0"/>
                        <a:t>LO Chun Hei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chlo@se.cuhk.edu.hk</a:t>
                      </a:r>
                    </a:p>
                  </a:txBody>
                  <a:tcPr/>
                </a:tc>
                <a:extLst>
                  <a:ext uri="{0D108BD9-81ED-4DB2-BD59-A6C34878D82A}">
                    <a16:rowId xmlns:a16="http://schemas.microsoft.com/office/drawing/2014/main" val="39203577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RAO - USTYANTSEV		</a:t>
                      </a:r>
                    </a:p>
                  </a:txBody>
                  <a:tcPr/>
                </a:tc>
                <a:tc>
                  <a:txBody>
                    <a:bodyPr/>
                    <a:lstStyle/>
                    <a:p>
                      <a:r>
                        <a:rPr lang="en-US" dirty="0"/>
                        <a:t>PIAO Chengzhi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czpiao@se.cuhk.edu.hk</a:t>
                      </a:r>
                    </a:p>
                  </a:txBody>
                  <a:tcPr/>
                </a:tc>
                <a:extLst>
                  <a:ext uri="{0D108BD9-81ED-4DB2-BD59-A6C34878D82A}">
                    <a16:rowId xmlns:a16="http://schemas.microsoft.com/office/drawing/2014/main" val="1357261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WANG -</a:t>
                      </a:r>
                      <a:r>
                        <a:rPr lang="en-US" baseline="0" dirty="0"/>
                        <a:t> ZHOU</a:t>
                      </a:r>
                      <a:endParaRPr lang="en-US" dirty="0"/>
                    </a:p>
                  </a:txBody>
                  <a:tcPr/>
                </a:tc>
                <a:tc>
                  <a:txBody>
                    <a:bodyPr/>
                    <a:lstStyle/>
                    <a:p>
                      <a:r>
                        <a:rPr lang="en-US" altLang="zh-CN"/>
                        <a:t>TAN Jie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jtan@se.cuhk.edu.hk</a:t>
                      </a:r>
                    </a:p>
                  </a:txBody>
                  <a:tcPr/>
                </a:tc>
                <a:extLst>
                  <a:ext uri="{0D108BD9-81ED-4DB2-BD59-A6C34878D82A}">
                    <a16:rowId xmlns:a16="http://schemas.microsoft.com/office/drawing/2014/main" val="3347097150"/>
                  </a:ext>
                </a:extLst>
              </a:tr>
            </a:tbl>
          </a:graphicData>
        </a:graphic>
      </p:graphicFrame>
    </p:spTree>
    <p:extLst>
      <p:ext uri="{BB962C8B-B14F-4D97-AF65-F5344CB8AC3E}">
        <p14:creationId xmlns:p14="http://schemas.microsoft.com/office/powerpoint/2010/main" val="393607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lstStyle/>
          <a:p>
            <a:r>
              <a:rPr lang="en-US" altLang="zh-CN" dirty="0"/>
              <a:t>Correlation Variables</a:t>
            </a:r>
          </a:p>
          <a:p>
            <a:pPr lvl="1"/>
            <a:endParaRPr lang="en-US" dirty="0"/>
          </a:p>
          <a:p>
            <a:endParaRPr lang="en-US" dirty="0"/>
          </a:p>
        </p:txBody>
      </p:sp>
      <p:pic>
        <p:nvPicPr>
          <p:cNvPr id="4" name="Picture 3"/>
          <p:cNvPicPr>
            <a:picLocks noChangeAspect="1"/>
          </p:cNvPicPr>
          <p:nvPr/>
        </p:nvPicPr>
        <p:blipFill>
          <a:blip r:embed="rId2"/>
          <a:stretch>
            <a:fillRect/>
          </a:stretch>
        </p:blipFill>
        <p:spPr>
          <a:xfrm>
            <a:off x="3076153" y="2632370"/>
            <a:ext cx="6039693" cy="3077004"/>
          </a:xfrm>
          <a:prstGeom prst="rect">
            <a:avLst/>
          </a:prstGeom>
        </p:spPr>
      </p:pic>
      <p:pic>
        <p:nvPicPr>
          <p:cNvPr id="7" name="Picture 6" descr="allFigures.pdf"/>
          <p:cNvPicPr>
            <a:picLocks noChangeAspect="1"/>
          </p:cNvPicPr>
          <p:nvPr/>
        </p:nvPicPr>
        <p:blipFill rotWithShape="1">
          <a:blip r:embed="rId3">
            <a:extLst>
              <a:ext uri="{28A0092B-C50C-407E-A947-70E740481C1C}">
                <a14:useLocalDpi xmlns:a14="http://schemas.microsoft.com/office/drawing/2010/main" val="0"/>
              </a:ext>
            </a:extLst>
          </a:blip>
          <a:srcRect l="48217" t="23746" r="39162" b="52659"/>
          <a:stretch/>
        </p:blipFill>
        <p:spPr bwMode="auto">
          <a:xfrm>
            <a:off x="10568796" y="409323"/>
            <a:ext cx="785004" cy="879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allFigures.pdf"/>
          <p:cNvPicPr>
            <a:picLocks noChangeAspect="1"/>
          </p:cNvPicPr>
          <p:nvPr/>
        </p:nvPicPr>
        <p:blipFill rotWithShape="1">
          <a:blip r:embed="rId3">
            <a:extLst>
              <a:ext uri="{28A0092B-C50C-407E-A947-70E740481C1C}">
                <a14:useLocalDpi xmlns:a14="http://schemas.microsoft.com/office/drawing/2010/main" val="0"/>
              </a:ext>
            </a:extLst>
          </a:blip>
          <a:srcRect l="68651" r="19283" b="79647"/>
          <a:stretch/>
        </p:blipFill>
        <p:spPr bwMode="auto">
          <a:xfrm>
            <a:off x="9300714" y="541294"/>
            <a:ext cx="750499" cy="75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allFigures.pdf"/>
          <p:cNvPicPr>
            <a:picLocks noChangeAspect="1"/>
          </p:cNvPicPr>
          <p:nvPr/>
        </p:nvPicPr>
        <p:blipFill rotWithShape="1">
          <a:blip r:embed="rId3">
            <a:extLst>
              <a:ext uri="{28A0092B-C50C-407E-A947-70E740481C1C}">
                <a14:useLocalDpi xmlns:a14="http://schemas.microsoft.com/office/drawing/2010/main" val="0"/>
              </a:ext>
            </a:extLst>
          </a:blip>
          <a:srcRect l="25905" r="62583" b="71444"/>
          <a:stretch/>
        </p:blipFill>
        <p:spPr bwMode="auto">
          <a:xfrm>
            <a:off x="8110265" y="365125"/>
            <a:ext cx="715993" cy="106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081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a:t>
            </a:r>
          </a:p>
        </p:txBody>
      </p:sp>
      <p:sp>
        <p:nvSpPr>
          <p:cNvPr id="3" name="Content Placeholder 2"/>
          <p:cNvSpPr>
            <a:spLocks noGrp="1"/>
          </p:cNvSpPr>
          <p:nvPr>
            <p:ph idx="1"/>
          </p:nvPr>
        </p:nvSpPr>
        <p:spPr/>
        <p:txBody>
          <a:bodyPr/>
          <a:lstStyle/>
          <a:p>
            <a:r>
              <a:rPr lang="en-US" altLang="zh-CN" dirty="0"/>
              <a:t>Derived Relations</a:t>
            </a:r>
          </a:p>
          <a:p>
            <a:pPr lvl="1"/>
            <a:endParaRPr lang="en-US" dirty="0"/>
          </a:p>
          <a:p>
            <a:endParaRPr lang="en-US" dirty="0"/>
          </a:p>
        </p:txBody>
      </p:sp>
      <p:pic>
        <p:nvPicPr>
          <p:cNvPr id="6" name="Picture 5"/>
          <p:cNvPicPr>
            <a:picLocks noChangeAspect="1"/>
          </p:cNvPicPr>
          <p:nvPr/>
        </p:nvPicPr>
        <p:blipFill>
          <a:blip r:embed="rId2"/>
          <a:stretch>
            <a:fillRect/>
          </a:stretch>
        </p:blipFill>
        <p:spPr>
          <a:xfrm>
            <a:off x="2904679" y="2398119"/>
            <a:ext cx="6382641" cy="4201111"/>
          </a:xfrm>
          <a:prstGeom prst="rect">
            <a:avLst/>
          </a:prstGeom>
        </p:spPr>
      </p:pic>
      <p:pic>
        <p:nvPicPr>
          <p:cNvPr id="7" name="Picture 6" descr="allFigures.pdf"/>
          <p:cNvPicPr>
            <a:picLocks noChangeAspect="1"/>
          </p:cNvPicPr>
          <p:nvPr/>
        </p:nvPicPr>
        <p:blipFill rotWithShape="1">
          <a:blip r:embed="rId3">
            <a:extLst>
              <a:ext uri="{28A0092B-C50C-407E-A947-70E740481C1C}">
                <a14:useLocalDpi xmlns:a14="http://schemas.microsoft.com/office/drawing/2010/main" val="0"/>
              </a:ext>
            </a:extLst>
          </a:blip>
          <a:srcRect l="70737" t="60404" r="16970" b="14479"/>
          <a:stretch/>
        </p:blipFill>
        <p:spPr bwMode="auto">
          <a:xfrm>
            <a:off x="10196423" y="175356"/>
            <a:ext cx="1347159" cy="165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846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p:txBody>
          <a:bodyPr>
            <a:normAutofit/>
          </a:bodyPr>
          <a:lstStyle/>
          <a:p>
            <a:pPr lvl="0"/>
            <a:r>
              <a:rPr lang="en-GB" dirty="0"/>
              <a:t>Consider a query to find the </a:t>
            </a:r>
            <a:r>
              <a:rPr lang="en-US" dirty="0"/>
              <a:t>course IDs, course names </a:t>
            </a:r>
            <a:r>
              <a:rPr lang="en-GB" dirty="0"/>
              <a:t>in Spring Semester (‘Spring’) in year 2022 and number of students in each course.</a:t>
            </a:r>
            <a:endParaRPr lang="en-US" dirty="0"/>
          </a:p>
          <a:p>
            <a:pPr marL="514350" lvl="0" indent="-514350">
              <a:buFont typeface="+mj-lt"/>
              <a:buAutoNum type="alphaLcParenR"/>
            </a:pPr>
            <a:r>
              <a:rPr lang="en-GB" sz="2400" dirty="0"/>
              <a:t>Give your answer using aggregate function.</a:t>
            </a:r>
            <a:endParaRPr lang="en-US" sz="2400" dirty="0"/>
          </a:p>
          <a:p>
            <a:pPr marL="514350" lvl="0" indent="-514350">
              <a:buFont typeface="+mj-lt"/>
              <a:buAutoNum type="alphaLcParenR"/>
            </a:pPr>
            <a:r>
              <a:rPr lang="en-GB" sz="2400" dirty="0"/>
              <a:t>Consider a query to find the department names and the number of students in each department. One possible answer is as follow. Is it correct? Give your reason and give the correct query if it isn’t.</a:t>
            </a:r>
            <a:endParaRPr lang="en-US" sz="2400" dirty="0"/>
          </a:p>
          <a:p>
            <a:pPr marL="914400" lvl="2" indent="0">
              <a:buNone/>
            </a:pPr>
            <a:r>
              <a:rPr lang="en-GB" dirty="0"/>
              <a:t>SELECT </a:t>
            </a:r>
            <a:r>
              <a:rPr lang="en-GB" dirty="0" err="1"/>
              <a:t>dept_name</a:t>
            </a:r>
            <a:r>
              <a:rPr lang="en-GB" dirty="0"/>
              <a:t>, count (DICTINCT name) </a:t>
            </a:r>
            <a:endParaRPr lang="en-US" dirty="0"/>
          </a:p>
          <a:p>
            <a:pPr marL="914400" lvl="2" indent="0">
              <a:buNone/>
            </a:pPr>
            <a:r>
              <a:rPr lang="en-GB" dirty="0"/>
              <a:t>FROM student </a:t>
            </a:r>
            <a:endParaRPr lang="en-US" dirty="0"/>
          </a:p>
          <a:p>
            <a:pPr marL="914400" lvl="2" indent="0">
              <a:buNone/>
            </a:pPr>
            <a:r>
              <a:rPr lang="en-GB" dirty="0"/>
              <a:t>GROUP BY </a:t>
            </a:r>
            <a:r>
              <a:rPr lang="en-GB" dirty="0" err="1"/>
              <a:t>dept_name</a:t>
            </a:r>
            <a:endParaRPr lang="en-US" dirty="0"/>
          </a:p>
          <a:p>
            <a:endParaRPr lang="en-US" dirty="0"/>
          </a:p>
        </p:txBody>
      </p:sp>
    </p:spTree>
    <p:extLst>
      <p:ext uri="{BB962C8B-B14F-4D97-AF65-F5344CB8AC3E}">
        <p14:creationId xmlns:p14="http://schemas.microsoft.com/office/powerpoint/2010/main" val="4135372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a:xfrm>
            <a:off x="898585" y="1825625"/>
            <a:ext cx="10515600" cy="4351338"/>
          </a:xfrm>
        </p:spPr>
        <p:txBody>
          <a:bodyPr/>
          <a:lstStyle/>
          <a:p>
            <a:pPr lvl="0"/>
            <a:r>
              <a:rPr lang="en-GB" dirty="0"/>
              <a:t>Consider a query to find the </a:t>
            </a:r>
            <a:r>
              <a:rPr lang="en-US" dirty="0">
                <a:solidFill>
                  <a:srgbClr val="FF0000"/>
                </a:solidFill>
              </a:rPr>
              <a:t>course IDs</a:t>
            </a:r>
            <a:r>
              <a:rPr lang="en-US" dirty="0"/>
              <a:t>, </a:t>
            </a:r>
            <a:r>
              <a:rPr lang="en-US" dirty="0">
                <a:solidFill>
                  <a:srgbClr val="FF0000"/>
                </a:solidFill>
              </a:rPr>
              <a:t>course names</a:t>
            </a:r>
            <a:r>
              <a:rPr lang="en-US" dirty="0"/>
              <a:t> </a:t>
            </a:r>
            <a:r>
              <a:rPr lang="en-GB" dirty="0"/>
              <a:t>in </a:t>
            </a:r>
            <a:r>
              <a:rPr lang="en-GB" dirty="0">
                <a:solidFill>
                  <a:srgbClr val="92D050"/>
                </a:solidFill>
              </a:rPr>
              <a:t>Spring Semester</a:t>
            </a:r>
            <a:r>
              <a:rPr lang="en-GB" dirty="0"/>
              <a:t> (‘Spring’) </a:t>
            </a:r>
            <a:r>
              <a:rPr lang="en-GB" dirty="0">
                <a:solidFill>
                  <a:srgbClr val="92D050"/>
                </a:solidFill>
              </a:rPr>
              <a:t>in year 2022 </a:t>
            </a:r>
            <a:r>
              <a:rPr lang="en-GB" dirty="0"/>
              <a:t>and </a:t>
            </a:r>
            <a:r>
              <a:rPr lang="en-GB" dirty="0">
                <a:solidFill>
                  <a:srgbClr val="92D050"/>
                </a:solidFill>
              </a:rPr>
              <a:t>number of students</a:t>
            </a:r>
            <a:r>
              <a:rPr lang="en-GB" dirty="0"/>
              <a:t> in each course.</a:t>
            </a:r>
            <a:endParaRPr lang="en-US" dirty="0"/>
          </a:p>
          <a:p>
            <a:r>
              <a:rPr lang="en-US" dirty="0"/>
              <a:t>What table(s) do we need?</a:t>
            </a:r>
          </a:p>
        </p:txBody>
      </p:sp>
      <p:pic>
        <p:nvPicPr>
          <p:cNvPr id="4" name="Picture 3" descr="allFigures.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8328" y="3311429"/>
            <a:ext cx="5613789" cy="336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295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a:xfrm>
            <a:off x="898585" y="1825625"/>
            <a:ext cx="10515600" cy="4351338"/>
          </a:xfrm>
        </p:spPr>
        <p:txBody>
          <a:bodyPr/>
          <a:lstStyle/>
          <a:p>
            <a:pPr lvl="0"/>
            <a:r>
              <a:rPr lang="en-US" dirty="0"/>
              <a:t>Aggregate functions</a:t>
            </a:r>
          </a:p>
          <a:p>
            <a:pPr lvl="1"/>
            <a:r>
              <a:rPr lang="en-US" sz="1800" dirty="0" err="1"/>
              <a:t>avg</a:t>
            </a:r>
            <a:r>
              <a:rPr lang="en-US" sz="1800" dirty="0"/>
              <a:t>: average value</a:t>
            </a:r>
          </a:p>
          <a:p>
            <a:pPr lvl="1"/>
            <a:r>
              <a:rPr lang="en-US" sz="1800" dirty="0"/>
              <a:t>min:  minimum value</a:t>
            </a:r>
          </a:p>
          <a:p>
            <a:pPr lvl="1"/>
            <a:r>
              <a:rPr lang="en-US" sz="1800" dirty="0"/>
              <a:t>max:  maximum value</a:t>
            </a:r>
          </a:p>
          <a:p>
            <a:pPr lvl="1"/>
            <a:r>
              <a:rPr lang="en-US" sz="1800" dirty="0"/>
              <a:t>sum:  sum of values</a:t>
            </a:r>
          </a:p>
          <a:p>
            <a:pPr lvl="1"/>
            <a:r>
              <a:rPr lang="en-US" sz="1800" dirty="0"/>
              <a:t>count:  number of values</a:t>
            </a:r>
          </a:p>
        </p:txBody>
      </p:sp>
      <p:pic>
        <p:nvPicPr>
          <p:cNvPr id="5" name="Picture 4"/>
          <p:cNvPicPr>
            <a:picLocks noChangeAspect="1"/>
          </p:cNvPicPr>
          <p:nvPr/>
        </p:nvPicPr>
        <p:blipFill>
          <a:blip r:embed="rId2"/>
          <a:stretch>
            <a:fillRect/>
          </a:stretch>
        </p:blipFill>
        <p:spPr>
          <a:xfrm>
            <a:off x="4657224" y="2273750"/>
            <a:ext cx="5896798" cy="4277322"/>
          </a:xfrm>
          <a:prstGeom prst="rect">
            <a:avLst/>
          </a:prstGeom>
        </p:spPr>
      </p:pic>
      <p:pic>
        <p:nvPicPr>
          <p:cNvPr id="11" name="Picture 10" descr="allFigures.pdf"/>
          <p:cNvPicPr>
            <a:picLocks noChangeAspect="1"/>
          </p:cNvPicPr>
          <p:nvPr/>
        </p:nvPicPr>
        <p:blipFill rotWithShape="1">
          <a:blip r:embed="rId3">
            <a:extLst>
              <a:ext uri="{28A0092B-C50C-407E-A947-70E740481C1C}">
                <a14:useLocalDpi xmlns:a14="http://schemas.microsoft.com/office/drawing/2010/main" val="0"/>
              </a:ext>
            </a:extLst>
          </a:blip>
          <a:srcRect l="70737" t="60404" r="16970" b="14479"/>
          <a:stretch/>
        </p:blipFill>
        <p:spPr bwMode="auto">
          <a:xfrm>
            <a:off x="7104571" y="175356"/>
            <a:ext cx="1347159" cy="165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allFigures.pdf"/>
          <p:cNvPicPr>
            <a:picLocks noChangeAspect="1"/>
          </p:cNvPicPr>
          <p:nvPr/>
        </p:nvPicPr>
        <p:blipFill rotWithShape="1">
          <a:blip r:embed="rId3">
            <a:extLst>
              <a:ext uri="{28A0092B-C50C-407E-A947-70E740481C1C}">
                <a14:useLocalDpi xmlns:a14="http://schemas.microsoft.com/office/drawing/2010/main" val="0"/>
              </a:ext>
            </a:extLst>
          </a:blip>
          <a:srcRect l="23743" t="75898" r="62734"/>
          <a:stretch/>
        </p:blipFill>
        <p:spPr bwMode="auto">
          <a:xfrm>
            <a:off x="8710865" y="295647"/>
            <a:ext cx="1222092" cy="130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allFigures.pdf"/>
          <p:cNvPicPr>
            <a:picLocks noChangeAspect="1"/>
          </p:cNvPicPr>
          <p:nvPr/>
        </p:nvPicPr>
        <p:blipFill rotWithShape="1">
          <a:blip r:embed="rId3">
            <a:extLst>
              <a:ext uri="{28A0092B-C50C-407E-A947-70E740481C1C}">
                <a14:useLocalDpi xmlns:a14="http://schemas.microsoft.com/office/drawing/2010/main" val="0"/>
              </a:ext>
            </a:extLst>
          </a:blip>
          <a:srcRect l="48217" t="23746" r="39162" b="52659"/>
          <a:stretch/>
        </p:blipFill>
        <p:spPr bwMode="auto">
          <a:xfrm>
            <a:off x="10312481" y="365125"/>
            <a:ext cx="1165083" cy="1305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091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a:xfrm>
            <a:off x="898585" y="1825625"/>
            <a:ext cx="10515600" cy="4351338"/>
          </a:xfrm>
        </p:spPr>
        <p:txBody>
          <a:bodyPr/>
          <a:lstStyle/>
          <a:p>
            <a:pPr lvl="0"/>
            <a:r>
              <a:rPr lang="en-US" dirty="0"/>
              <a:t>Aggregate functions</a:t>
            </a:r>
          </a:p>
        </p:txBody>
      </p:sp>
      <p:pic>
        <p:nvPicPr>
          <p:cNvPr id="11" name="Picture 10" descr="allFigures.pdf"/>
          <p:cNvPicPr>
            <a:picLocks noChangeAspect="1"/>
          </p:cNvPicPr>
          <p:nvPr/>
        </p:nvPicPr>
        <p:blipFill rotWithShape="1">
          <a:blip r:embed="rId2">
            <a:extLst>
              <a:ext uri="{28A0092B-C50C-407E-A947-70E740481C1C}">
                <a14:useLocalDpi xmlns:a14="http://schemas.microsoft.com/office/drawing/2010/main" val="0"/>
              </a:ext>
            </a:extLst>
          </a:blip>
          <a:srcRect l="70737" t="60404" r="16970" b="14479"/>
          <a:stretch/>
        </p:blipFill>
        <p:spPr bwMode="auto">
          <a:xfrm>
            <a:off x="9821892" y="270247"/>
            <a:ext cx="1347159" cy="165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stretch>
            <a:fillRect/>
          </a:stretch>
        </p:blipFill>
        <p:spPr>
          <a:xfrm>
            <a:off x="3265144" y="2408547"/>
            <a:ext cx="5782482" cy="4163006"/>
          </a:xfrm>
          <a:prstGeom prst="rect">
            <a:avLst/>
          </a:prstGeom>
        </p:spPr>
      </p:pic>
    </p:spTree>
    <p:extLst>
      <p:ext uri="{BB962C8B-B14F-4D97-AF65-F5344CB8AC3E}">
        <p14:creationId xmlns:p14="http://schemas.microsoft.com/office/powerpoint/2010/main" val="1532434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3</a:t>
            </a:r>
          </a:p>
        </p:txBody>
      </p:sp>
      <p:sp>
        <p:nvSpPr>
          <p:cNvPr id="3" name="Content Placeholder 2"/>
          <p:cNvSpPr>
            <a:spLocks noGrp="1"/>
          </p:cNvSpPr>
          <p:nvPr>
            <p:ph idx="1"/>
          </p:nvPr>
        </p:nvSpPr>
        <p:spPr>
          <a:xfrm>
            <a:off x="898585" y="1825625"/>
            <a:ext cx="10515600" cy="4351338"/>
          </a:xfrm>
        </p:spPr>
        <p:txBody>
          <a:bodyPr/>
          <a:lstStyle/>
          <a:p>
            <a:pPr lvl="0"/>
            <a:r>
              <a:rPr lang="en-US" dirty="0"/>
              <a:t>Aggregate functions – Having Clause</a:t>
            </a:r>
          </a:p>
        </p:txBody>
      </p:sp>
      <p:pic>
        <p:nvPicPr>
          <p:cNvPr id="11" name="Picture 10" descr="allFigures.pdf"/>
          <p:cNvPicPr>
            <a:picLocks noChangeAspect="1"/>
          </p:cNvPicPr>
          <p:nvPr/>
        </p:nvPicPr>
        <p:blipFill rotWithShape="1">
          <a:blip r:embed="rId2">
            <a:extLst>
              <a:ext uri="{28A0092B-C50C-407E-A947-70E740481C1C}">
                <a14:useLocalDpi xmlns:a14="http://schemas.microsoft.com/office/drawing/2010/main" val="0"/>
              </a:ext>
            </a:extLst>
          </a:blip>
          <a:srcRect l="70737" t="60404" r="16970" b="14479"/>
          <a:stretch/>
        </p:blipFill>
        <p:spPr bwMode="auto">
          <a:xfrm>
            <a:off x="9821892" y="270247"/>
            <a:ext cx="1347159" cy="165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2871337" y="2459777"/>
            <a:ext cx="6449325" cy="3991532"/>
          </a:xfrm>
          <a:prstGeom prst="rect">
            <a:avLst/>
          </a:prstGeom>
        </p:spPr>
      </p:pic>
    </p:spTree>
    <p:extLst>
      <p:ext uri="{BB962C8B-B14F-4D97-AF65-F5344CB8AC3E}">
        <p14:creationId xmlns:p14="http://schemas.microsoft.com/office/powerpoint/2010/main" val="45342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Content Placeholder 2"/>
          <p:cNvSpPr>
            <a:spLocks noGrp="1"/>
          </p:cNvSpPr>
          <p:nvPr>
            <p:ph idx="1"/>
          </p:nvPr>
        </p:nvSpPr>
        <p:spPr/>
        <p:txBody>
          <a:bodyPr>
            <a:normAutofit fontScale="77500" lnSpcReduction="20000"/>
          </a:bodyPr>
          <a:lstStyle/>
          <a:p>
            <a:r>
              <a:rPr lang="en-US" sz="3600" dirty="0"/>
              <a:t>Answer the following questions using SQL statements.</a:t>
            </a:r>
          </a:p>
          <a:p>
            <a:pPr marL="514350" indent="-514350">
              <a:buFont typeface="+mj-lt"/>
              <a:buAutoNum type="alphaLcParenR"/>
            </a:pPr>
            <a:r>
              <a:rPr lang="en-US" dirty="0"/>
              <a:t>Show student names, if she/he does not have an advisor assigned yet, assuming that a student may not always have a advisor.</a:t>
            </a:r>
          </a:p>
          <a:p>
            <a:pPr marL="514350" indent="-514350">
              <a:buFont typeface="+mj-lt"/>
              <a:buAutoNum type="alphaLcParenR"/>
            </a:pPr>
            <a:r>
              <a:rPr lang="en-US" dirty="0"/>
              <a:t> Show the names of the instructors whose name include the substring “</a:t>
            </a:r>
            <a:r>
              <a:rPr lang="en-US" dirty="0" err="1"/>
              <a:t>abc</a:t>
            </a:r>
            <a:r>
              <a:rPr lang="en-US" dirty="0"/>
              <a:t>” or end with “d”.</a:t>
            </a:r>
          </a:p>
          <a:p>
            <a:pPr marL="514350" indent="-514350">
              <a:buFont typeface="+mj-lt"/>
              <a:buAutoNum type="alphaLcParenR"/>
            </a:pPr>
            <a:r>
              <a:rPr lang="en-US" dirty="0"/>
              <a:t> Show the ID and name of all students having the highest total credits in the “SEEM” department.</a:t>
            </a:r>
          </a:p>
          <a:p>
            <a:pPr marL="514350" indent="-514350">
              <a:buFont typeface="+mj-lt"/>
              <a:buAutoNum type="alphaLcParenR"/>
            </a:pPr>
            <a:r>
              <a:rPr lang="en-US" dirty="0"/>
              <a:t> For all buildings having total capacity (sum of the capacities of rooms in a building) greater than 1000, show their names and total capacity of each of them.</a:t>
            </a:r>
          </a:p>
          <a:p>
            <a:pPr marL="514350" indent="-514350">
              <a:buFont typeface="+mj-lt"/>
              <a:buAutoNum type="alphaLcParenR"/>
            </a:pPr>
            <a:r>
              <a:rPr lang="en-US" dirty="0"/>
              <a:t> Show student names, if she/he does not has an advisor from ‘SEEM’ department. Assuming that a student may not always have an advisor.</a:t>
            </a:r>
          </a:p>
          <a:p>
            <a:pPr marL="514350" indent="-514350">
              <a:buFont typeface="+mj-lt"/>
              <a:buAutoNum type="alphaLcParenR"/>
            </a:pPr>
            <a:r>
              <a:rPr lang="en-US" dirty="0"/>
              <a:t> For each department, show both the department budget and the remaining department budget after paying all its instructor’s salaries.</a:t>
            </a:r>
          </a:p>
          <a:p>
            <a:endParaRPr lang="en-US" dirty="0"/>
          </a:p>
        </p:txBody>
      </p:sp>
    </p:spTree>
    <p:extLst>
      <p:ext uri="{BB962C8B-B14F-4D97-AF65-F5344CB8AC3E}">
        <p14:creationId xmlns:p14="http://schemas.microsoft.com/office/powerpoint/2010/main" val="166212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4</a:t>
            </a:r>
          </a:p>
        </p:txBody>
      </p:sp>
      <p:sp>
        <p:nvSpPr>
          <p:cNvPr id="3" name="Content Placeholder 2"/>
          <p:cNvSpPr>
            <a:spLocks noGrp="1"/>
          </p:cNvSpPr>
          <p:nvPr>
            <p:ph idx="1"/>
          </p:nvPr>
        </p:nvSpPr>
        <p:spPr/>
        <p:txBody>
          <a:bodyPr/>
          <a:lstStyle/>
          <a:p>
            <a:r>
              <a:rPr lang="en-US" dirty="0"/>
              <a:t>Set comparison</a:t>
            </a:r>
          </a:p>
          <a:p>
            <a:endParaRPr lang="en-US" dirty="0"/>
          </a:p>
        </p:txBody>
      </p:sp>
      <p:pic>
        <p:nvPicPr>
          <p:cNvPr id="6" name="Picture 5"/>
          <p:cNvPicPr>
            <a:picLocks noChangeAspect="1"/>
          </p:cNvPicPr>
          <p:nvPr/>
        </p:nvPicPr>
        <p:blipFill>
          <a:blip r:embed="rId2"/>
          <a:stretch>
            <a:fillRect/>
          </a:stretch>
        </p:blipFill>
        <p:spPr>
          <a:xfrm>
            <a:off x="3004706" y="2402356"/>
            <a:ext cx="6182588" cy="4020111"/>
          </a:xfrm>
          <a:prstGeom prst="rect">
            <a:avLst/>
          </a:prstGeom>
        </p:spPr>
      </p:pic>
    </p:spTree>
    <p:extLst>
      <p:ext uri="{BB962C8B-B14F-4D97-AF65-F5344CB8AC3E}">
        <p14:creationId xmlns:p14="http://schemas.microsoft.com/office/powerpoint/2010/main" val="172145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Information</a:t>
            </a:r>
          </a:p>
        </p:txBody>
      </p:sp>
      <p:sp>
        <p:nvSpPr>
          <p:cNvPr id="3" name="Content Placeholder 2"/>
          <p:cNvSpPr>
            <a:spLocks noGrp="1"/>
          </p:cNvSpPr>
          <p:nvPr>
            <p:ph idx="1"/>
          </p:nvPr>
        </p:nvSpPr>
        <p:spPr/>
        <p:txBody>
          <a:bodyPr/>
          <a:lstStyle/>
          <a:p>
            <a:r>
              <a:rPr lang="en-US" b="1" dirty="0"/>
              <a:t>What is it about: </a:t>
            </a:r>
            <a:r>
              <a:rPr lang="en-US" dirty="0"/>
              <a:t>this assignment is on SQL (Chapter 3)</a:t>
            </a:r>
          </a:p>
          <a:p>
            <a:r>
              <a:rPr lang="en-US" b="1" dirty="0"/>
              <a:t>Due date: </a:t>
            </a:r>
            <a:r>
              <a:rPr lang="en-US" dirty="0">
                <a:solidFill>
                  <a:srgbClr val="FF0000"/>
                </a:solidFill>
              </a:rPr>
              <a:t>17:00 pm, March 11, 2022</a:t>
            </a:r>
          </a:p>
          <a:p>
            <a:r>
              <a:rPr lang="en-US" b="1" dirty="0"/>
              <a:t>Where to submit: </a:t>
            </a:r>
            <a:r>
              <a:rPr lang="en-US" dirty="0">
                <a:solidFill>
                  <a:srgbClr val="FF0000"/>
                </a:solidFill>
              </a:rPr>
              <a:t>Blackboard</a:t>
            </a:r>
          </a:p>
          <a:p>
            <a:r>
              <a:rPr lang="en-US" b="1" dirty="0"/>
              <a:t>What is the late penalty policy: </a:t>
            </a:r>
            <a:r>
              <a:rPr lang="en-US" dirty="0"/>
              <a:t>the late penalty will be 10% each day, a submission will not be accepted five days after the deadline</a:t>
            </a:r>
          </a:p>
          <a:p>
            <a:r>
              <a:rPr lang="en-US" b="1" dirty="0"/>
              <a:t>How to contact the corresponding TA: </a:t>
            </a:r>
            <a:r>
              <a:rPr lang="en-US" dirty="0"/>
              <a:t>send email to your corresponding tutor</a:t>
            </a:r>
          </a:p>
        </p:txBody>
      </p:sp>
    </p:spTree>
    <p:extLst>
      <p:ext uri="{BB962C8B-B14F-4D97-AF65-F5344CB8AC3E}">
        <p14:creationId xmlns:p14="http://schemas.microsoft.com/office/powerpoint/2010/main" val="151490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this tutorial</a:t>
            </a:r>
          </a:p>
        </p:txBody>
      </p:sp>
      <p:sp>
        <p:nvSpPr>
          <p:cNvPr id="3" name="Content Placeholder 2"/>
          <p:cNvSpPr>
            <a:spLocks noGrp="1"/>
          </p:cNvSpPr>
          <p:nvPr>
            <p:ph idx="1"/>
          </p:nvPr>
        </p:nvSpPr>
        <p:spPr/>
        <p:txBody>
          <a:bodyPr/>
          <a:lstStyle/>
          <a:p>
            <a:r>
              <a:rPr lang="en-US" dirty="0"/>
              <a:t>Clarify some definitions/concepts in chapter 3 that are covered by this assignment</a:t>
            </a:r>
          </a:p>
          <a:p>
            <a:r>
              <a:rPr lang="en-US" dirty="0"/>
              <a:t>For more details, please refer to lecture notes, textbooks, google</a:t>
            </a:r>
          </a:p>
          <a:p>
            <a:endParaRPr lang="en-US" dirty="0"/>
          </a:p>
        </p:txBody>
      </p:sp>
    </p:spTree>
    <p:extLst>
      <p:ext uri="{BB962C8B-B14F-4D97-AF65-F5344CB8AC3E}">
        <p14:creationId xmlns:p14="http://schemas.microsoft.com/office/powerpoint/2010/main" val="2725826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lstStyle/>
          <a:p>
            <a:r>
              <a:rPr lang="en-US" dirty="0"/>
              <a:t>Consider the 4 relations: </a:t>
            </a:r>
            <a:r>
              <a:rPr lang="en-US" b="1" i="1" dirty="0"/>
              <a:t>student</a:t>
            </a:r>
            <a:r>
              <a:rPr lang="en-US" i="1" dirty="0"/>
              <a:t>, </a:t>
            </a:r>
            <a:r>
              <a:rPr lang="en-US" b="1" i="1" dirty="0"/>
              <a:t>takes</a:t>
            </a:r>
            <a:r>
              <a:rPr lang="en-US" i="1" dirty="0"/>
              <a:t>, </a:t>
            </a:r>
            <a:r>
              <a:rPr lang="en-US" b="1" i="1" dirty="0"/>
              <a:t>section</a:t>
            </a:r>
            <a:r>
              <a:rPr lang="en-US" dirty="0"/>
              <a:t>, and </a:t>
            </a:r>
            <a:r>
              <a:rPr lang="en-US" b="1" i="1" dirty="0"/>
              <a:t>course</a:t>
            </a:r>
            <a:r>
              <a:rPr lang="en-US" dirty="0"/>
              <a:t> in the relational database schema (the slide 3.13 in ch3.ppt)</a:t>
            </a:r>
          </a:p>
        </p:txBody>
      </p:sp>
      <p:pic>
        <p:nvPicPr>
          <p:cNvPr id="4" name="Picture 3" descr="allFigures.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54843" y="2866987"/>
            <a:ext cx="6219824" cy="37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927011" y="2691442"/>
            <a:ext cx="940280" cy="1078301"/>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249947" y="2753616"/>
            <a:ext cx="940280" cy="1309426"/>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821485" y="3653223"/>
            <a:ext cx="1069027" cy="1358724"/>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72027" y="3653223"/>
            <a:ext cx="940280" cy="1078301"/>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400910" y="3101196"/>
            <a:ext cx="317739" cy="1595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57847" y="3048509"/>
            <a:ext cx="317739" cy="1595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864755" y="4015531"/>
            <a:ext cx="518792" cy="151027"/>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00910" y="3260786"/>
            <a:ext cx="550652" cy="134937"/>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16300" y="4023575"/>
            <a:ext cx="550652" cy="134937"/>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9" idx="3"/>
            <a:endCxn id="10" idx="1"/>
          </p:cNvCxnSpPr>
          <p:nvPr/>
        </p:nvCxnSpPr>
        <p:spPr>
          <a:xfrm flipV="1">
            <a:off x="4718649" y="3128304"/>
            <a:ext cx="2339198" cy="526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3"/>
            <a:endCxn id="11" idx="1"/>
          </p:cNvCxnSpPr>
          <p:nvPr/>
        </p:nvCxnSpPr>
        <p:spPr>
          <a:xfrm>
            <a:off x="4951562" y="3328255"/>
            <a:ext cx="913193" cy="762790"/>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2"/>
            <a:endCxn id="11" idx="1"/>
          </p:cNvCxnSpPr>
          <p:nvPr/>
        </p:nvCxnSpPr>
        <p:spPr>
          <a:xfrm flipV="1">
            <a:off x="3291626" y="4091045"/>
            <a:ext cx="2573129" cy="67467"/>
          </a:xfrm>
          <a:prstGeom prst="straightConnector1">
            <a:avLst/>
          </a:prstGeom>
          <a:ln w="571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969872" y="2666765"/>
            <a:ext cx="3937616" cy="369332"/>
          </a:xfrm>
          <a:prstGeom prst="rect">
            <a:avLst/>
          </a:prstGeom>
          <a:noFill/>
        </p:spPr>
        <p:txBody>
          <a:bodyPr wrap="none" rtlCol="0">
            <a:spAutoFit/>
          </a:bodyPr>
          <a:lstStyle/>
          <a:p>
            <a:r>
              <a:rPr lang="en-US" dirty="0">
                <a:solidFill>
                  <a:srgbClr val="FF0000"/>
                </a:solidFill>
              </a:rPr>
              <a:t>ID</a:t>
            </a:r>
            <a:r>
              <a:rPr lang="en-US" dirty="0"/>
              <a:t> is a foreign key, from </a:t>
            </a:r>
            <a:r>
              <a:rPr lang="en-US" b="1" i="1" dirty="0"/>
              <a:t>takes</a:t>
            </a:r>
            <a:r>
              <a:rPr lang="en-US" dirty="0"/>
              <a:t> to </a:t>
            </a:r>
            <a:r>
              <a:rPr lang="en-US" b="1" i="1" dirty="0"/>
              <a:t>student</a:t>
            </a:r>
          </a:p>
        </p:txBody>
      </p:sp>
      <p:sp>
        <p:nvSpPr>
          <p:cNvPr id="24" name="TextBox 23"/>
          <p:cNvSpPr txBox="1"/>
          <p:nvPr/>
        </p:nvSpPr>
        <p:spPr>
          <a:xfrm>
            <a:off x="6357668" y="4756407"/>
            <a:ext cx="4573303" cy="369332"/>
          </a:xfrm>
          <a:prstGeom prst="rect">
            <a:avLst/>
          </a:prstGeom>
          <a:noFill/>
        </p:spPr>
        <p:txBody>
          <a:bodyPr wrap="none" rtlCol="0">
            <a:spAutoFit/>
          </a:bodyPr>
          <a:lstStyle/>
          <a:p>
            <a:r>
              <a:rPr lang="en-US" dirty="0" err="1">
                <a:solidFill>
                  <a:srgbClr val="92D050"/>
                </a:solidFill>
              </a:rPr>
              <a:t>course_id</a:t>
            </a:r>
            <a:r>
              <a:rPr lang="en-US" dirty="0"/>
              <a:t> is a foreign key, from </a:t>
            </a:r>
            <a:r>
              <a:rPr lang="en-US" b="1" i="1" dirty="0"/>
              <a:t>takes</a:t>
            </a:r>
            <a:r>
              <a:rPr lang="en-US" dirty="0"/>
              <a:t> to </a:t>
            </a:r>
            <a:r>
              <a:rPr lang="en-US" b="1" i="1" dirty="0"/>
              <a:t>course</a:t>
            </a:r>
          </a:p>
        </p:txBody>
      </p:sp>
      <p:sp>
        <p:nvSpPr>
          <p:cNvPr id="25" name="TextBox 24"/>
          <p:cNvSpPr txBox="1"/>
          <p:nvPr/>
        </p:nvSpPr>
        <p:spPr>
          <a:xfrm>
            <a:off x="122547" y="3462859"/>
            <a:ext cx="2633350" cy="646331"/>
          </a:xfrm>
          <a:prstGeom prst="rect">
            <a:avLst/>
          </a:prstGeom>
          <a:noFill/>
        </p:spPr>
        <p:txBody>
          <a:bodyPr wrap="none" rtlCol="0">
            <a:spAutoFit/>
          </a:bodyPr>
          <a:lstStyle/>
          <a:p>
            <a:r>
              <a:rPr lang="en-US" dirty="0" err="1">
                <a:solidFill>
                  <a:srgbClr val="92D050"/>
                </a:solidFill>
              </a:rPr>
              <a:t>course_id</a:t>
            </a:r>
            <a:r>
              <a:rPr lang="en-US" dirty="0"/>
              <a:t> is a foreign key, </a:t>
            </a:r>
          </a:p>
          <a:p>
            <a:r>
              <a:rPr lang="en-US" dirty="0"/>
              <a:t>from </a:t>
            </a:r>
            <a:r>
              <a:rPr lang="en-US" b="1" i="1" dirty="0"/>
              <a:t>section</a:t>
            </a:r>
            <a:r>
              <a:rPr lang="en-US" dirty="0"/>
              <a:t> to </a:t>
            </a:r>
            <a:r>
              <a:rPr lang="en-US" b="1" i="1" dirty="0"/>
              <a:t>course</a:t>
            </a:r>
          </a:p>
        </p:txBody>
      </p:sp>
    </p:spTree>
    <p:extLst>
      <p:ext uri="{BB962C8B-B14F-4D97-AF65-F5344CB8AC3E}">
        <p14:creationId xmlns:p14="http://schemas.microsoft.com/office/powerpoint/2010/main" val="227006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normAutofit/>
          </a:bodyPr>
          <a:lstStyle/>
          <a:p>
            <a:r>
              <a:rPr lang="en-US" sz="2400" dirty="0"/>
              <a:t>What are they?</a:t>
            </a:r>
          </a:p>
          <a:p>
            <a:r>
              <a:rPr lang="en-US" sz="2400" b="1" i="1" dirty="0"/>
              <a:t>takes</a:t>
            </a:r>
            <a:r>
              <a:rPr lang="en-US" sz="2400" dirty="0"/>
              <a:t>: who (ID) takes which section (</a:t>
            </a:r>
            <a:r>
              <a:rPr lang="en-US" sz="2400" dirty="0" err="1"/>
              <a:t>sec_id</a:t>
            </a:r>
            <a:r>
              <a:rPr lang="en-US" sz="2400" dirty="0"/>
              <a:t>) of what course (</a:t>
            </a:r>
            <a:r>
              <a:rPr lang="en-US" sz="2400" dirty="0" err="1"/>
              <a:t>course_id</a:t>
            </a:r>
            <a:r>
              <a:rPr lang="en-US" sz="2400" dirty="0"/>
              <a:t>) in which semester (semester) in which year (year) and get what grade (grade)</a:t>
            </a:r>
          </a:p>
          <a:p>
            <a:endParaRPr lang="en-US" sz="2400" dirty="0"/>
          </a:p>
          <a:p>
            <a:endParaRPr lang="en-US" sz="2400" dirty="0"/>
          </a:p>
          <a:p>
            <a:endParaRPr lang="en-US" sz="2400" dirty="0"/>
          </a:p>
          <a:p>
            <a:r>
              <a:rPr lang="en-US" sz="2400" b="1" i="1" dirty="0"/>
              <a:t>student</a:t>
            </a:r>
            <a:r>
              <a:rPr lang="en-US" sz="2400" dirty="0"/>
              <a:t>: student (name) with ID (ID) comes from which department (</a:t>
            </a:r>
            <a:r>
              <a:rPr lang="en-US" sz="2400" dirty="0" err="1"/>
              <a:t>dept_name</a:t>
            </a:r>
            <a:r>
              <a:rPr lang="en-US" sz="2400" dirty="0"/>
              <a:t>) and has got how many credits (</a:t>
            </a:r>
            <a:r>
              <a:rPr lang="en-US" sz="2400" dirty="0" err="1"/>
              <a:t>tot_cred</a:t>
            </a:r>
            <a:r>
              <a:rPr lang="en-US" sz="2400" dirty="0"/>
              <a:t>)</a:t>
            </a:r>
          </a:p>
        </p:txBody>
      </p:sp>
      <p:graphicFrame>
        <p:nvGraphicFramePr>
          <p:cNvPr id="9" name="Table 8"/>
          <p:cNvGraphicFramePr>
            <a:graphicFrameLocks noGrp="1"/>
          </p:cNvGraphicFramePr>
          <p:nvPr>
            <p:extLst>
              <p:ext uri="{D42A27DB-BD31-4B8C-83A1-F6EECF244321}">
                <p14:modId xmlns:p14="http://schemas.microsoft.com/office/powerpoint/2010/main" val="2491795332"/>
              </p:ext>
            </p:extLst>
          </p:nvPr>
        </p:nvGraphicFramePr>
        <p:xfrm>
          <a:off x="3733323" y="3126417"/>
          <a:ext cx="5315787" cy="1112838"/>
        </p:xfrm>
        <a:graphic>
          <a:graphicData uri="http://schemas.openxmlformats.org/drawingml/2006/table">
            <a:tbl>
              <a:tblPr firstRow="1" bandRow="1">
                <a:tableStyleId>{00A15C55-8517-42AA-B614-E9B94910E393}</a:tableStyleId>
              </a:tblPr>
              <a:tblGrid>
                <a:gridCol w="478256">
                  <a:extLst>
                    <a:ext uri="{9D8B030D-6E8A-4147-A177-3AD203B41FA5}">
                      <a16:colId xmlns:a16="http://schemas.microsoft.com/office/drawing/2014/main" val="2673659599"/>
                    </a:ext>
                  </a:extLst>
                </a:gridCol>
                <a:gridCol w="1379050">
                  <a:extLst>
                    <a:ext uri="{9D8B030D-6E8A-4147-A177-3AD203B41FA5}">
                      <a16:colId xmlns:a16="http://schemas.microsoft.com/office/drawing/2014/main" val="3099858805"/>
                    </a:ext>
                  </a:extLst>
                </a:gridCol>
                <a:gridCol w="933297">
                  <a:extLst>
                    <a:ext uri="{9D8B030D-6E8A-4147-A177-3AD203B41FA5}">
                      <a16:colId xmlns:a16="http://schemas.microsoft.com/office/drawing/2014/main" val="71005570"/>
                    </a:ext>
                  </a:extLst>
                </a:gridCol>
                <a:gridCol w="1093199">
                  <a:extLst>
                    <a:ext uri="{9D8B030D-6E8A-4147-A177-3AD203B41FA5}">
                      <a16:colId xmlns:a16="http://schemas.microsoft.com/office/drawing/2014/main" val="2035377200"/>
                    </a:ext>
                  </a:extLst>
                </a:gridCol>
                <a:gridCol w="681487">
                  <a:extLst>
                    <a:ext uri="{9D8B030D-6E8A-4147-A177-3AD203B41FA5}">
                      <a16:colId xmlns:a16="http://schemas.microsoft.com/office/drawing/2014/main" val="4012834001"/>
                    </a:ext>
                  </a:extLst>
                </a:gridCol>
                <a:gridCol w="750498">
                  <a:extLst>
                    <a:ext uri="{9D8B030D-6E8A-4147-A177-3AD203B41FA5}">
                      <a16:colId xmlns:a16="http://schemas.microsoft.com/office/drawing/2014/main" val="2407564315"/>
                    </a:ext>
                  </a:extLst>
                </a:gridCol>
              </a:tblGrid>
              <a:tr h="370946">
                <a:tc>
                  <a:txBody>
                    <a:bodyPr/>
                    <a:lstStyle/>
                    <a:p>
                      <a:r>
                        <a:rPr lang="en-HK" sz="1800" dirty="0"/>
                        <a:t>ID</a:t>
                      </a:r>
                      <a:endParaRPr lang="en-US" sz="1800" dirty="0">
                        <a:solidFill>
                          <a:srgbClr val="C00000"/>
                        </a:solidFill>
                      </a:endParaRPr>
                    </a:p>
                  </a:txBody>
                  <a:tcPr marL="91433" marR="91433" marT="45733" marB="45733"/>
                </a:tc>
                <a:tc>
                  <a:txBody>
                    <a:bodyPr/>
                    <a:lstStyle/>
                    <a:p>
                      <a:r>
                        <a:rPr lang="en-HK" sz="1800" dirty="0" err="1"/>
                        <a:t>course_id</a:t>
                      </a:r>
                      <a:endParaRPr lang="en-US" sz="1800" dirty="0">
                        <a:solidFill>
                          <a:srgbClr val="00B050"/>
                        </a:solidFill>
                      </a:endParaRPr>
                    </a:p>
                  </a:txBody>
                  <a:tcPr marL="91433" marR="91433" marT="45733" marB="45733"/>
                </a:tc>
                <a:tc>
                  <a:txBody>
                    <a:bodyPr/>
                    <a:lstStyle/>
                    <a:p>
                      <a:r>
                        <a:rPr lang="en-HK" sz="1800" dirty="0" err="1"/>
                        <a:t>sec_id</a:t>
                      </a:r>
                      <a:endParaRPr lang="en-US" sz="1800" dirty="0">
                        <a:solidFill>
                          <a:schemeClr val="tx1"/>
                        </a:solidFill>
                      </a:endParaRPr>
                    </a:p>
                  </a:txBody>
                  <a:tcPr marL="91433" marR="91433" marT="45733" marB="45733"/>
                </a:tc>
                <a:tc>
                  <a:txBody>
                    <a:bodyPr/>
                    <a:lstStyle/>
                    <a:p>
                      <a:r>
                        <a:rPr lang="en-HK" sz="1800" dirty="0"/>
                        <a:t>semester</a:t>
                      </a:r>
                      <a:endParaRPr lang="en-US" sz="1800" dirty="0">
                        <a:solidFill>
                          <a:schemeClr val="tx1"/>
                        </a:solidFill>
                      </a:endParaRPr>
                    </a:p>
                  </a:txBody>
                  <a:tcPr marL="91433" marR="91433" marT="45733" marB="45733"/>
                </a:tc>
                <a:tc>
                  <a:txBody>
                    <a:bodyPr/>
                    <a:lstStyle/>
                    <a:p>
                      <a:r>
                        <a:rPr lang="en-HK" sz="1800" dirty="0"/>
                        <a:t>year</a:t>
                      </a:r>
                      <a:endParaRPr lang="en-US" sz="1800" dirty="0">
                        <a:solidFill>
                          <a:schemeClr val="tx1"/>
                        </a:solidFill>
                      </a:endParaRPr>
                    </a:p>
                  </a:txBody>
                  <a:tcPr marL="91433" marR="91433" marT="45733" marB="45733"/>
                </a:tc>
                <a:tc>
                  <a:txBody>
                    <a:bodyPr/>
                    <a:lstStyle/>
                    <a:p>
                      <a:pPr marL="0" algn="l" defTabSz="914400" rtl="0" eaLnBrk="1" latinLnBrk="0" hangingPunct="1"/>
                      <a:r>
                        <a:rPr lang="en-US" sz="1800" b="1" kern="1200" dirty="0">
                          <a:solidFill>
                            <a:schemeClr val="lt1"/>
                          </a:solidFill>
                          <a:latin typeface="+mn-lt"/>
                          <a:ea typeface="+mn-ea"/>
                          <a:cs typeface="+mn-cs"/>
                        </a:rPr>
                        <a:t>grade </a:t>
                      </a:r>
                    </a:p>
                  </a:txBody>
                  <a:tcPr marL="91433" marR="91433" marT="45733" marB="45733"/>
                </a:tc>
                <a:extLst>
                  <a:ext uri="{0D108BD9-81ED-4DB2-BD59-A6C34878D82A}">
                    <a16:rowId xmlns:a16="http://schemas.microsoft.com/office/drawing/2014/main" val="294420743"/>
                  </a:ext>
                </a:extLst>
              </a:tr>
              <a:tr h="370946">
                <a:tc>
                  <a:txBody>
                    <a:bodyPr/>
                    <a:lstStyle/>
                    <a:p>
                      <a:r>
                        <a:rPr lang="en-HK" sz="1800" dirty="0"/>
                        <a:t>7</a:t>
                      </a:r>
                      <a:endParaRPr lang="en-US" sz="1800" dirty="0"/>
                    </a:p>
                  </a:txBody>
                  <a:tcPr marL="91433" marR="91433" marT="45733" marB="45733"/>
                </a:tc>
                <a:tc>
                  <a:txBody>
                    <a:bodyPr/>
                    <a:lstStyle/>
                    <a:p>
                      <a:r>
                        <a:rPr lang="en-HK" sz="1800" dirty="0"/>
                        <a:t>3550</a:t>
                      </a:r>
                      <a:endParaRPr lang="en-US" sz="1800" dirty="0"/>
                    </a:p>
                  </a:txBody>
                  <a:tcPr marL="91433" marR="91433" marT="45733" marB="45733"/>
                </a:tc>
                <a:tc>
                  <a:txBody>
                    <a:bodyPr/>
                    <a:lstStyle/>
                    <a:p>
                      <a:r>
                        <a:rPr lang="en-HK" sz="1800" dirty="0"/>
                        <a:t>1</a:t>
                      </a:r>
                      <a:endParaRPr lang="en-US" sz="1800" dirty="0"/>
                    </a:p>
                  </a:txBody>
                  <a:tcPr marL="91433" marR="91433" marT="45733" marB="45733"/>
                </a:tc>
                <a:tc>
                  <a:txBody>
                    <a:bodyPr/>
                    <a:lstStyle/>
                    <a:p>
                      <a:r>
                        <a:rPr lang="en-HK" sz="1800" dirty="0"/>
                        <a:t>1</a:t>
                      </a:r>
                      <a:endParaRPr lang="en-US" sz="1800" dirty="0"/>
                    </a:p>
                  </a:txBody>
                  <a:tcPr marL="91433" marR="91433" marT="45733" marB="45733"/>
                </a:tc>
                <a:tc>
                  <a:txBody>
                    <a:bodyPr/>
                    <a:lstStyle/>
                    <a:p>
                      <a:r>
                        <a:rPr lang="en-HK" sz="1800" dirty="0"/>
                        <a:t>2018</a:t>
                      </a:r>
                      <a:endParaRPr lang="en-US" sz="1800" dirty="0"/>
                    </a:p>
                  </a:txBody>
                  <a:tcPr marL="91433" marR="91433" marT="45733" marB="45733"/>
                </a:tc>
                <a:tc>
                  <a:txBody>
                    <a:bodyPr/>
                    <a:lstStyle/>
                    <a:p>
                      <a:r>
                        <a:rPr lang="en-US" sz="1800" dirty="0"/>
                        <a:t>A</a:t>
                      </a:r>
                    </a:p>
                  </a:txBody>
                  <a:tcPr marL="91433" marR="91433" marT="45733" marB="45733"/>
                </a:tc>
                <a:extLst>
                  <a:ext uri="{0D108BD9-81ED-4DB2-BD59-A6C34878D82A}">
                    <a16:rowId xmlns:a16="http://schemas.microsoft.com/office/drawing/2014/main" val="1452623612"/>
                  </a:ext>
                </a:extLst>
              </a:tr>
              <a:tr h="370946">
                <a:tc>
                  <a:txBody>
                    <a:bodyPr/>
                    <a:lstStyle/>
                    <a:p>
                      <a:r>
                        <a:rPr lang="en-HK" sz="1800" dirty="0"/>
                        <a:t>8</a:t>
                      </a:r>
                      <a:endParaRPr lang="en-US" sz="1800" dirty="0"/>
                    </a:p>
                  </a:txBody>
                  <a:tcPr marL="91433" marR="91433" marT="45733" marB="45733"/>
                </a:tc>
                <a:tc>
                  <a:txBody>
                    <a:bodyPr/>
                    <a:lstStyle/>
                    <a:p>
                      <a:r>
                        <a:rPr lang="en-HK" sz="1800" dirty="0"/>
                        <a:t>2100</a:t>
                      </a:r>
                      <a:endParaRPr lang="en-US" sz="1800" dirty="0"/>
                    </a:p>
                  </a:txBody>
                  <a:tcPr marL="91433" marR="91433" marT="45733" marB="45733"/>
                </a:tc>
                <a:tc>
                  <a:txBody>
                    <a:bodyPr/>
                    <a:lstStyle/>
                    <a:p>
                      <a:r>
                        <a:rPr lang="en-HK" sz="1800" dirty="0"/>
                        <a:t>1</a:t>
                      </a:r>
                      <a:endParaRPr lang="en-US" sz="1800" dirty="0"/>
                    </a:p>
                  </a:txBody>
                  <a:tcPr marL="91433" marR="91433" marT="45733" marB="45733"/>
                </a:tc>
                <a:tc>
                  <a:txBody>
                    <a:bodyPr/>
                    <a:lstStyle/>
                    <a:p>
                      <a:r>
                        <a:rPr lang="en-HK" sz="1800" dirty="0"/>
                        <a:t>2</a:t>
                      </a:r>
                      <a:endParaRPr lang="en-US" sz="1800" dirty="0"/>
                    </a:p>
                  </a:txBody>
                  <a:tcPr marL="91433" marR="91433" marT="45733" marB="45733"/>
                </a:tc>
                <a:tc>
                  <a:txBody>
                    <a:bodyPr/>
                    <a:lstStyle/>
                    <a:p>
                      <a:r>
                        <a:rPr lang="en-HK" sz="1800" dirty="0"/>
                        <a:t>2018</a:t>
                      </a:r>
                      <a:endParaRPr lang="en-US" sz="1800" dirty="0"/>
                    </a:p>
                  </a:txBody>
                  <a:tcPr marL="91433" marR="91433" marT="45733" marB="45733"/>
                </a:tc>
                <a:tc>
                  <a:txBody>
                    <a:bodyPr/>
                    <a:lstStyle/>
                    <a:p>
                      <a:r>
                        <a:rPr lang="en-US" sz="1800" dirty="0"/>
                        <a:t>B</a:t>
                      </a:r>
                    </a:p>
                  </a:txBody>
                  <a:tcPr marL="91433" marR="91433" marT="45733" marB="45733"/>
                </a:tc>
                <a:extLst>
                  <a:ext uri="{0D108BD9-81ED-4DB2-BD59-A6C34878D82A}">
                    <a16:rowId xmlns:a16="http://schemas.microsoft.com/office/drawing/2014/main" val="379805042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70556799"/>
              </p:ext>
            </p:extLst>
          </p:nvPr>
        </p:nvGraphicFramePr>
        <p:xfrm>
          <a:off x="4385123" y="5323111"/>
          <a:ext cx="4180907" cy="1108076"/>
        </p:xfrm>
        <a:graphic>
          <a:graphicData uri="http://schemas.openxmlformats.org/drawingml/2006/table">
            <a:tbl>
              <a:tblPr firstRow="1" bandRow="1">
                <a:tableStyleId>{00A15C55-8517-42AA-B614-E9B94910E393}</a:tableStyleId>
              </a:tblPr>
              <a:tblGrid>
                <a:gridCol w="524517">
                  <a:extLst>
                    <a:ext uri="{9D8B030D-6E8A-4147-A177-3AD203B41FA5}">
                      <a16:colId xmlns:a16="http://schemas.microsoft.com/office/drawing/2014/main" val="4153403452"/>
                    </a:ext>
                  </a:extLst>
                </a:gridCol>
                <a:gridCol w="974586">
                  <a:extLst>
                    <a:ext uri="{9D8B030D-6E8A-4147-A177-3AD203B41FA5}">
                      <a16:colId xmlns:a16="http://schemas.microsoft.com/office/drawing/2014/main" val="3856437032"/>
                    </a:ext>
                  </a:extLst>
                </a:gridCol>
                <a:gridCol w="1668980">
                  <a:extLst>
                    <a:ext uri="{9D8B030D-6E8A-4147-A177-3AD203B41FA5}">
                      <a16:colId xmlns:a16="http://schemas.microsoft.com/office/drawing/2014/main" val="3304060574"/>
                    </a:ext>
                  </a:extLst>
                </a:gridCol>
                <a:gridCol w="1012824">
                  <a:extLst>
                    <a:ext uri="{9D8B030D-6E8A-4147-A177-3AD203B41FA5}">
                      <a16:colId xmlns:a16="http://schemas.microsoft.com/office/drawing/2014/main" val="372563824"/>
                    </a:ext>
                  </a:extLst>
                </a:gridCol>
              </a:tblGrid>
              <a:tr h="365970">
                <a:tc>
                  <a:txBody>
                    <a:bodyPr/>
                    <a:lstStyle/>
                    <a:p>
                      <a:r>
                        <a:rPr lang="en-HK" sz="1800" dirty="0"/>
                        <a:t>ID</a:t>
                      </a:r>
                      <a:endParaRPr lang="en-US" sz="1800" b="1" dirty="0">
                        <a:solidFill>
                          <a:srgbClr val="C00000"/>
                        </a:solidFill>
                      </a:endParaRPr>
                    </a:p>
                  </a:txBody>
                  <a:tcPr marL="91425" marR="91425" marT="45746" marB="45746"/>
                </a:tc>
                <a:tc>
                  <a:txBody>
                    <a:bodyPr/>
                    <a:lstStyle/>
                    <a:p>
                      <a:r>
                        <a:rPr lang="en-HK" sz="1800" dirty="0"/>
                        <a:t>name</a:t>
                      </a:r>
                      <a:endParaRPr lang="en-US" sz="1800" b="1" dirty="0">
                        <a:solidFill>
                          <a:schemeClr val="tx1"/>
                        </a:solidFill>
                      </a:endParaRPr>
                    </a:p>
                  </a:txBody>
                  <a:tcPr marL="91425" marR="91425" marT="45746" marB="45746"/>
                </a:tc>
                <a:tc>
                  <a:txBody>
                    <a:bodyPr/>
                    <a:lstStyle/>
                    <a:p>
                      <a:r>
                        <a:rPr lang="en-HK" sz="1800" dirty="0" err="1"/>
                        <a:t>dept_name</a:t>
                      </a:r>
                      <a:endParaRPr lang="en-US" sz="1800" b="1" dirty="0">
                        <a:solidFill>
                          <a:srgbClr val="7030A0"/>
                        </a:solidFill>
                      </a:endParaRPr>
                    </a:p>
                  </a:txBody>
                  <a:tcPr marL="91425" marR="91425" marT="45746" marB="45746"/>
                </a:tc>
                <a:tc>
                  <a:txBody>
                    <a:bodyPr/>
                    <a:lstStyle/>
                    <a:p>
                      <a:r>
                        <a:rPr lang="en-HK" sz="1800" dirty="0" err="1"/>
                        <a:t>Tot_cred</a:t>
                      </a:r>
                      <a:endParaRPr lang="en-US" sz="1800" b="1" dirty="0">
                        <a:solidFill>
                          <a:schemeClr val="tx1"/>
                        </a:solidFill>
                      </a:endParaRPr>
                    </a:p>
                  </a:txBody>
                  <a:tcPr marL="91425" marR="91425" marT="45746" marB="45746"/>
                </a:tc>
                <a:extLst>
                  <a:ext uri="{0D108BD9-81ED-4DB2-BD59-A6C34878D82A}">
                    <a16:rowId xmlns:a16="http://schemas.microsoft.com/office/drawing/2014/main" val="783680110"/>
                  </a:ext>
                </a:extLst>
              </a:tr>
              <a:tr h="371053">
                <a:tc>
                  <a:txBody>
                    <a:bodyPr/>
                    <a:lstStyle/>
                    <a:p>
                      <a:r>
                        <a:rPr lang="en-HK" sz="1800" dirty="0"/>
                        <a:t>8</a:t>
                      </a:r>
                      <a:endParaRPr lang="en-US" sz="1800" dirty="0"/>
                    </a:p>
                  </a:txBody>
                  <a:tcPr marL="91425" marR="91425" marT="45746" marB="45746"/>
                </a:tc>
                <a:tc>
                  <a:txBody>
                    <a:bodyPr/>
                    <a:lstStyle/>
                    <a:p>
                      <a:r>
                        <a:rPr lang="en-HK" sz="1800" dirty="0"/>
                        <a:t>ABC</a:t>
                      </a:r>
                      <a:endParaRPr lang="en-US" sz="1800" dirty="0"/>
                    </a:p>
                  </a:txBody>
                  <a:tcPr marL="91425" marR="91425" marT="45746" marB="45746"/>
                </a:tc>
                <a:tc>
                  <a:txBody>
                    <a:bodyPr/>
                    <a:lstStyle/>
                    <a:p>
                      <a:r>
                        <a:rPr lang="en-HK" sz="1800" dirty="0"/>
                        <a:t>SEEM</a:t>
                      </a:r>
                      <a:endParaRPr lang="en-US" sz="1800" dirty="0"/>
                    </a:p>
                  </a:txBody>
                  <a:tcPr marL="91425" marR="91425" marT="45746" marB="45746"/>
                </a:tc>
                <a:tc>
                  <a:txBody>
                    <a:bodyPr/>
                    <a:lstStyle/>
                    <a:p>
                      <a:r>
                        <a:rPr lang="en-HK" sz="1800" dirty="0"/>
                        <a:t>10</a:t>
                      </a:r>
                      <a:endParaRPr lang="en-US" sz="1800" dirty="0"/>
                    </a:p>
                  </a:txBody>
                  <a:tcPr marL="91425" marR="91425" marT="45746" marB="45746"/>
                </a:tc>
                <a:extLst>
                  <a:ext uri="{0D108BD9-81ED-4DB2-BD59-A6C34878D82A}">
                    <a16:rowId xmlns:a16="http://schemas.microsoft.com/office/drawing/2014/main" val="2909046488"/>
                  </a:ext>
                </a:extLst>
              </a:tr>
              <a:tr h="371053">
                <a:tc>
                  <a:txBody>
                    <a:bodyPr/>
                    <a:lstStyle/>
                    <a:p>
                      <a:r>
                        <a:rPr lang="en-HK" sz="1800" dirty="0"/>
                        <a:t>7</a:t>
                      </a:r>
                      <a:endParaRPr lang="en-US" sz="1800" dirty="0"/>
                    </a:p>
                  </a:txBody>
                  <a:tcPr marL="91425" marR="91425" marT="45746" marB="45746"/>
                </a:tc>
                <a:tc>
                  <a:txBody>
                    <a:bodyPr/>
                    <a:lstStyle/>
                    <a:p>
                      <a:r>
                        <a:rPr lang="en-HK" sz="1800" dirty="0"/>
                        <a:t>XYZ</a:t>
                      </a:r>
                      <a:endParaRPr lang="en-US" sz="1800" dirty="0"/>
                    </a:p>
                  </a:txBody>
                  <a:tcPr marL="91425" marR="91425" marT="45746" marB="45746"/>
                </a:tc>
                <a:tc>
                  <a:txBody>
                    <a:bodyPr/>
                    <a:lstStyle/>
                    <a:p>
                      <a:r>
                        <a:rPr lang="en-HK" sz="1800" dirty="0"/>
                        <a:t>SEEM</a:t>
                      </a:r>
                      <a:endParaRPr lang="en-US" sz="1800" dirty="0"/>
                    </a:p>
                  </a:txBody>
                  <a:tcPr marL="91425" marR="91425" marT="45746" marB="45746"/>
                </a:tc>
                <a:tc>
                  <a:txBody>
                    <a:bodyPr/>
                    <a:lstStyle/>
                    <a:p>
                      <a:r>
                        <a:rPr lang="en-US" sz="1800" dirty="0"/>
                        <a:t>20</a:t>
                      </a:r>
                    </a:p>
                  </a:txBody>
                  <a:tcPr marL="91425" marR="91425" marT="45746" marB="45746"/>
                </a:tc>
                <a:extLst>
                  <a:ext uri="{0D108BD9-81ED-4DB2-BD59-A6C34878D82A}">
                    <a16:rowId xmlns:a16="http://schemas.microsoft.com/office/drawing/2014/main" val="376153155"/>
                  </a:ext>
                </a:extLst>
              </a:tr>
            </a:tbl>
          </a:graphicData>
        </a:graphic>
      </p:graphicFrame>
      <p:pic>
        <p:nvPicPr>
          <p:cNvPr id="13" name="Picture 12" descr="allFigures.pdf"/>
          <p:cNvPicPr>
            <a:picLocks noChangeAspect="1"/>
          </p:cNvPicPr>
          <p:nvPr/>
        </p:nvPicPr>
        <p:blipFill rotWithShape="1">
          <a:blip r:embed="rId2">
            <a:extLst>
              <a:ext uri="{28A0092B-C50C-407E-A947-70E740481C1C}">
                <a14:useLocalDpi xmlns:a14="http://schemas.microsoft.com/office/drawing/2010/main" val="0"/>
              </a:ext>
            </a:extLst>
          </a:blip>
          <a:srcRect l="68651" r="19283" b="79647"/>
          <a:stretch/>
        </p:blipFill>
        <p:spPr bwMode="auto">
          <a:xfrm>
            <a:off x="1308338" y="5492084"/>
            <a:ext cx="750499" cy="75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allFigures.pdf"/>
          <p:cNvPicPr>
            <a:picLocks noChangeAspect="1"/>
          </p:cNvPicPr>
          <p:nvPr/>
        </p:nvPicPr>
        <p:blipFill rotWithShape="1">
          <a:blip r:embed="rId2">
            <a:extLst>
              <a:ext uri="{28A0092B-C50C-407E-A947-70E740481C1C}">
                <a14:useLocalDpi xmlns:a14="http://schemas.microsoft.com/office/drawing/2010/main" val="0"/>
              </a:ext>
            </a:extLst>
          </a:blip>
          <a:srcRect l="25905" r="62583" b="71444"/>
          <a:stretch/>
        </p:blipFill>
        <p:spPr bwMode="auto">
          <a:xfrm>
            <a:off x="1342844" y="3126417"/>
            <a:ext cx="715993" cy="106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695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normAutofit/>
          </a:bodyPr>
          <a:lstStyle/>
          <a:p>
            <a:r>
              <a:rPr lang="en-US" sz="2400" dirty="0"/>
              <a:t>What are they?</a:t>
            </a:r>
          </a:p>
          <a:p>
            <a:r>
              <a:rPr lang="en-US" sz="2400" b="1" i="1" dirty="0"/>
              <a:t>course</a:t>
            </a:r>
            <a:r>
              <a:rPr lang="en-US" sz="2400" dirty="0"/>
              <a:t>: a course (</a:t>
            </a:r>
            <a:r>
              <a:rPr lang="en-US" sz="2400" dirty="0" err="1"/>
              <a:t>course_id</a:t>
            </a:r>
            <a:r>
              <a:rPr lang="en-US" sz="2400" dirty="0"/>
              <a:t>) has title (title) is held by which department (</a:t>
            </a:r>
            <a:r>
              <a:rPr lang="en-US" sz="2400" dirty="0" err="1"/>
              <a:t>dept_name</a:t>
            </a:r>
            <a:r>
              <a:rPr lang="en-US" sz="2400" dirty="0"/>
              <a:t>) and has how many credits (credits)</a:t>
            </a:r>
          </a:p>
          <a:p>
            <a:endParaRPr lang="en-US" sz="2400" dirty="0"/>
          </a:p>
          <a:p>
            <a:endParaRPr lang="en-US" sz="2400" dirty="0"/>
          </a:p>
          <a:p>
            <a:endParaRPr lang="en-US" sz="2400" dirty="0"/>
          </a:p>
          <a:p>
            <a:r>
              <a:rPr lang="en-US" sz="2400" b="1" i="1" dirty="0"/>
              <a:t>section</a:t>
            </a:r>
            <a:r>
              <a:rPr lang="en-US" sz="2400" dirty="0"/>
              <a:t>: a section (</a:t>
            </a:r>
            <a:r>
              <a:rPr lang="en-US" sz="2400" dirty="0" err="1"/>
              <a:t>sec_id</a:t>
            </a:r>
            <a:r>
              <a:rPr lang="en-US" sz="2400" dirty="0"/>
              <a:t>) of a course (</a:t>
            </a:r>
            <a:r>
              <a:rPr lang="en-US" sz="2400" dirty="0" err="1"/>
              <a:t>course_id</a:t>
            </a:r>
            <a:r>
              <a:rPr lang="en-US" sz="2400" dirty="0"/>
              <a:t>) is held in which semester (semester) in which year (year). The location is in which room (</a:t>
            </a:r>
            <a:r>
              <a:rPr lang="en-US" sz="2400" dirty="0" err="1"/>
              <a:t>room_no</a:t>
            </a:r>
            <a:r>
              <a:rPr lang="en-US" sz="2400" dirty="0"/>
              <a:t>) of which building (building) and what is the time (</a:t>
            </a:r>
            <a:r>
              <a:rPr lang="en-US" sz="2400" dirty="0" err="1"/>
              <a:t>time_slot_id</a:t>
            </a:r>
            <a:r>
              <a:rPr lang="en-US" sz="2400" dirty="0"/>
              <a:t>)</a:t>
            </a:r>
          </a:p>
        </p:txBody>
      </p:sp>
      <p:pic>
        <p:nvPicPr>
          <p:cNvPr id="5" name="Picture 4" descr="allFigures.pdf"/>
          <p:cNvPicPr>
            <a:picLocks noChangeAspect="1"/>
          </p:cNvPicPr>
          <p:nvPr/>
        </p:nvPicPr>
        <p:blipFill rotWithShape="1">
          <a:blip r:embed="rId2">
            <a:extLst>
              <a:ext uri="{28A0092B-C50C-407E-A947-70E740481C1C}">
                <a14:useLocalDpi xmlns:a14="http://schemas.microsoft.com/office/drawing/2010/main" val="0"/>
              </a:ext>
            </a:extLst>
          </a:blip>
          <a:srcRect l="3142" t="24209" r="82989" b="45024"/>
          <a:stretch/>
        </p:blipFill>
        <p:spPr bwMode="auto">
          <a:xfrm>
            <a:off x="1177265" y="5527695"/>
            <a:ext cx="862642" cy="114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llFigures.pdf"/>
          <p:cNvPicPr>
            <a:picLocks noChangeAspect="1"/>
          </p:cNvPicPr>
          <p:nvPr/>
        </p:nvPicPr>
        <p:blipFill rotWithShape="1">
          <a:blip r:embed="rId2">
            <a:extLst>
              <a:ext uri="{28A0092B-C50C-407E-A947-70E740481C1C}">
                <a14:useLocalDpi xmlns:a14="http://schemas.microsoft.com/office/drawing/2010/main" val="0"/>
              </a:ext>
            </a:extLst>
          </a:blip>
          <a:srcRect l="48217" t="23746" r="39162" b="52659"/>
          <a:stretch/>
        </p:blipFill>
        <p:spPr bwMode="auto">
          <a:xfrm>
            <a:off x="1177265" y="3153659"/>
            <a:ext cx="785004" cy="879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extLst>
              <p:ext uri="{D42A27DB-BD31-4B8C-83A1-F6EECF244321}">
                <p14:modId xmlns:p14="http://schemas.microsoft.com/office/powerpoint/2010/main" val="2117365357"/>
              </p:ext>
            </p:extLst>
          </p:nvPr>
        </p:nvGraphicFramePr>
        <p:xfrm>
          <a:off x="3838575" y="3040362"/>
          <a:ext cx="4514850" cy="1106488"/>
        </p:xfrm>
        <a:graphic>
          <a:graphicData uri="http://schemas.openxmlformats.org/drawingml/2006/table">
            <a:tbl>
              <a:tblPr firstRow="1" bandRow="1">
                <a:tableStyleId>{00A15C55-8517-42AA-B614-E9B94910E393}</a:tableStyleId>
              </a:tblPr>
              <a:tblGrid>
                <a:gridCol w="1384427">
                  <a:extLst>
                    <a:ext uri="{9D8B030D-6E8A-4147-A177-3AD203B41FA5}">
                      <a16:colId xmlns:a16="http://schemas.microsoft.com/office/drawing/2014/main" val="4153403452"/>
                    </a:ext>
                  </a:extLst>
                </a:gridCol>
                <a:gridCol w="655118">
                  <a:extLst>
                    <a:ext uri="{9D8B030D-6E8A-4147-A177-3AD203B41FA5}">
                      <a16:colId xmlns:a16="http://schemas.microsoft.com/office/drawing/2014/main" val="3856437032"/>
                    </a:ext>
                  </a:extLst>
                </a:gridCol>
                <a:gridCol w="1501313">
                  <a:extLst>
                    <a:ext uri="{9D8B030D-6E8A-4147-A177-3AD203B41FA5}">
                      <a16:colId xmlns:a16="http://schemas.microsoft.com/office/drawing/2014/main" val="3304060574"/>
                    </a:ext>
                  </a:extLst>
                </a:gridCol>
                <a:gridCol w="973992">
                  <a:extLst>
                    <a:ext uri="{9D8B030D-6E8A-4147-A177-3AD203B41FA5}">
                      <a16:colId xmlns:a16="http://schemas.microsoft.com/office/drawing/2014/main" val="372563824"/>
                    </a:ext>
                  </a:extLst>
                </a:gridCol>
              </a:tblGrid>
              <a:tr h="365655">
                <a:tc>
                  <a:txBody>
                    <a:bodyPr/>
                    <a:lstStyle/>
                    <a:p>
                      <a:r>
                        <a:rPr lang="en-HK" sz="1800" dirty="0" err="1"/>
                        <a:t>course_id</a:t>
                      </a:r>
                      <a:endParaRPr lang="en-US" sz="1800" b="1" dirty="0">
                        <a:solidFill>
                          <a:srgbClr val="00B050"/>
                        </a:solidFill>
                      </a:endParaRPr>
                    </a:p>
                  </a:txBody>
                  <a:tcPr marL="91444" marR="91444" marT="45668" marB="45668"/>
                </a:tc>
                <a:tc>
                  <a:txBody>
                    <a:bodyPr/>
                    <a:lstStyle/>
                    <a:p>
                      <a:r>
                        <a:rPr lang="en-HK" sz="1800" dirty="0"/>
                        <a:t>title</a:t>
                      </a:r>
                      <a:endParaRPr lang="en-US" sz="1800" b="1" dirty="0">
                        <a:solidFill>
                          <a:schemeClr val="tx1"/>
                        </a:solidFill>
                      </a:endParaRPr>
                    </a:p>
                  </a:txBody>
                  <a:tcPr marL="91444" marR="91444" marT="45668" marB="45668"/>
                </a:tc>
                <a:tc>
                  <a:txBody>
                    <a:bodyPr/>
                    <a:lstStyle/>
                    <a:p>
                      <a:r>
                        <a:rPr lang="en-HK" sz="1800" dirty="0" err="1"/>
                        <a:t>dept_name</a:t>
                      </a:r>
                      <a:endParaRPr lang="en-US" sz="1800" b="1" dirty="0">
                        <a:solidFill>
                          <a:srgbClr val="7030A0"/>
                        </a:solidFill>
                      </a:endParaRPr>
                    </a:p>
                  </a:txBody>
                  <a:tcPr marL="91444" marR="91444" marT="45668" marB="45668"/>
                </a:tc>
                <a:tc>
                  <a:txBody>
                    <a:bodyPr/>
                    <a:lstStyle/>
                    <a:p>
                      <a:r>
                        <a:rPr lang="en-HK" sz="1800" dirty="0"/>
                        <a:t>credits</a:t>
                      </a:r>
                      <a:endParaRPr lang="en-US" sz="1800" b="1" dirty="0">
                        <a:solidFill>
                          <a:schemeClr val="tx1"/>
                        </a:solidFill>
                      </a:endParaRPr>
                    </a:p>
                  </a:txBody>
                  <a:tcPr marL="91444" marR="91444" marT="45668" marB="45668"/>
                </a:tc>
                <a:extLst>
                  <a:ext uri="{0D108BD9-81ED-4DB2-BD59-A6C34878D82A}">
                    <a16:rowId xmlns:a16="http://schemas.microsoft.com/office/drawing/2014/main" val="783680110"/>
                  </a:ext>
                </a:extLst>
              </a:tr>
              <a:tr h="370416">
                <a:tc>
                  <a:txBody>
                    <a:bodyPr/>
                    <a:lstStyle/>
                    <a:p>
                      <a:r>
                        <a:rPr lang="en-HK" sz="1800" dirty="0"/>
                        <a:t>3550</a:t>
                      </a:r>
                      <a:endParaRPr lang="en-US" sz="1800" dirty="0"/>
                    </a:p>
                  </a:txBody>
                  <a:tcPr marL="91444" marR="91444" marT="45668" marB="45668"/>
                </a:tc>
                <a:tc>
                  <a:txBody>
                    <a:bodyPr/>
                    <a:lstStyle/>
                    <a:p>
                      <a:r>
                        <a:rPr lang="en-HK" sz="1800" dirty="0"/>
                        <a:t>DB</a:t>
                      </a:r>
                      <a:endParaRPr lang="en-US" sz="1800" dirty="0"/>
                    </a:p>
                  </a:txBody>
                  <a:tcPr marL="91444" marR="91444" marT="45668" marB="45668"/>
                </a:tc>
                <a:tc>
                  <a:txBody>
                    <a:bodyPr/>
                    <a:lstStyle/>
                    <a:p>
                      <a:r>
                        <a:rPr lang="en-HK" sz="1800" dirty="0"/>
                        <a:t>SEEM</a:t>
                      </a:r>
                      <a:endParaRPr lang="en-US" sz="1800" dirty="0"/>
                    </a:p>
                  </a:txBody>
                  <a:tcPr marL="91444" marR="91444" marT="45668" marB="45668"/>
                </a:tc>
                <a:tc>
                  <a:txBody>
                    <a:bodyPr/>
                    <a:lstStyle/>
                    <a:p>
                      <a:r>
                        <a:rPr lang="en-HK" sz="1800" dirty="0"/>
                        <a:t>3</a:t>
                      </a:r>
                      <a:endParaRPr lang="en-US" sz="1800" dirty="0"/>
                    </a:p>
                  </a:txBody>
                  <a:tcPr marL="91444" marR="91444" marT="45668" marB="45668"/>
                </a:tc>
                <a:extLst>
                  <a:ext uri="{0D108BD9-81ED-4DB2-BD59-A6C34878D82A}">
                    <a16:rowId xmlns:a16="http://schemas.microsoft.com/office/drawing/2014/main" val="2909046488"/>
                  </a:ext>
                </a:extLst>
              </a:tr>
              <a:tr h="370416">
                <a:tc>
                  <a:txBody>
                    <a:bodyPr/>
                    <a:lstStyle/>
                    <a:p>
                      <a:r>
                        <a:rPr lang="en-HK" sz="1800" dirty="0"/>
                        <a:t>2100</a:t>
                      </a:r>
                      <a:endParaRPr lang="en-US" sz="1800" dirty="0"/>
                    </a:p>
                  </a:txBody>
                  <a:tcPr marL="91444" marR="91444" marT="45668" marB="45668"/>
                </a:tc>
                <a:tc>
                  <a:txBody>
                    <a:bodyPr/>
                    <a:lstStyle/>
                    <a:p>
                      <a:r>
                        <a:rPr lang="en-HK" sz="1800" dirty="0" err="1"/>
                        <a:t>Algo</a:t>
                      </a:r>
                      <a:endParaRPr lang="en-US" sz="1800" dirty="0"/>
                    </a:p>
                  </a:txBody>
                  <a:tcPr marL="91444" marR="91444" marT="45668" marB="45668"/>
                </a:tc>
                <a:tc>
                  <a:txBody>
                    <a:bodyPr/>
                    <a:lstStyle/>
                    <a:p>
                      <a:r>
                        <a:rPr lang="en-HK" sz="1800" dirty="0"/>
                        <a:t>CSE</a:t>
                      </a:r>
                      <a:endParaRPr lang="en-US" sz="1800" dirty="0"/>
                    </a:p>
                  </a:txBody>
                  <a:tcPr marL="91444" marR="91444" marT="45668" marB="45668"/>
                </a:tc>
                <a:tc>
                  <a:txBody>
                    <a:bodyPr/>
                    <a:lstStyle/>
                    <a:p>
                      <a:r>
                        <a:rPr lang="en-HK" sz="1800" dirty="0"/>
                        <a:t>3</a:t>
                      </a:r>
                      <a:endParaRPr lang="en-US" sz="1800" dirty="0"/>
                    </a:p>
                  </a:txBody>
                  <a:tcPr marL="91444" marR="91444" marT="45668" marB="45668"/>
                </a:tc>
                <a:extLst>
                  <a:ext uri="{0D108BD9-81ED-4DB2-BD59-A6C34878D82A}">
                    <a16:rowId xmlns:a16="http://schemas.microsoft.com/office/drawing/2014/main" val="376153155"/>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460379208"/>
              </p:ext>
            </p:extLst>
          </p:nvPr>
        </p:nvGraphicFramePr>
        <p:xfrm>
          <a:off x="2955385" y="5544933"/>
          <a:ext cx="7482936" cy="1112838"/>
        </p:xfrm>
        <a:graphic>
          <a:graphicData uri="http://schemas.openxmlformats.org/drawingml/2006/table">
            <a:tbl>
              <a:tblPr firstRow="1" bandRow="1">
                <a:tableStyleId>{00A15C55-8517-42AA-B614-E9B94910E393}</a:tableStyleId>
              </a:tblPr>
              <a:tblGrid>
                <a:gridCol w="1220159">
                  <a:extLst>
                    <a:ext uri="{9D8B030D-6E8A-4147-A177-3AD203B41FA5}">
                      <a16:colId xmlns:a16="http://schemas.microsoft.com/office/drawing/2014/main" val="3099858805"/>
                    </a:ext>
                  </a:extLst>
                </a:gridCol>
                <a:gridCol w="836762">
                  <a:extLst>
                    <a:ext uri="{9D8B030D-6E8A-4147-A177-3AD203B41FA5}">
                      <a16:colId xmlns:a16="http://schemas.microsoft.com/office/drawing/2014/main" val="71005570"/>
                    </a:ext>
                  </a:extLst>
                </a:gridCol>
                <a:gridCol w="1164566">
                  <a:extLst>
                    <a:ext uri="{9D8B030D-6E8A-4147-A177-3AD203B41FA5}">
                      <a16:colId xmlns:a16="http://schemas.microsoft.com/office/drawing/2014/main" val="2035377200"/>
                    </a:ext>
                  </a:extLst>
                </a:gridCol>
                <a:gridCol w="733245">
                  <a:extLst>
                    <a:ext uri="{9D8B030D-6E8A-4147-A177-3AD203B41FA5}">
                      <a16:colId xmlns:a16="http://schemas.microsoft.com/office/drawing/2014/main" val="4012834001"/>
                    </a:ext>
                  </a:extLst>
                </a:gridCol>
                <a:gridCol w="1000665">
                  <a:extLst>
                    <a:ext uri="{9D8B030D-6E8A-4147-A177-3AD203B41FA5}">
                      <a16:colId xmlns:a16="http://schemas.microsoft.com/office/drawing/2014/main" val="2407564315"/>
                    </a:ext>
                  </a:extLst>
                </a:gridCol>
                <a:gridCol w="1121434">
                  <a:extLst>
                    <a:ext uri="{9D8B030D-6E8A-4147-A177-3AD203B41FA5}">
                      <a16:colId xmlns:a16="http://schemas.microsoft.com/office/drawing/2014/main" val="3307270596"/>
                    </a:ext>
                  </a:extLst>
                </a:gridCol>
                <a:gridCol w="1406105">
                  <a:extLst>
                    <a:ext uri="{9D8B030D-6E8A-4147-A177-3AD203B41FA5}">
                      <a16:colId xmlns:a16="http://schemas.microsoft.com/office/drawing/2014/main" val="1216528504"/>
                    </a:ext>
                  </a:extLst>
                </a:gridCol>
              </a:tblGrid>
              <a:tr h="370946">
                <a:tc>
                  <a:txBody>
                    <a:bodyPr/>
                    <a:lstStyle/>
                    <a:p>
                      <a:r>
                        <a:rPr lang="en-HK" sz="1800" dirty="0" err="1"/>
                        <a:t>course_id</a:t>
                      </a:r>
                      <a:endParaRPr lang="en-US" sz="1800" dirty="0">
                        <a:solidFill>
                          <a:srgbClr val="00B050"/>
                        </a:solidFill>
                      </a:endParaRPr>
                    </a:p>
                  </a:txBody>
                  <a:tcPr marL="91433" marR="91433" marT="45733" marB="45733"/>
                </a:tc>
                <a:tc>
                  <a:txBody>
                    <a:bodyPr/>
                    <a:lstStyle/>
                    <a:p>
                      <a:r>
                        <a:rPr lang="en-HK" sz="1800" dirty="0" err="1"/>
                        <a:t>sec_id</a:t>
                      </a:r>
                      <a:endParaRPr lang="en-US" sz="1800" dirty="0">
                        <a:solidFill>
                          <a:schemeClr val="tx1"/>
                        </a:solidFill>
                      </a:endParaRPr>
                    </a:p>
                  </a:txBody>
                  <a:tcPr marL="91433" marR="91433" marT="45733" marB="45733"/>
                </a:tc>
                <a:tc>
                  <a:txBody>
                    <a:bodyPr/>
                    <a:lstStyle/>
                    <a:p>
                      <a:r>
                        <a:rPr lang="en-HK" sz="1800" dirty="0"/>
                        <a:t>semester</a:t>
                      </a:r>
                      <a:endParaRPr lang="en-US" sz="1800" dirty="0">
                        <a:solidFill>
                          <a:schemeClr val="tx1"/>
                        </a:solidFill>
                      </a:endParaRPr>
                    </a:p>
                  </a:txBody>
                  <a:tcPr marL="91433" marR="91433" marT="45733" marB="45733"/>
                </a:tc>
                <a:tc>
                  <a:txBody>
                    <a:bodyPr/>
                    <a:lstStyle/>
                    <a:p>
                      <a:r>
                        <a:rPr lang="en-HK" sz="1800" dirty="0"/>
                        <a:t>year</a:t>
                      </a:r>
                      <a:endParaRPr lang="en-US" sz="1800" dirty="0">
                        <a:solidFill>
                          <a:schemeClr val="tx1"/>
                        </a:solidFill>
                      </a:endParaRPr>
                    </a:p>
                  </a:txBody>
                  <a:tcPr marL="91433" marR="91433" marT="45733" marB="45733"/>
                </a:tc>
                <a:tc>
                  <a:txBody>
                    <a:bodyPr/>
                    <a:lstStyle/>
                    <a:p>
                      <a:pPr marL="0" algn="l" defTabSz="914400" rtl="0" eaLnBrk="1" latinLnBrk="0" hangingPunct="1"/>
                      <a:r>
                        <a:rPr lang="en-US" sz="1800" b="1" kern="1200" dirty="0">
                          <a:solidFill>
                            <a:schemeClr val="lt1"/>
                          </a:solidFill>
                          <a:latin typeface="+mn-lt"/>
                          <a:ea typeface="+mn-ea"/>
                          <a:cs typeface="+mn-cs"/>
                        </a:rPr>
                        <a:t>building </a:t>
                      </a:r>
                    </a:p>
                  </a:txBody>
                  <a:tcPr marL="91433" marR="91433" marT="45733" marB="45733"/>
                </a:tc>
                <a:tc>
                  <a:txBody>
                    <a:bodyPr/>
                    <a:lstStyle/>
                    <a:p>
                      <a:pPr marL="0" algn="l" defTabSz="914400" rtl="0" eaLnBrk="1" latinLnBrk="0" hangingPunct="1"/>
                      <a:r>
                        <a:rPr lang="en-US" sz="1800" b="1" kern="1200" dirty="0" err="1">
                          <a:solidFill>
                            <a:schemeClr val="lt1"/>
                          </a:solidFill>
                          <a:latin typeface="+mn-lt"/>
                          <a:ea typeface="+mn-ea"/>
                          <a:cs typeface="+mn-cs"/>
                        </a:rPr>
                        <a:t>room_no</a:t>
                      </a:r>
                      <a:endParaRPr lang="en-US" sz="1800" b="1" kern="1200" dirty="0">
                        <a:solidFill>
                          <a:schemeClr val="lt1"/>
                        </a:solidFill>
                        <a:latin typeface="+mn-lt"/>
                        <a:ea typeface="+mn-ea"/>
                        <a:cs typeface="+mn-cs"/>
                      </a:endParaRPr>
                    </a:p>
                  </a:txBody>
                  <a:tcPr marL="91433" marR="91433" marT="45733" marB="45733"/>
                </a:tc>
                <a:tc>
                  <a:txBody>
                    <a:bodyPr/>
                    <a:lstStyle/>
                    <a:p>
                      <a:pPr marL="0" algn="l" defTabSz="914400" rtl="0" eaLnBrk="1" latinLnBrk="0" hangingPunct="1"/>
                      <a:r>
                        <a:rPr lang="en-US" sz="1800" b="1" kern="1200" dirty="0" err="1">
                          <a:solidFill>
                            <a:schemeClr val="lt1"/>
                          </a:solidFill>
                          <a:latin typeface="+mn-lt"/>
                          <a:ea typeface="+mn-ea"/>
                          <a:cs typeface="+mn-cs"/>
                        </a:rPr>
                        <a:t>Time_slot_id</a:t>
                      </a:r>
                      <a:endParaRPr lang="en-US" sz="1800" b="1" kern="1200" dirty="0">
                        <a:solidFill>
                          <a:schemeClr val="lt1"/>
                        </a:solidFill>
                        <a:latin typeface="+mn-lt"/>
                        <a:ea typeface="+mn-ea"/>
                        <a:cs typeface="+mn-cs"/>
                      </a:endParaRPr>
                    </a:p>
                  </a:txBody>
                  <a:tcPr marL="91433" marR="91433" marT="45733" marB="45733"/>
                </a:tc>
                <a:extLst>
                  <a:ext uri="{0D108BD9-81ED-4DB2-BD59-A6C34878D82A}">
                    <a16:rowId xmlns:a16="http://schemas.microsoft.com/office/drawing/2014/main" val="294420743"/>
                  </a:ext>
                </a:extLst>
              </a:tr>
              <a:tr h="370946">
                <a:tc>
                  <a:txBody>
                    <a:bodyPr/>
                    <a:lstStyle/>
                    <a:p>
                      <a:r>
                        <a:rPr lang="en-HK" sz="1800" dirty="0"/>
                        <a:t>3550</a:t>
                      </a:r>
                      <a:endParaRPr lang="en-US" sz="1800" dirty="0"/>
                    </a:p>
                  </a:txBody>
                  <a:tcPr marL="91433" marR="91433" marT="45733" marB="45733"/>
                </a:tc>
                <a:tc>
                  <a:txBody>
                    <a:bodyPr/>
                    <a:lstStyle/>
                    <a:p>
                      <a:r>
                        <a:rPr lang="en-HK" sz="1800" dirty="0"/>
                        <a:t>1</a:t>
                      </a:r>
                      <a:endParaRPr lang="en-US" sz="1800" dirty="0"/>
                    </a:p>
                  </a:txBody>
                  <a:tcPr marL="91433" marR="91433" marT="45733" marB="45733"/>
                </a:tc>
                <a:tc>
                  <a:txBody>
                    <a:bodyPr/>
                    <a:lstStyle/>
                    <a:p>
                      <a:r>
                        <a:rPr lang="en-HK" sz="1800" dirty="0"/>
                        <a:t>1</a:t>
                      </a:r>
                      <a:endParaRPr lang="en-US" sz="1800" dirty="0"/>
                    </a:p>
                  </a:txBody>
                  <a:tcPr marL="91433" marR="91433" marT="45733" marB="45733"/>
                </a:tc>
                <a:tc>
                  <a:txBody>
                    <a:bodyPr/>
                    <a:lstStyle/>
                    <a:p>
                      <a:r>
                        <a:rPr lang="en-HK" sz="1800" dirty="0"/>
                        <a:t>2018</a:t>
                      </a:r>
                      <a:endParaRPr lang="en-US" sz="1800" dirty="0"/>
                    </a:p>
                  </a:txBody>
                  <a:tcPr marL="91433" marR="91433" marT="45733" marB="45733"/>
                </a:tc>
                <a:tc>
                  <a:txBody>
                    <a:bodyPr/>
                    <a:lstStyle/>
                    <a:p>
                      <a:r>
                        <a:rPr lang="en-US" sz="1800" dirty="0"/>
                        <a:t>ERB</a:t>
                      </a:r>
                    </a:p>
                  </a:txBody>
                  <a:tcPr marL="91433" marR="91433" marT="45733" marB="45733"/>
                </a:tc>
                <a:tc>
                  <a:txBody>
                    <a:bodyPr/>
                    <a:lstStyle/>
                    <a:p>
                      <a:r>
                        <a:rPr lang="en-US" sz="1800" dirty="0"/>
                        <a:t>401</a:t>
                      </a:r>
                    </a:p>
                  </a:txBody>
                  <a:tcPr marL="91433" marR="91433" marT="45733" marB="45733"/>
                </a:tc>
                <a:tc>
                  <a:txBody>
                    <a:bodyPr/>
                    <a:lstStyle/>
                    <a:p>
                      <a:r>
                        <a:rPr lang="en-US" sz="1800" dirty="0"/>
                        <a:t>3</a:t>
                      </a:r>
                    </a:p>
                  </a:txBody>
                  <a:tcPr marL="91433" marR="91433" marT="45733" marB="45733"/>
                </a:tc>
                <a:extLst>
                  <a:ext uri="{0D108BD9-81ED-4DB2-BD59-A6C34878D82A}">
                    <a16:rowId xmlns:a16="http://schemas.microsoft.com/office/drawing/2014/main" val="1452623612"/>
                  </a:ext>
                </a:extLst>
              </a:tr>
              <a:tr h="370946">
                <a:tc>
                  <a:txBody>
                    <a:bodyPr/>
                    <a:lstStyle/>
                    <a:p>
                      <a:r>
                        <a:rPr lang="en-HK" sz="1800" dirty="0"/>
                        <a:t>2100</a:t>
                      </a:r>
                      <a:endParaRPr lang="en-US" sz="1800" dirty="0"/>
                    </a:p>
                  </a:txBody>
                  <a:tcPr marL="91433" marR="91433" marT="45733" marB="45733"/>
                </a:tc>
                <a:tc>
                  <a:txBody>
                    <a:bodyPr/>
                    <a:lstStyle/>
                    <a:p>
                      <a:r>
                        <a:rPr lang="en-HK" sz="1800" dirty="0"/>
                        <a:t>1</a:t>
                      </a:r>
                      <a:endParaRPr lang="en-US" sz="1800" dirty="0"/>
                    </a:p>
                  </a:txBody>
                  <a:tcPr marL="91433" marR="91433" marT="45733" marB="45733"/>
                </a:tc>
                <a:tc>
                  <a:txBody>
                    <a:bodyPr/>
                    <a:lstStyle/>
                    <a:p>
                      <a:r>
                        <a:rPr lang="en-HK" sz="1800" dirty="0"/>
                        <a:t>2</a:t>
                      </a:r>
                      <a:endParaRPr lang="en-US" sz="1800" dirty="0"/>
                    </a:p>
                  </a:txBody>
                  <a:tcPr marL="91433" marR="91433" marT="45733" marB="45733"/>
                </a:tc>
                <a:tc>
                  <a:txBody>
                    <a:bodyPr/>
                    <a:lstStyle/>
                    <a:p>
                      <a:r>
                        <a:rPr lang="en-HK" sz="1800" dirty="0"/>
                        <a:t>2018</a:t>
                      </a:r>
                      <a:endParaRPr lang="en-US" sz="1800" dirty="0"/>
                    </a:p>
                  </a:txBody>
                  <a:tcPr marL="91433" marR="91433" marT="45733" marB="45733"/>
                </a:tc>
                <a:tc>
                  <a:txBody>
                    <a:bodyPr/>
                    <a:lstStyle/>
                    <a:p>
                      <a:r>
                        <a:rPr lang="en-US" sz="1800" dirty="0"/>
                        <a:t>ERB</a:t>
                      </a:r>
                    </a:p>
                  </a:txBody>
                  <a:tcPr marL="91433" marR="91433" marT="45733" marB="45733"/>
                </a:tc>
                <a:tc>
                  <a:txBody>
                    <a:bodyPr/>
                    <a:lstStyle/>
                    <a:p>
                      <a:r>
                        <a:rPr lang="en-US" sz="1800" dirty="0"/>
                        <a:t>402</a:t>
                      </a:r>
                    </a:p>
                  </a:txBody>
                  <a:tcPr marL="91433" marR="91433" marT="45733" marB="45733"/>
                </a:tc>
                <a:tc>
                  <a:txBody>
                    <a:bodyPr/>
                    <a:lstStyle/>
                    <a:p>
                      <a:r>
                        <a:rPr lang="en-US" sz="1800" dirty="0"/>
                        <a:t>4</a:t>
                      </a:r>
                    </a:p>
                  </a:txBody>
                  <a:tcPr marL="91433" marR="91433" marT="45733" marB="45733"/>
                </a:tc>
                <a:extLst>
                  <a:ext uri="{0D108BD9-81ED-4DB2-BD59-A6C34878D82A}">
                    <a16:rowId xmlns:a16="http://schemas.microsoft.com/office/drawing/2014/main" val="3798050425"/>
                  </a:ext>
                </a:extLst>
              </a:tr>
            </a:tbl>
          </a:graphicData>
        </a:graphic>
      </p:graphicFrame>
    </p:spTree>
    <p:extLst>
      <p:ext uri="{BB962C8B-B14F-4D97-AF65-F5344CB8AC3E}">
        <p14:creationId xmlns:p14="http://schemas.microsoft.com/office/powerpoint/2010/main" val="207155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normAutofit/>
          </a:bodyPr>
          <a:lstStyle/>
          <a:p>
            <a:r>
              <a:rPr lang="en-US" dirty="0"/>
              <a:t>For each </a:t>
            </a:r>
            <a:r>
              <a:rPr lang="en-US" dirty="0">
                <a:solidFill>
                  <a:srgbClr val="FF0000"/>
                </a:solidFill>
              </a:rPr>
              <a:t>student</a:t>
            </a:r>
            <a:r>
              <a:rPr lang="en-US" dirty="0"/>
              <a:t>, find his/her </a:t>
            </a:r>
            <a:r>
              <a:rPr lang="en-US" dirty="0">
                <a:solidFill>
                  <a:srgbClr val="FF0000"/>
                </a:solidFill>
              </a:rPr>
              <a:t>ID and name</a:t>
            </a:r>
            <a:r>
              <a:rPr lang="en-US" dirty="0"/>
              <a:t>.</a:t>
            </a:r>
          </a:p>
          <a:p>
            <a:pPr lvl="1"/>
            <a:r>
              <a:rPr lang="en-US" dirty="0"/>
              <a:t>SELECT ID, name</a:t>
            </a:r>
          </a:p>
          <a:p>
            <a:pPr lvl="1"/>
            <a:r>
              <a:rPr lang="en-US" dirty="0"/>
              <a:t>FROM student</a:t>
            </a:r>
          </a:p>
          <a:p>
            <a:endParaRPr lang="en-US" dirty="0"/>
          </a:p>
          <a:p>
            <a:r>
              <a:rPr lang="en-US" dirty="0"/>
              <a:t>For each </a:t>
            </a:r>
            <a:r>
              <a:rPr lang="en-US" dirty="0">
                <a:solidFill>
                  <a:srgbClr val="92D050"/>
                </a:solidFill>
              </a:rPr>
              <a:t>course</a:t>
            </a:r>
            <a:r>
              <a:rPr lang="en-US" dirty="0"/>
              <a:t>, find the </a:t>
            </a:r>
            <a:r>
              <a:rPr lang="en-US" dirty="0">
                <a:solidFill>
                  <a:srgbClr val="92D050"/>
                </a:solidFill>
              </a:rPr>
              <a:t>course ID and title</a:t>
            </a:r>
            <a:r>
              <a:rPr lang="en-US" dirty="0"/>
              <a:t>.</a:t>
            </a:r>
          </a:p>
          <a:p>
            <a:pPr lvl="1"/>
            <a:r>
              <a:rPr lang="en-US" dirty="0"/>
              <a:t>SELECT </a:t>
            </a:r>
            <a:r>
              <a:rPr lang="en-US" dirty="0" err="1"/>
              <a:t>course_id</a:t>
            </a:r>
            <a:r>
              <a:rPr lang="en-US" dirty="0"/>
              <a:t>, title</a:t>
            </a:r>
          </a:p>
          <a:p>
            <a:pPr lvl="1"/>
            <a:r>
              <a:rPr lang="en-US" dirty="0"/>
              <a:t>FROM  course</a:t>
            </a:r>
          </a:p>
          <a:p>
            <a:pPr lvl="1"/>
            <a:endParaRPr lang="en-US" dirty="0"/>
          </a:p>
          <a:p>
            <a:endParaRPr lang="en-US" dirty="0"/>
          </a:p>
        </p:txBody>
      </p:sp>
      <p:pic>
        <p:nvPicPr>
          <p:cNvPr id="4" name="Picture 3" descr="allFigures.pdf"/>
          <p:cNvPicPr>
            <a:picLocks noChangeAspect="1"/>
          </p:cNvPicPr>
          <p:nvPr/>
        </p:nvPicPr>
        <p:blipFill rotWithShape="1">
          <a:blip r:embed="rId2">
            <a:extLst>
              <a:ext uri="{28A0092B-C50C-407E-A947-70E740481C1C}">
                <a14:useLocalDpi xmlns:a14="http://schemas.microsoft.com/office/drawing/2010/main" val="0"/>
              </a:ext>
            </a:extLst>
          </a:blip>
          <a:srcRect l="3142" t="24209" r="82989" b="45024"/>
          <a:stretch/>
        </p:blipFill>
        <p:spPr bwMode="auto">
          <a:xfrm>
            <a:off x="9911757" y="230188"/>
            <a:ext cx="862642" cy="114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llFigures.pdf"/>
          <p:cNvPicPr>
            <a:picLocks noChangeAspect="1"/>
          </p:cNvPicPr>
          <p:nvPr/>
        </p:nvPicPr>
        <p:blipFill rotWithShape="1">
          <a:blip r:embed="rId2">
            <a:extLst>
              <a:ext uri="{28A0092B-C50C-407E-A947-70E740481C1C}">
                <a14:useLocalDpi xmlns:a14="http://schemas.microsoft.com/office/drawing/2010/main" val="0"/>
              </a:ext>
            </a:extLst>
          </a:blip>
          <a:srcRect l="48217" t="23746" r="39162" b="52659"/>
          <a:stretch/>
        </p:blipFill>
        <p:spPr bwMode="auto">
          <a:xfrm>
            <a:off x="8686802" y="292383"/>
            <a:ext cx="785004" cy="879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llFigures.pdf"/>
          <p:cNvPicPr>
            <a:picLocks noChangeAspect="1"/>
          </p:cNvPicPr>
          <p:nvPr/>
        </p:nvPicPr>
        <p:blipFill rotWithShape="1">
          <a:blip r:embed="rId2">
            <a:extLst>
              <a:ext uri="{28A0092B-C50C-407E-A947-70E740481C1C}">
                <a14:useLocalDpi xmlns:a14="http://schemas.microsoft.com/office/drawing/2010/main" val="0"/>
              </a:ext>
            </a:extLst>
          </a:blip>
          <a:srcRect l="68651" r="19283" b="79647"/>
          <a:stretch/>
        </p:blipFill>
        <p:spPr bwMode="auto">
          <a:xfrm>
            <a:off x="7418720" y="424354"/>
            <a:ext cx="750499" cy="75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llFigures.pdf"/>
          <p:cNvPicPr>
            <a:picLocks noChangeAspect="1"/>
          </p:cNvPicPr>
          <p:nvPr/>
        </p:nvPicPr>
        <p:blipFill rotWithShape="1">
          <a:blip r:embed="rId2">
            <a:extLst>
              <a:ext uri="{28A0092B-C50C-407E-A947-70E740481C1C}">
                <a14:useLocalDpi xmlns:a14="http://schemas.microsoft.com/office/drawing/2010/main" val="0"/>
              </a:ext>
            </a:extLst>
          </a:blip>
          <a:srcRect l="25905" r="62583" b="71444"/>
          <a:stretch/>
        </p:blipFill>
        <p:spPr bwMode="auto">
          <a:xfrm>
            <a:off x="6228271" y="248185"/>
            <a:ext cx="715993" cy="106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7418720" y="621032"/>
            <a:ext cx="543461" cy="2847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768757" y="519102"/>
            <a:ext cx="563599" cy="386671"/>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5443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a:t>
            </a:r>
          </a:p>
        </p:txBody>
      </p:sp>
      <p:sp>
        <p:nvSpPr>
          <p:cNvPr id="3" name="Content Placeholder 2"/>
          <p:cNvSpPr>
            <a:spLocks noGrp="1"/>
          </p:cNvSpPr>
          <p:nvPr>
            <p:ph idx="1"/>
          </p:nvPr>
        </p:nvSpPr>
        <p:spPr/>
        <p:txBody>
          <a:bodyPr>
            <a:normAutofit/>
          </a:bodyPr>
          <a:lstStyle/>
          <a:p>
            <a:r>
              <a:rPr lang="en-US" dirty="0"/>
              <a:t>For each </a:t>
            </a:r>
            <a:r>
              <a:rPr lang="en-US" dirty="0">
                <a:solidFill>
                  <a:srgbClr val="92D050"/>
                </a:solidFill>
              </a:rPr>
              <a:t>course </a:t>
            </a:r>
            <a:r>
              <a:rPr lang="en-US" dirty="0"/>
              <a:t>that be held in Spring semester in year 2022, find the </a:t>
            </a:r>
            <a:r>
              <a:rPr lang="en-US" dirty="0">
                <a:solidFill>
                  <a:srgbClr val="92D050"/>
                </a:solidFill>
              </a:rPr>
              <a:t>course ID</a:t>
            </a:r>
            <a:r>
              <a:rPr lang="en-US" dirty="0"/>
              <a:t>.</a:t>
            </a:r>
          </a:p>
          <a:p>
            <a:pPr lvl="1"/>
            <a:r>
              <a:rPr lang="en-US" dirty="0"/>
              <a:t>SELECT </a:t>
            </a:r>
            <a:r>
              <a:rPr lang="en-US" dirty="0" err="1"/>
              <a:t>course_id</a:t>
            </a:r>
            <a:endParaRPr lang="en-US" dirty="0"/>
          </a:p>
          <a:p>
            <a:pPr lvl="1"/>
            <a:r>
              <a:rPr lang="en-US" dirty="0"/>
              <a:t>FROM  takes</a:t>
            </a:r>
          </a:p>
          <a:p>
            <a:pPr lvl="1"/>
            <a:r>
              <a:rPr lang="en-US" dirty="0"/>
              <a:t>WHERE semester = ‘Spring’ AND year = 2022</a:t>
            </a:r>
          </a:p>
          <a:p>
            <a:r>
              <a:rPr lang="en-US" dirty="0"/>
              <a:t>or</a:t>
            </a:r>
          </a:p>
          <a:p>
            <a:pPr lvl="1"/>
            <a:r>
              <a:rPr lang="en-US" dirty="0"/>
              <a:t>SELECT </a:t>
            </a:r>
            <a:r>
              <a:rPr lang="en-US" dirty="0" err="1"/>
              <a:t>course_id</a:t>
            </a:r>
            <a:endParaRPr lang="en-US" dirty="0"/>
          </a:p>
          <a:p>
            <a:pPr lvl="1"/>
            <a:r>
              <a:rPr lang="en-US" dirty="0"/>
              <a:t>FROM section</a:t>
            </a:r>
          </a:p>
          <a:p>
            <a:pPr lvl="1"/>
            <a:r>
              <a:rPr lang="en-US" dirty="0"/>
              <a:t>WHERE semester = ‘Spring’ AND year = 2022</a:t>
            </a:r>
          </a:p>
          <a:p>
            <a:endParaRPr lang="en-US" dirty="0"/>
          </a:p>
        </p:txBody>
      </p:sp>
      <p:pic>
        <p:nvPicPr>
          <p:cNvPr id="4" name="Picture 3" descr="allFigures.pdf"/>
          <p:cNvPicPr>
            <a:picLocks noChangeAspect="1"/>
          </p:cNvPicPr>
          <p:nvPr/>
        </p:nvPicPr>
        <p:blipFill rotWithShape="1">
          <a:blip r:embed="rId2">
            <a:extLst>
              <a:ext uri="{28A0092B-C50C-407E-A947-70E740481C1C}">
                <a14:useLocalDpi xmlns:a14="http://schemas.microsoft.com/office/drawing/2010/main" val="0"/>
              </a:ext>
            </a:extLst>
          </a:blip>
          <a:srcRect l="3142" t="24209" r="82989" b="45024"/>
          <a:stretch/>
        </p:blipFill>
        <p:spPr bwMode="auto">
          <a:xfrm>
            <a:off x="9911757" y="230188"/>
            <a:ext cx="862642" cy="114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llFigures.pdf"/>
          <p:cNvPicPr>
            <a:picLocks noChangeAspect="1"/>
          </p:cNvPicPr>
          <p:nvPr/>
        </p:nvPicPr>
        <p:blipFill rotWithShape="1">
          <a:blip r:embed="rId2">
            <a:extLst>
              <a:ext uri="{28A0092B-C50C-407E-A947-70E740481C1C}">
                <a14:useLocalDpi xmlns:a14="http://schemas.microsoft.com/office/drawing/2010/main" val="0"/>
              </a:ext>
            </a:extLst>
          </a:blip>
          <a:srcRect l="48217" t="23746" r="39162" b="52659"/>
          <a:stretch/>
        </p:blipFill>
        <p:spPr bwMode="auto">
          <a:xfrm>
            <a:off x="8686802" y="292383"/>
            <a:ext cx="785004" cy="879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llFigures.pdf"/>
          <p:cNvPicPr>
            <a:picLocks noChangeAspect="1"/>
          </p:cNvPicPr>
          <p:nvPr/>
        </p:nvPicPr>
        <p:blipFill rotWithShape="1">
          <a:blip r:embed="rId2">
            <a:extLst>
              <a:ext uri="{28A0092B-C50C-407E-A947-70E740481C1C}">
                <a14:useLocalDpi xmlns:a14="http://schemas.microsoft.com/office/drawing/2010/main" val="0"/>
              </a:ext>
            </a:extLst>
          </a:blip>
          <a:srcRect l="68651" r="19283" b="79647"/>
          <a:stretch/>
        </p:blipFill>
        <p:spPr bwMode="auto">
          <a:xfrm>
            <a:off x="7418720" y="424354"/>
            <a:ext cx="750499" cy="75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llFigures.pdf"/>
          <p:cNvPicPr>
            <a:picLocks noChangeAspect="1"/>
          </p:cNvPicPr>
          <p:nvPr/>
        </p:nvPicPr>
        <p:blipFill rotWithShape="1">
          <a:blip r:embed="rId2">
            <a:extLst>
              <a:ext uri="{28A0092B-C50C-407E-A947-70E740481C1C}">
                <a14:useLocalDpi xmlns:a14="http://schemas.microsoft.com/office/drawing/2010/main" val="0"/>
              </a:ext>
            </a:extLst>
          </a:blip>
          <a:srcRect l="25905" r="62583" b="71444"/>
          <a:stretch/>
        </p:blipFill>
        <p:spPr bwMode="auto">
          <a:xfrm>
            <a:off x="6228271" y="248185"/>
            <a:ext cx="715993" cy="106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275720" y="610509"/>
            <a:ext cx="563599" cy="561768"/>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911757" y="466138"/>
            <a:ext cx="563599" cy="561768"/>
          </a:xfrm>
          <a:prstGeom prst="rect">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927415" y="177174"/>
            <a:ext cx="612668" cy="1200329"/>
          </a:xfrm>
          <a:prstGeom prst="rect">
            <a:avLst/>
          </a:prstGeom>
          <a:noFill/>
        </p:spPr>
        <p:txBody>
          <a:bodyPr wrap="none" rtlCol="0">
            <a:spAutoFit/>
          </a:bodyPr>
          <a:lstStyle/>
          <a:p>
            <a:r>
              <a:rPr lang="en-US" sz="7200" b="1" dirty="0">
                <a:solidFill>
                  <a:srgbClr val="92D050"/>
                </a:solidFill>
              </a:rPr>
              <a:t>?</a:t>
            </a:r>
          </a:p>
        </p:txBody>
      </p:sp>
      <p:sp>
        <p:nvSpPr>
          <p:cNvPr id="13" name="TextBox 12"/>
          <p:cNvSpPr txBox="1"/>
          <p:nvPr/>
        </p:nvSpPr>
        <p:spPr>
          <a:xfrm>
            <a:off x="10672026" y="95251"/>
            <a:ext cx="612668" cy="1200329"/>
          </a:xfrm>
          <a:prstGeom prst="rect">
            <a:avLst/>
          </a:prstGeom>
          <a:noFill/>
        </p:spPr>
        <p:txBody>
          <a:bodyPr wrap="none" rtlCol="0">
            <a:spAutoFit/>
          </a:bodyPr>
          <a:lstStyle/>
          <a:p>
            <a:r>
              <a:rPr lang="en-US" sz="7200" b="1" dirty="0">
                <a:solidFill>
                  <a:srgbClr val="92D050"/>
                </a:solidFill>
              </a:rPr>
              <a:t>?</a:t>
            </a:r>
          </a:p>
        </p:txBody>
      </p:sp>
    </p:spTree>
    <p:extLst>
      <p:ext uri="{BB962C8B-B14F-4D97-AF65-F5344CB8AC3E}">
        <p14:creationId xmlns:p14="http://schemas.microsoft.com/office/powerpoint/2010/main" val="824977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1306</Words>
  <Application>Microsoft Office PowerPoint</Application>
  <PresentationFormat>Widescreen</PresentationFormat>
  <Paragraphs>242</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DengXian</vt:lpstr>
      <vt:lpstr>PMingLiU</vt:lpstr>
      <vt:lpstr>Arial</vt:lpstr>
      <vt:lpstr>Calibri</vt:lpstr>
      <vt:lpstr>Calibri Light</vt:lpstr>
      <vt:lpstr>Helvetica</vt:lpstr>
      <vt:lpstr>Office Theme</vt:lpstr>
      <vt:lpstr>SEEM3550 Fundamentals of Information Systems</vt:lpstr>
      <vt:lpstr>TA Information</vt:lpstr>
      <vt:lpstr>Basic Information</vt:lpstr>
      <vt:lpstr>Goal of this tutorial</vt:lpstr>
      <vt:lpstr>Question 1</vt:lpstr>
      <vt:lpstr>Question 1</vt:lpstr>
      <vt:lpstr>Question 1</vt:lpstr>
      <vt:lpstr>Question 1</vt:lpstr>
      <vt:lpstr>Question 1</vt:lpstr>
      <vt:lpstr>Question 1</vt:lpstr>
      <vt:lpstr>Question 1</vt:lpstr>
      <vt:lpstr>Question 1</vt:lpstr>
      <vt:lpstr>Question 1</vt:lpstr>
      <vt:lpstr>Question 2</vt:lpstr>
      <vt:lpstr>Question 2</vt:lpstr>
      <vt:lpstr>Question 2</vt:lpstr>
      <vt:lpstr>Question 2</vt:lpstr>
      <vt:lpstr>Question 2</vt:lpstr>
      <vt:lpstr>Question 2</vt:lpstr>
      <vt:lpstr>Question 2</vt:lpstr>
      <vt:lpstr>Question 2</vt:lpstr>
      <vt:lpstr>Question 3</vt:lpstr>
      <vt:lpstr>Question 3</vt:lpstr>
      <vt:lpstr>Question 3</vt:lpstr>
      <vt:lpstr>Question 3</vt:lpstr>
      <vt:lpstr>Question 3</vt:lpstr>
      <vt:lpstr>Question 4</vt:lpstr>
      <vt:lpstr>Question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FENG, Zijin</dc:creator>
  <cp:lastModifiedBy>Hong Cheng (SYEEM)</cp:lastModifiedBy>
  <cp:revision>45</cp:revision>
  <dcterms:created xsi:type="dcterms:W3CDTF">2022-02-20T03:31:29Z</dcterms:created>
  <dcterms:modified xsi:type="dcterms:W3CDTF">2022-03-08T03:43:49Z</dcterms:modified>
</cp:coreProperties>
</file>