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6" r:id="rId3"/>
    <p:sldId id="271" r:id="rId5"/>
    <p:sldId id="277" r:id="rId6"/>
    <p:sldId id="257" r:id="rId7"/>
    <p:sldId id="258" r:id="rId8"/>
    <p:sldId id="259" r:id="rId9"/>
    <p:sldId id="260" r:id="rId10"/>
    <p:sldId id="285" r:id="rId11"/>
    <p:sldId id="286" r:id="rId12"/>
    <p:sldId id="262" r:id="rId13"/>
    <p:sldId id="263" r:id="rId14"/>
    <p:sldId id="283" r:id="rId15"/>
    <p:sldId id="264" r:id="rId16"/>
    <p:sldId id="265" r:id="rId17"/>
    <p:sldId id="287" r:id="rId18"/>
    <p:sldId id="266" r:id="rId19"/>
    <p:sldId id="268" r:id="rId20"/>
    <p:sldId id="274" r:id="rId21"/>
    <p:sldId id="276" r:id="rId22"/>
    <p:sldId id="278" r:id="rId23"/>
    <p:sldId id="279" r:id="rId24"/>
    <p:sldId id="275" r:id="rId25"/>
    <p:sldId id="280" r:id="rId26"/>
    <p:sldId id="281" r:id="rId27"/>
    <p:sldId id="282" r:id="rId28"/>
    <p:sldId id="284" r:id="rId29"/>
    <p:sldId id="270"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1" autoAdjust="0"/>
  </p:normalViewPr>
  <p:slideViewPr>
    <p:cSldViewPr>
      <p:cViewPr varScale="1">
        <p:scale>
          <a:sx n="92" d="100"/>
          <a:sy n="92" d="100"/>
        </p:scale>
        <p:origin x="1098" y="60"/>
      </p:cViewPr>
      <p:guideLst>
        <p:guide orient="horz" pos="2880"/>
        <p:guide pos="2160"/>
      </p:guideLst>
    </p:cSldViewPr>
  </p:slideViewPr>
  <p:notesTextViewPr>
    <p:cViewPr>
      <p:scale>
        <a:sx n="100" d="100"/>
        <a:sy n="100" d="100"/>
      </p:scale>
      <p:origin x="0" y="0"/>
    </p:cViewPr>
  </p:notesTextViewPr>
  <p:notesViewPr>
    <p:cSldViewPr>
      <p:cViewPr varScale="1">
        <p:scale>
          <a:sx n="106" d="100"/>
          <a:sy n="106" d="100"/>
        </p:scale>
        <p:origin x="1404" y="39"/>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6499A70-C6F9-4C9B-B89D-18F37D5CA1FA}"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6267D869-23EE-4C6D-9D6B-A7BFA54DA94D}">
      <dgm:prSet/>
      <dgm:spPr/>
      <dgm:t>
        <a:bodyPr/>
        <a:lstStyle/>
        <a:p>
          <a:r>
            <a:rPr lang="en-US"/>
            <a:t>Ascertain</a:t>
          </a:r>
        </a:p>
      </dgm:t>
    </dgm:pt>
    <dgm:pt modelId="{1878EC56-0FBB-4B30-A111-F4FA6CDA378A}" cxnId="{55B6A742-D689-447C-8155-85CBC3A66E15}" type="parTrans">
      <dgm:prSet/>
      <dgm:spPr/>
      <dgm:t>
        <a:bodyPr/>
        <a:lstStyle/>
        <a:p>
          <a:endParaRPr lang="en-US"/>
        </a:p>
      </dgm:t>
    </dgm:pt>
    <dgm:pt modelId="{0486A410-B590-4203-B074-294947C9DEA7}" cxnId="{55B6A742-D689-447C-8155-85CBC3A66E15}" type="sibTrans">
      <dgm:prSet/>
      <dgm:spPr/>
      <dgm:t>
        <a:bodyPr/>
        <a:lstStyle/>
        <a:p>
          <a:endParaRPr lang="en-US"/>
        </a:p>
      </dgm:t>
    </dgm:pt>
    <dgm:pt modelId="{AF8E8306-1066-492E-B6B5-A96711706E79}">
      <dgm:prSet/>
      <dgm:spPr/>
      <dgm:t>
        <a:bodyPr/>
        <a:lstStyle/>
        <a:p>
          <a:r>
            <a:rPr lang="en-US"/>
            <a:t>Ascertain the user’s needs</a:t>
          </a:r>
        </a:p>
      </dgm:t>
    </dgm:pt>
    <dgm:pt modelId="{5BA50B63-F2D9-4A84-BA56-3F478C3A65BD}" cxnId="{15E318AA-16CD-4C68-B01C-129C23EF0243}" type="parTrans">
      <dgm:prSet/>
      <dgm:spPr/>
      <dgm:t>
        <a:bodyPr/>
        <a:lstStyle/>
        <a:p>
          <a:endParaRPr lang="en-US"/>
        </a:p>
      </dgm:t>
    </dgm:pt>
    <dgm:pt modelId="{1EDACE93-8E64-41EA-92B8-1173A50E0E29}" cxnId="{15E318AA-16CD-4C68-B01C-129C23EF0243}" type="sibTrans">
      <dgm:prSet/>
      <dgm:spPr/>
      <dgm:t>
        <a:bodyPr/>
        <a:lstStyle/>
        <a:p>
          <a:endParaRPr lang="en-US"/>
        </a:p>
      </dgm:t>
    </dgm:pt>
    <dgm:pt modelId="{9386B379-409C-4D8C-BB7A-BC9E7AED75DB}">
      <dgm:prSet/>
      <dgm:spPr/>
      <dgm:t>
        <a:bodyPr/>
        <a:lstStyle/>
        <a:p>
          <a:r>
            <a:rPr lang="en-US"/>
            <a:t>Ensure</a:t>
          </a:r>
        </a:p>
      </dgm:t>
    </dgm:pt>
    <dgm:pt modelId="{3A57DF21-087D-4E7A-99B8-0426EE908060}" cxnId="{8AA13FD1-8807-4221-ADF6-37F5B9F06D0F}" type="parTrans">
      <dgm:prSet/>
      <dgm:spPr/>
      <dgm:t>
        <a:bodyPr/>
        <a:lstStyle/>
        <a:p>
          <a:endParaRPr lang="en-US"/>
        </a:p>
      </dgm:t>
    </dgm:pt>
    <dgm:pt modelId="{D921607D-947F-435C-B1BE-402A169A988F}" cxnId="{8AA13FD1-8807-4221-ADF6-37F5B9F06D0F}" type="sibTrans">
      <dgm:prSet/>
      <dgm:spPr/>
      <dgm:t>
        <a:bodyPr/>
        <a:lstStyle/>
        <a:p>
          <a:endParaRPr lang="en-US"/>
        </a:p>
      </dgm:t>
    </dgm:pt>
    <dgm:pt modelId="{6A4A1F7C-D684-4321-921C-12D9A1A3EC6B}">
      <dgm:prSet/>
      <dgm:spPr/>
      <dgm:t>
        <a:bodyPr/>
        <a:lstStyle/>
        <a:p>
          <a:r>
            <a:rPr lang="en-US"/>
            <a:t>Ensure proper reliability</a:t>
          </a:r>
        </a:p>
      </dgm:t>
    </dgm:pt>
    <dgm:pt modelId="{CC9BB55B-6C16-45B1-A7F2-4873408B109D}" cxnId="{DD63E8C9-5DA5-4D1B-A23D-4EA94B6F38B8}" type="parTrans">
      <dgm:prSet/>
      <dgm:spPr/>
      <dgm:t>
        <a:bodyPr/>
        <a:lstStyle/>
        <a:p>
          <a:endParaRPr lang="en-US"/>
        </a:p>
      </dgm:t>
    </dgm:pt>
    <dgm:pt modelId="{D809AFCE-7050-4D32-B9CF-3C37A9845BE9}" cxnId="{DD63E8C9-5DA5-4D1B-A23D-4EA94B6F38B8}" type="sibTrans">
      <dgm:prSet/>
      <dgm:spPr/>
      <dgm:t>
        <a:bodyPr/>
        <a:lstStyle/>
        <a:p>
          <a:endParaRPr lang="en-US"/>
        </a:p>
      </dgm:t>
    </dgm:pt>
    <dgm:pt modelId="{20EE479A-0123-4F3F-98F6-932B65A2FF04}">
      <dgm:prSet/>
      <dgm:spPr/>
      <dgm:t>
        <a:bodyPr/>
        <a:lstStyle/>
        <a:p>
          <a:r>
            <a:rPr lang="en-US"/>
            <a:t>Promote</a:t>
          </a:r>
        </a:p>
      </dgm:t>
    </dgm:pt>
    <dgm:pt modelId="{FD75BD07-5C4C-470D-828D-243B4F63FBDC}" cxnId="{738C6A05-590B-435A-A333-075E0E73154F}" type="parTrans">
      <dgm:prSet/>
      <dgm:spPr/>
      <dgm:t>
        <a:bodyPr/>
        <a:lstStyle/>
        <a:p>
          <a:endParaRPr lang="en-US"/>
        </a:p>
      </dgm:t>
    </dgm:pt>
    <dgm:pt modelId="{17BCF198-E4B6-4773-8689-DCB85BC9F2CA}" cxnId="{738C6A05-590B-435A-A333-075E0E73154F}" type="sibTrans">
      <dgm:prSet/>
      <dgm:spPr/>
      <dgm:t>
        <a:bodyPr/>
        <a:lstStyle/>
        <a:p>
          <a:endParaRPr lang="en-US"/>
        </a:p>
      </dgm:t>
    </dgm:pt>
    <dgm:pt modelId="{FE08BD0B-8295-4629-9C19-90381C53B413}">
      <dgm:prSet/>
      <dgm:spPr/>
      <dgm:t>
        <a:bodyPr/>
        <a:lstStyle/>
        <a:p>
          <a:r>
            <a:rPr lang="en-US"/>
            <a:t>Promote appropriate standardization, integration,  consistency, and portability</a:t>
          </a:r>
        </a:p>
      </dgm:t>
    </dgm:pt>
    <dgm:pt modelId="{1C4DB492-6708-44FC-A860-5A7488E2AC44}" cxnId="{86A52EB7-2910-41B0-9DAC-6DD6CF576930}" type="parTrans">
      <dgm:prSet/>
      <dgm:spPr/>
      <dgm:t>
        <a:bodyPr/>
        <a:lstStyle/>
        <a:p>
          <a:endParaRPr lang="en-US"/>
        </a:p>
      </dgm:t>
    </dgm:pt>
    <dgm:pt modelId="{D9A95672-A355-4FD1-A581-1B7B9B7EB337}" cxnId="{86A52EB7-2910-41B0-9DAC-6DD6CF576930}" type="sibTrans">
      <dgm:prSet/>
      <dgm:spPr/>
      <dgm:t>
        <a:bodyPr/>
        <a:lstStyle/>
        <a:p>
          <a:endParaRPr lang="en-US"/>
        </a:p>
      </dgm:t>
    </dgm:pt>
    <dgm:pt modelId="{0C96EC03-0E33-4399-96E7-784306856C20}">
      <dgm:prSet/>
      <dgm:spPr/>
      <dgm:t>
        <a:bodyPr/>
        <a:lstStyle/>
        <a:p>
          <a:r>
            <a:rPr lang="en-US"/>
            <a:t>Complete</a:t>
          </a:r>
        </a:p>
      </dgm:t>
    </dgm:pt>
    <dgm:pt modelId="{4249B04B-35E9-480B-B16D-B6F232521227}" cxnId="{44A5481B-9471-4E0E-B0DE-1370AD123369}" type="parTrans">
      <dgm:prSet/>
      <dgm:spPr/>
      <dgm:t>
        <a:bodyPr/>
        <a:lstStyle/>
        <a:p>
          <a:endParaRPr lang="en-US"/>
        </a:p>
      </dgm:t>
    </dgm:pt>
    <dgm:pt modelId="{ECA581D4-218D-4572-B0B0-A676DB9D68F1}" cxnId="{44A5481B-9471-4E0E-B0DE-1370AD123369}" type="sibTrans">
      <dgm:prSet/>
      <dgm:spPr/>
      <dgm:t>
        <a:bodyPr/>
        <a:lstStyle/>
        <a:p>
          <a:endParaRPr lang="en-US"/>
        </a:p>
      </dgm:t>
    </dgm:pt>
    <dgm:pt modelId="{A9221F9A-A885-4173-ABC3-FFFA305E5C86}">
      <dgm:prSet/>
      <dgm:spPr/>
      <dgm:t>
        <a:bodyPr/>
        <a:lstStyle/>
        <a:p>
          <a:r>
            <a:rPr lang="en-US"/>
            <a:t>Complete projects on schedule and within budget</a:t>
          </a:r>
        </a:p>
      </dgm:t>
    </dgm:pt>
    <dgm:pt modelId="{7095DD41-A272-4055-B6B5-C45E135C7DC7}" cxnId="{2865AADF-0C99-46BF-8414-EEE5362E7396}" type="parTrans">
      <dgm:prSet/>
      <dgm:spPr/>
      <dgm:t>
        <a:bodyPr/>
        <a:lstStyle/>
        <a:p>
          <a:endParaRPr lang="en-US"/>
        </a:p>
      </dgm:t>
    </dgm:pt>
    <dgm:pt modelId="{20970C91-8749-4E87-8E9D-9334D355F37A}" cxnId="{2865AADF-0C99-46BF-8414-EEE5362E7396}" type="sibTrans">
      <dgm:prSet/>
      <dgm:spPr/>
      <dgm:t>
        <a:bodyPr/>
        <a:lstStyle/>
        <a:p>
          <a:endParaRPr lang="en-US"/>
        </a:p>
      </dgm:t>
    </dgm:pt>
    <dgm:pt modelId="{2F363D89-2F52-45E8-8815-95C32D000429}" type="pres">
      <dgm:prSet presAssocID="{E6499A70-C6F9-4C9B-B89D-18F37D5CA1FA}" presName="Name0" presStyleCnt="0">
        <dgm:presLayoutVars>
          <dgm:dir/>
          <dgm:animLvl val="lvl"/>
          <dgm:resizeHandles val="exact"/>
        </dgm:presLayoutVars>
      </dgm:prSet>
      <dgm:spPr/>
    </dgm:pt>
    <dgm:pt modelId="{784FB29A-A5A8-432A-8A88-7EF30AEFE3E1}" type="pres">
      <dgm:prSet presAssocID="{6267D869-23EE-4C6D-9D6B-A7BFA54DA94D}" presName="linNode" presStyleCnt="0"/>
      <dgm:spPr/>
    </dgm:pt>
    <dgm:pt modelId="{1C01283B-15C8-48BB-B902-D8F405306D2B}" type="pres">
      <dgm:prSet presAssocID="{6267D869-23EE-4C6D-9D6B-A7BFA54DA94D}" presName="parentText" presStyleLbl="solidFgAcc1" presStyleIdx="0" presStyleCnt="4">
        <dgm:presLayoutVars>
          <dgm:chMax val="1"/>
          <dgm:bulletEnabled/>
        </dgm:presLayoutVars>
      </dgm:prSet>
      <dgm:spPr/>
    </dgm:pt>
    <dgm:pt modelId="{75EC89C1-5801-45C9-9FB2-700B40B5A785}" type="pres">
      <dgm:prSet presAssocID="{6267D869-23EE-4C6D-9D6B-A7BFA54DA94D}" presName="descendantText" presStyleLbl="alignNode1" presStyleIdx="0" presStyleCnt="4">
        <dgm:presLayoutVars>
          <dgm:bulletEnabled/>
        </dgm:presLayoutVars>
      </dgm:prSet>
      <dgm:spPr/>
    </dgm:pt>
    <dgm:pt modelId="{35547900-3F82-46AB-91D4-1D0C567D63E4}" type="pres">
      <dgm:prSet presAssocID="{0486A410-B590-4203-B074-294947C9DEA7}" presName="sp" presStyleCnt="0"/>
      <dgm:spPr/>
    </dgm:pt>
    <dgm:pt modelId="{F83C3BDF-3718-4350-A86C-54840BA72F2F}" type="pres">
      <dgm:prSet presAssocID="{9386B379-409C-4D8C-BB7A-BC9E7AED75DB}" presName="linNode" presStyleCnt="0"/>
      <dgm:spPr/>
    </dgm:pt>
    <dgm:pt modelId="{93138624-1F67-4183-9A32-E0B4C82DEDE3}" type="pres">
      <dgm:prSet presAssocID="{9386B379-409C-4D8C-BB7A-BC9E7AED75DB}" presName="parentText" presStyleLbl="solidFgAcc1" presStyleIdx="1" presStyleCnt="4">
        <dgm:presLayoutVars>
          <dgm:chMax val="1"/>
          <dgm:bulletEnabled/>
        </dgm:presLayoutVars>
      </dgm:prSet>
      <dgm:spPr/>
    </dgm:pt>
    <dgm:pt modelId="{5F935A49-8957-4C51-B88D-9B421D31D27E}" type="pres">
      <dgm:prSet presAssocID="{9386B379-409C-4D8C-BB7A-BC9E7AED75DB}" presName="descendantText" presStyleLbl="alignNode1" presStyleIdx="1" presStyleCnt="4">
        <dgm:presLayoutVars>
          <dgm:bulletEnabled/>
        </dgm:presLayoutVars>
      </dgm:prSet>
      <dgm:spPr/>
    </dgm:pt>
    <dgm:pt modelId="{863127FC-DDD6-4D46-8D8F-BB30AB6FC512}" type="pres">
      <dgm:prSet presAssocID="{D921607D-947F-435C-B1BE-402A169A988F}" presName="sp" presStyleCnt="0"/>
      <dgm:spPr/>
    </dgm:pt>
    <dgm:pt modelId="{AE317E2E-3CC9-46E2-A6FA-C02A26A03E6D}" type="pres">
      <dgm:prSet presAssocID="{20EE479A-0123-4F3F-98F6-932B65A2FF04}" presName="linNode" presStyleCnt="0"/>
      <dgm:spPr/>
    </dgm:pt>
    <dgm:pt modelId="{586E6E69-8844-4602-9FB6-A6CD2A1C2482}" type="pres">
      <dgm:prSet presAssocID="{20EE479A-0123-4F3F-98F6-932B65A2FF04}" presName="parentText" presStyleLbl="solidFgAcc1" presStyleIdx="2" presStyleCnt="4">
        <dgm:presLayoutVars>
          <dgm:chMax val="1"/>
          <dgm:bulletEnabled/>
        </dgm:presLayoutVars>
      </dgm:prSet>
      <dgm:spPr/>
    </dgm:pt>
    <dgm:pt modelId="{01553C60-7A95-4865-96F9-964AA016C3A1}" type="pres">
      <dgm:prSet presAssocID="{20EE479A-0123-4F3F-98F6-932B65A2FF04}" presName="descendantText" presStyleLbl="alignNode1" presStyleIdx="2" presStyleCnt="4">
        <dgm:presLayoutVars>
          <dgm:bulletEnabled/>
        </dgm:presLayoutVars>
      </dgm:prSet>
      <dgm:spPr/>
    </dgm:pt>
    <dgm:pt modelId="{8DBBC3DB-9581-4221-9A51-EB335982690A}" type="pres">
      <dgm:prSet presAssocID="{17BCF198-E4B6-4773-8689-DCB85BC9F2CA}" presName="sp" presStyleCnt="0"/>
      <dgm:spPr/>
    </dgm:pt>
    <dgm:pt modelId="{E3B21BD8-FFAE-4069-A706-5A83BE426BA6}" type="pres">
      <dgm:prSet presAssocID="{0C96EC03-0E33-4399-96E7-784306856C20}" presName="linNode" presStyleCnt="0"/>
      <dgm:spPr/>
    </dgm:pt>
    <dgm:pt modelId="{EF9DF15F-DDC0-4D93-BE5A-C76F535025F3}" type="pres">
      <dgm:prSet presAssocID="{0C96EC03-0E33-4399-96E7-784306856C20}" presName="parentText" presStyleLbl="solidFgAcc1" presStyleIdx="3" presStyleCnt="4">
        <dgm:presLayoutVars>
          <dgm:chMax val="1"/>
          <dgm:bulletEnabled/>
        </dgm:presLayoutVars>
      </dgm:prSet>
      <dgm:spPr/>
    </dgm:pt>
    <dgm:pt modelId="{994F0535-B30E-45C8-AB9F-362F5ED264DB}" type="pres">
      <dgm:prSet presAssocID="{0C96EC03-0E33-4399-96E7-784306856C20}" presName="descendantText" presStyleLbl="alignNode1" presStyleIdx="3" presStyleCnt="4">
        <dgm:presLayoutVars>
          <dgm:bulletEnabled/>
        </dgm:presLayoutVars>
      </dgm:prSet>
      <dgm:spPr/>
    </dgm:pt>
  </dgm:ptLst>
  <dgm:cxnLst>
    <dgm:cxn modelId="{738C6A05-590B-435A-A333-075E0E73154F}" srcId="{E6499A70-C6F9-4C9B-B89D-18F37D5CA1FA}" destId="{20EE479A-0123-4F3F-98F6-932B65A2FF04}" srcOrd="2" destOrd="0" parTransId="{FD75BD07-5C4C-470D-828D-243B4F63FBDC}" sibTransId="{17BCF198-E4B6-4773-8689-DCB85BC9F2CA}"/>
    <dgm:cxn modelId="{53EEB718-3022-4CD3-AF3E-AD788BF1809C}" type="presOf" srcId="{0C96EC03-0E33-4399-96E7-784306856C20}" destId="{EF9DF15F-DDC0-4D93-BE5A-C76F535025F3}" srcOrd="0" destOrd="0" presId="urn:microsoft.com/office/officeart/2016/7/layout/VerticalHollowActionList"/>
    <dgm:cxn modelId="{44A5481B-9471-4E0E-B0DE-1370AD123369}" srcId="{E6499A70-C6F9-4C9B-B89D-18F37D5CA1FA}" destId="{0C96EC03-0E33-4399-96E7-784306856C20}" srcOrd="3" destOrd="0" parTransId="{4249B04B-35E9-480B-B16D-B6F232521227}" sibTransId="{ECA581D4-218D-4572-B0B0-A676DB9D68F1}"/>
    <dgm:cxn modelId="{FD904C38-211B-4A94-9CF1-EC14519C2CCB}" type="presOf" srcId="{6A4A1F7C-D684-4321-921C-12D9A1A3EC6B}" destId="{5F935A49-8957-4C51-B88D-9B421D31D27E}" srcOrd="0" destOrd="0" presId="urn:microsoft.com/office/officeart/2016/7/layout/VerticalHollowActionList"/>
    <dgm:cxn modelId="{70F58241-42A8-4CC2-A62A-5D03941CECD2}" type="presOf" srcId="{9386B379-409C-4D8C-BB7A-BC9E7AED75DB}" destId="{93138624-1F67-4183-9A32-E0B4C82DEDE3}" srcOrd="0" destOrd="0" presId="urn:microsoft.com/office/officeart/2016/7/layout/VerticalHollowActionList"/>
    <dgm:cxn modelId="{55B6A742-D689-447C-8155-85CBC3A66E15}" srcId="{E6499A70-C6F9-4C9B-B89D-18F37D5CA1FA}" destId="{6267D869-23EE-4C6D-9D6B-A7BFA54DA94D}" srcOrd="0" destOrd="0" parTransId="{1878EC56-0FBB-4B30-A111-F4FA6CDA378A}" sibTransId="{0486A410-B590-4203-B074-294947C9DEA7}"/>
    <dgm:cxn modelId="{2CCAD072-1CB4-4603-A366-C163AD60D879}" type="presOf" srcId="{20EE479A-0123-4F3F-98F6-932B65A2FF04}" destId="{586E6E69-8844-4602-9FB6-A6CD2A1C2482}" srcOrd="0" destOrd="0" presId="urn:microsoft.com/office/officeart/2016/7/layout/VerticalHollowActionList"/>
    <dgm:cxn modelId="{CFE9EA92-B3E3-4F08-AB94-51C17622BD81}" type="presOf" srcId="{E6499A70-C6F9-4C9B-B89D-18F37D5CA1FA}" destId="{2F363D89-2F52-45E8-8815-95C32D000429}" srcOrd="0" destOrd="0" presId="urn:microsoft.com/office/officeart/2016/7/layout/VerticalHollowActionList"/>
    <dgm:cxn modelId="{ACEA3498-CDE4-41FB-96C6-E57A4F27A8B4}" type="presOf" srcId="{FE08BD0B-8295-4629-9C19-90381C53B413}" destId="{01553C60-7A95-4865-96F9-964AA016C3A1}" srcOrd="0" destOrd="0" presId="urn:microsoft.com/office/officeart/2016/7/layout/VerticalHollowActionList"/>
    <dgm:cxn modelId="{15E318AA-16CD-4C68-B01C-129C23EF0243}" srcId="{6267D869-23EE-4C6D-9D6B-A7BFA54DA94D}" destId="{AF8E8306-1066-492E-B6B5-A96711706E79}" srcOrd="0" destOrd="0" parTransId="{5BA50B63-F2D9-4A84-BA56-3F478C3A65BD}" sibTransId="{1EDACE93-8E64-41EA-92B8-1173A50E0E29}"/>
    <dgm:cxn modelId="{2B4806B1-8FEF-4EBA-BD2B-C0B012D2CF67}" type="presOf" srcId="{6267D869-23EE-4C6D-9D6B-A7BFA54DA94D}" destId="{1C01283B-15C8-48BB-B902-D8F405306D2B}" srcOrd="0" destOrd="0" presId="urn:microsoft.com/office/officeart/2016/7/layout/VerticalHollowActionList"/>
    <dgm:cxn modelId="{86A52EB7-2910-41B0-9DAC-6DD6CF576930}" srcId="{20EE479A-0123-4F3F-98F6-932B65A2FF04}" destId="{FE08BD0B-8295-4629-9C19-90381C53B413}" srcOrd="0" destOrd="0" parTransId="{1C4DB492-6708-44FC-A860-5A7488E2AC44}" sibTransId="{D9A95672-A355-4FD1-A581-1B7B9B7EB337}"/>
    <dgm:cxn modelId="{14A353C3-F287-4258-A420-4638D879A606}" type="presOf" srcId="{A9221F9A-A885-4173-ABC3-FFFA305E5C86}" destId="{994F0535-B30E-45C8-AB9F-362F5ED264DB}" srcOrd="0" destOrd="0" presId="urn:microsoft.com/office/officeart/2016/7/layout/VerticalHollowActionList"/>
    <dgm:cxn modelId="{DD63E8C9-5DA5-4D1B-A23D-4EA94B6F38B8}" srcId="{9386B379-409C-4D8C-BB7A-BC9E7AED75DB}" destId="{6A4A1F7C-D684-4321-921C-12D9A1A3EC6B}" srcOrd="0" destOrd="0" parTransId="{CC9BB55B-6C16-45B1-A7F2-4873408B109D}" sibTransId="{D809AFCE-7050-4D32-B9CF-3C37A9845BE9}"/>
    <dgm:cxn modelId="{8AA13FD1-8807-4221-ADF6-37F5B9F06D0F}" srcId="{E6499A70-C6F9-4C9B-B89D-18F37D5CA1FA}" destId="{9386B379-409C-4D8C-BB7A-BC9E7AED75DB}" srcOrd="1" destOrd="0" parTransId="{3A57DF21-087D-4E7A-99B8-0426EE908060}" sibTransId="{D921607D-947F-435C-B1BE-402A169A988F}"/>
    <dgm:cxn modelId="{105841DC-0E69-4443-86F0-4F95956A506F}" type="presOf" srcId="{AF8E8306-1066-492E-B6B5-A96711706E79}" destId="{75EC89C1-5801-45C9-9FB2-700B40B5A785}" srcOrd="0" destOrd="0" presId="urn:microsoft.com/office/officeart/2016/7/layout/VerticalHollowActionList"/>
    <dgm:cxn modelId="{2865AADF-0C99-46BF-8414-EEE5362E7396}" srcId="{0C96EC03-0E33-4399-96E7-784306856C20}" destId="{A9221F9A-A885-4173-ABC3-FFFA305E5C86}" srcOrd="0" destOrd="0" parTransId="{7095DD41-A272-4055-B6B5-C45E135C7DC7}" sibTransId="{20970C91-8749-4E87-8E9D-9334D355F37A}"/>
    <dgm:cxn modelId="{059CE4FD-75B2-46B9-BDE9-595C12D47762}" type="presParOf" srcId="{2F363D89-2F52-45E8-8815-95C32D000429}" destId="{784FB29A-A5A8-432A-8A88-7EF30AEFE3E1}" srcOrd="0" destOrd="0" presId="urn:microsoft.com/office/officeart/2016/7/layout/VerticalHollowActionList"/>
    <dgm:cxn modelId="{EB1FB12F-0EF3-4EF4-BD1F-4402DE9D8A28}" type="presParOf" srcId="{784FB29A-A5A8-432A-8A88-7EF30AEFE3E1}" destId="{1C01283B-15C8-48BB-B902-D8F405306D2B}" srcOrd="0" destOrd="0" presId="urn:microsoft.com/office/officeart/2016/7/layout/VerticalHollowActionList"/>
    <dgm:cxn modelId="{646665D9-887D-4EA5-B517-77910AED816E}" type="presParOf" srcId="{784FB29A-A5A8-432A-8A88-7EF30AEFE3E1}" destId="{75EC89C1-5801-45C9-9FB2-700B40B5A785}" srcOrd="1" destOrd="0" presId="urn:microsoft.com/office/officeart/2016/7/layout/VerticalHollowActionList"/>
    <dgm:cxn modelId="{0E65D34D-C5C0-46DD-AC8E-73822DD0AD91}" type="presParOf" srcId="{2F363D89-2F52-45E8-8815-95C32D000429}" destId="{35547900-3F82-46AB-91D4-1D0C567D63E4}" srcOrd="1" destOrd="0" presId="urn:microsoft.com/office/officeart/2016/7/layout/VerticalHollowActionList"/>
    <dgm:cxn modelId="{2DA970AE-0127-474E-A3E5-7517D679220C}" type="presParOf" srcId="{2F363D89-2F52-45E8-8815-95C32D000429}" destId="{F83C3BDF-3718-4350-A86C-54840BA72F2F}" srcOrd="2" destOrd="0" presId="urn:microsoft.com/office/officeart/2016/7/layout/VerticalHollowActionList"/>
    <dgm:cxn modelId="{C167BD63-57FE-4E46-AE9B-470358FDF92B}" type="presParOf" srcId="{F83C3BDF-3718-4350-A86C-54840BA72F2F}" destId="{93138624-1F67-4183-9A32-E0B4C82DEDE3}" srcOrd="0" destOrd="0" presId="urn:microsoft.com/office/officeart/2016/7/layout/VerticalHollowActionList"/>
    <dgm:cxn modelId="{C749E835-66A3-485F-B62C-6B6975846A53}" type="presParOf" srcId="{F83C3BDF-3718-4350-A86C-54840BA72F2F}" destId="{5F935A49-8957-4C51-B88D-9B421D31D27E}" srcOrd="1" destOrd="0" presId="urn:microsoft.com/office/officeart/2016/7/layout/VerticalHollowActionList"/>
    <dgm:cxn modelId="{552FBAE3-E441-4AF6-820B-FEC3043396C0}" type="presParOf" srcId="{2F363D89-2F52-45E8-8815-95C32D000429}" destId="{863127FC-DDD6-4D46-8D8F-BB30AB6FC512}" srcOrd="3" destOrd="0" presId="urn:microsoft.com/office/officeart/2016/7/layout/VerticalHollowActionList"/>
    <dgm:cxn modelId="{87476C2C-0BB4-4B5A-8026-FA78FF4B58A6}" type="presParOf" srcId="{2F363D89-2F52-45E8-8815-95C32D000429}" destId="{AE317E2E-3CC9-46E2-A6FA-C02A26A03E6D}" srcOrd="4" destOrd="0" presId="urn:microsoft.com/office/officeart/2016/7/layout/VerticalHollowActionList"/>
    <dgm:cxn modelId="{A52789CF-7FE4-46FB-88C0-3EB49EDA496A}" type="presParOf" srcId="{AE317E2E-3CC9-46E2-A6FA-C02A26A03E6D}" destId="{586E6E69-8844-4602-9FB6-A6CD2A1C2482}" srcOrd="0" destOrd="0" presId="urn:microsoft.com/office/officeart/2016/7/layout/VerticalHollowActionList"/>
    <dgm:cxn modelId="{9CAE4C6F-2403-4DBB-904A-E85D4122AF1F}" type="presParOf" srcId="{AE317E2E-3CC9-46E2-A6FA-C02A26A03E6D}" destId="{01553C60-7A95-4865-96F9-964AA016C3A1}" srcOrd="1" destOrd="0" presId="urn:microsoft.com/office/officeart/2016/7/layout/VerticalHollowActionList"/>
    <dgm:cxn modelId="{73E7FE98-DC37-4932-9541-BC47708902A5}" type="presParOf" srcId="{2F363D89-2F52-45E8-8815-95C32D000429}" destId="{8DBBC3DB-9581-4221-9A51-EB335982690A}" srcOrd="5" destOrd="0" presId="urn:microsoft.com/office/officeart/2016/7/layout/VerticalHollowActionList"/>
    <dgm:cxn modelId="{5CB07AD2-0C92-4F50-B279-69E26521C616}" type="presParOf" srcId="{2F363D89-2F52-45E8-8815-95C32D000429}" destId="{E3B21BD8-FFAE-4069-A706-5A83BE426BA6}" srcOrd="6" destOrd="0" presId="urn:microsoft.com/office/officeart/2016/7/layout/VerticalHollowActionList"/>
    <dgm:cxn modelId="{04A03975-D30E-4DE4-BBE2-AD8A293A286D}" type="presParOf" srcId="{E3B21BD8-FFAE-4069-A706-5A83BE426BA6}" destId="{EF9DF15F-DDC0-4D93-BE5A-C76F535025F3}" srcOrd="0" destOrd="0" presId="urn:microsoft.com/office/officeart/2016/7/layout/VerticalHollowActionList"/>
    <dgm:cxn modelId="{4A2E0C59-AE57-441D-BEC5-4BD905BEA8E4}" type="presParOf" srcId="{E3B21BD8-FFAE-4069-A706-5A83BE426BA6}" destId="{994F0535-B30E-45C8-AB9F-362F5ED264DB}" srcOrd="1" destOrd="0" presId="urn:microsoft.com/office/officeart/2016/7/layout/VerticalHollowAc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C89C1-5801-45C9-9FB2-700B40B5A785}">
      <dsp:nvSpPr>
        <dsp:cNvPr id="0" name=""/>
        <dsp:cNvSpPr/>
      </dsp:nvSpPr>
      <dsp:spPr>
        <a:xfrm>
          <a:off x="925830" y="2248"/>
          <a:ext cx="3703320" cy="11648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855" tIns="295875" rIns="71855" bIns="295875" numCol="1" spcCol="1270" anchor="ctr" anchorCtr="0">
          <a:noAutofit/>
        </a:bodyPr>
        <a:lstStyle/>
        <a:p>
          <a:pPr marL="0" lvl="0" indent="0" algn="l" defTabSz="577850">
            <a:lnSpc>
              <a:spcPct val="90000"/>
            </a:lnSpc>
            <a:spcBef>
              <a:spcPct val="0"/>
            </a:spcBef>
            <a:spcAft>
              <a:spcPct val="35000"/>
            </a:spcAft>
            <a:buNone/>
          </a:pPr>
          <a:r>
            <a:rPr lang="en-US" sz="1300" kern="1200"/>
            <a:t>Ascertain the user’s needs</a:t>
          </a:r>
        </a:p>
      </dsp:txBody>
      <dsp:txXfrm>
        <a:off x="925830" y="2248"/>
        <a:ext cx="3703320" cy="1164863"/>
      </dsp:txXfrm>
    </dsp:sp>
    <dsp:sp modelId="{1C01283B-15C8-48BB-B902-D8F405306D2B}">
      <dsp:nvSpPr>
        <dsp:cNvPr id="0" name=""/>
        <dsp:cNvSpPr/>
      </dsp:nvSpPr>
      <dsp:spPr>
        <a:xfrm>
          <a:off x="0" y="2248"/>
          <a:ext cx="925830" cy="116486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92" tIns="115063" rIns="48992" bIns="115063" numCol="1" spcCol="1270" anchor="ctr" anchorCtr="0">
          <a:noAutofit/>
        </a:bodyPr>
        <a:lstStyle/>
        <a:p>
          <a:pPr marL="0" lvl="0" indent="0" algn="ctr" defTabSz="711200">
            <a:lnSpc>
              <a:spcPct val="90000"/>
            </a:lnSpc>
            <a:spcBef>
              <a:spcPct val="0"/>
            </a:spcBef>
            <a:spcAft>
              <a:spcPct val="35000"/>
            </a:spcAft>
            <a:buNone/>
          </a:pPr>
          <a:r>
            <a:rPr lang="en-US" sz="1600" kern="1200"/>
            <a:t>Ascertain</a:t>
          </a:r>
        </a:p>
      </dsp:txBody>
      <dsp:txXfrm>
        <a:off x="0" y="2248"/>
        <a:ext cx="925830" cy="1164863"/>
      </dsp:txXfrm>
    </dsp:sp>
    <dsp:sp modelId="{5F935A49-8957-4C51-B88D-9B421D31D27E}">
      <dsp:nvSpPr>
        <dsp:cNvPr id="0" name=""/>
        <dsp:cNvSpPr/>
      </dsp:nvSpPr>
      <dsp:spPr>
        <a:xfrm>
          <a:off x="925830" y="1237003"/>
          <a:ext cx="3703320" cy="11648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855" tIns="295875" rIns="71855" bIns="295875" numCol="1" spcCol="1270" anchor="ctr" anchorCtr="0">
          <a:noAutofit/>
        </a:bodyPr>
        <a:lstStyle/>
        <a:p>
          <a:pPr marL="0" lvl="0" indent="0" algn="l" defTabSz="577850">
            <a:lnSpc>
              <a:spcPct val="90000"/>
            </a:lnSpc>
            <a:spcBef>
              <a:spcPct val="0"/>
            </a:spcBef>
            <a:spcAft>
              <a:spcPct val="35000"/>
            </a:spcAft>
            <a:buNone/>
          </a:pPr>
          <a:r>
            <a:rPr lang="en-US" sz="1300" kern="1200"/>
            <a:t>Ensure proper reliability</a:t>
          </a:r>
        </a:p>
      </dsp:txBody>
      <dsp:txXfrm>
        <a:off x="925830" y="1237003"/>
        <a:ext cx="3703320" cy="1164863"/>
      </dsp:txXfrm>
    </dsp:sp>
    <dsp:sp modelId="{93138624-1F67-4183-9A32-E0B4C82DEDE3}">
      <dsp:nvSpPr>
        <dsp:cNvPr id="0" name=""/>
        <dsp:cNvSpPr/>
      </dsp:nvSpPr>
      <dsp:spPr>
        <a:xfrm>
          <a:off x="0" y="1237003"/>
          <a:ext cx="925830" cy="116486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92" tIns="115063" rIns="48992" bIns="115063" numCol="1" spcCol="1270" anchor="ctr" anchorCtr="0">
          <a:noAutofit/>
        </a:bodyPr>
        <a:lstStyle/>
        <a:p>
          <a:pPr marL="0" lvl="0" indent="0" algn="ctr" defTabSz="711200">
            <a:lnSpc>
              <a:spcPct val="90000"/>
            </a:lnSpc>
            <a:spcBef>
              <a:spcPct val="0"/>
            </a:spcBef>
            <a:spcAft>
              <a:spcPct val="35000"/>
            </a:spcAft>
            <a:buNone/>
          </a:pPr>
          <a:r>
            <a:rPr lang="en-US" sz="1600" kern="1200"/>
            <a:t>Ensure</a:t>
          </a:r>
        </a:p>
      </dsp:txBody>
      <dsp:txXfrm>
        <a:off x="0" y="1237003"/>
        <a:ext cx="925830" cy="1164863"/>
      </dsp:txXfrm>
    </dsp:sp>
    <dsp:sp modelId="{01553C60-7A95-4865-96F9-964AA016C3A1}">
      <dsp:nvSpPr>
        <dsp:cNvPr id="0" name=""/>
        <dsp:cNvSpPr/>
      </dsp:nvSpPr>
      <dsp:spPr>
        <a:xfrm>
          <a:off x="925830" y="2471758"/>
          <a:ext cx="3703320" cy="11648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855" tIns="295875" rIns="71855" bIns="295875" numCol="1" spcCol="1270" anchor="ctr" anchorCtr="0">
          <a:noAutofit/>
        </a:bodyPr>
        <a:lstStyle/>
        <a:p>
          <a:pPr marL="0" lvl="0" indent="0" algn="l" defTabSz="577850">
            <a:lnSpc>
              <a:spcPct val="90000"/>
            </a:lnSpc>
            <a:spcBef>
              <a:spcPct val="0"/>
            </a:spcBef>
            <a:spcAft>
              <a:spcPct val="35000"/>
            </a:spcAft>
            <a:buNone/>
          </a:pPr>
          <a:r>
            <a:rPr lang="en-US" sz="1300" kern="1200"/>
            <a:t>Promote appropriate standardization, integration,  consistency, and portability</a:t>
          </a:r>
        </a:p>
      </dsp:txBody>
      <dsp:txXfrm>
        <a:off x="925830" y="2471758"/>
        <a:ext cx="3703320" cy="1164863"/>
      </dsp:txXfrm>
    </dsp:sp>
    <dsp:sp modelId="{586E6E69-8844-4602-9FB6-A6CD2A1C2482}">
      <dsp:nvSpPr>
        <dsp:cNvPr id="0" name=""/>
        <dsp:cNvSpPr/>
      </dsp:nvSpPr>
      <dsp:spPr>
        <a:xfrm>
          <a:off x="0" y="2471758"/>
          <a:ext cx="925830" cy="116486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92" tIns="115063" rIns="48992" bIns="115063" numCol="1" spcCol="1270" anchor="ctr" anchorCtr="0">
          <a:noAutofit/>
        </a:bodyPr>
        <a:lstStyle/>
        <a:p>
          <a:pPr marL="0" lvl="0" indent="0" algn="ctr" defTabSz="711200">
            <a:lnSpc>
              <a:spcPct val="90000"/>
            </a:lnSpc>
            <a:spcBef>
              <a:spcPct val="0"/>
            </a:spcBef>
            <a:spcAft>
              <a:spcPct val="35000"/>
            </a:spcAft>
            <a:buNone/>
          </a:pPr>
          <a:r>
            <a:rPr lang="en-US" sz="1600" kern="1200"/>
            <a:t>Promote</a:t>
          </a:r>
        </a:p>
      </dsp:txBody>
      <dsp:txXfrm>
        <a:off x="0" y="2471758"/>
        <a:ext cx="925830" cy="1164863"/>
      </dsp:txXfrm>
    </dsp:sp>
    <dsp:sp modelId="{994F0535-B30E-45C8-AB9F-362F5ED264DB}">
      <dsp:nvSpPr>
        <dsp:cNvPr id="0" name=""/>
        <dsp:cNvSpPr/>
      </dsp:nvSpPr>
      <dsp:spPr>
        <a:xfrm>
          <a:off x="925830" y="3706513"/>
          <a:ext cx="3703320" cy="116486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855" tIns="295875" rIns="71855" bIns="295875" numCol="1" spcCol="1270" anchor="ctr" anchorCtr="0">
          <a:noAutofit/>
        </a:bodyPr>
        <a:lstStyle/>
        <a:p>
          <a:pPr marL="0" lvl="0" indent="0" algn="l" defTabSz="577850">
            <a:lnSpc>
              <a:spcPct val="90000"/>
            </a:lnSpc>
            <a:spcBef>
              <a:spcPct val="0"/>
            </a:spcBef>
            <a:spcAft>
              <a:spcPct val="35000"/>
            </a:spcAft>
            <a:buNone/>
          </a:pPr>
          <a:r>
            <a:rPr lang="en-US" sz="1300" kern="1200"/>
            <a:t>Complete projects on schedule and within budget</a:t>
          </a:r>
        </a:p>
      </dsp:txBody>
      <dsp:txXfrm>
        <a:off x="925830" y="3706513"/>
        <a:ext cx="3703320" cy="1164863"/>
      </dsp:txXfrm>
    </dsp:sp>
    <dsp:sp modelId="{EF9DF15F-DDC0-4D93-BE5A-C76F535025F3}">
      <dsp:nvSpPr>
        <dsp:cNvPr id="0" name=""/>
        <dsp:cNvSpPr/>
      </dsp:nvSpPr>
      <dsp:spPr>
        <a:xfrm>
          <a:off x="0" y="3706513"/>
          <a:ext cx="925830" cy="116486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92" tIns="115063" rIns="48992" bIns="115063" numCol="1" spcCol="1270" anchor="ctr" anchorCtr="0">
          <a:noAutofit/>
        </a:bodyPr>
        <a:lstStyle/>
        <a:p>
          <a:pPr marL="0" lvl="0" indent="0" algn="ctr" defTabSz="711200">
            <a:lnSpc>
              <a:spcPct val="90000"/>
            </a:lnSpc>
            <a:spcBef>
              <a:spcPct val="0"/>
            </a:spcBef>
            <a:spcAft>
              <a:spcPct val="35000"/>
            </a:spcAft>
            <a:buNone/>
          </a:pPr>
          <a:r>
            <a:rPr lang="en-US" sz="1600" kern="1200"/>
            <a:t>Complete</a:t>
          </a:r>
        </a:p>
      </dsp:txBody>
      <dsp:txXfrm>
        <a:off x="0" y="3706513"/>
        <a:ext cx="925830" cy="116486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parTxLTRAlign" val="l"/>
            <dgm:param type="parTxRTLAlign" val="r"/>
            <dgm:param type="shpTxLTRAlignCh" val="l"/>
            <dgm:param type="shpTxRTLAlignCh" val="r"/>
            <dgm:param type="stBulletLvl" val="0"/>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13432ABF-599B-485C-B5C2-9C1ABC94F37B}" type="datetimeFigureOut">
              <a:rPr lang="en-US" smtClean="0"/>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28A66982-C5E4-40F8-96F3-026C9506ADBC}"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0B75D67-14C3-4656-BB35-BE59E90621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341F0E6-56E0-41B2-AD03-64876409DB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41F0E6-56E0-41B2-AD03-64876409DB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5905209" y="1676409"/>
            <a:ext cx="2942999" cy="2436592"/>
          </a:xfrm>
        </p:spPr>
        <p:txBody>
          <a:bodyPr lIns="0" tIns="0" rIns="0" bIns="0" anchor="b">
            <a:noAutofit/>
          </a:bodyPr>
          <a:lstStyle>
            <a:lvl1pPr>
              <a:lnSpc>
                <a:spcPct val="70000"/>
              </a:lnSpc>
              <a:defRPr sz="5400" spc="-225"/>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5905209" y="4611901"/>
            <a:ext cx="2943000" cy="684000"/>
          </a:xfrm>
        </p:spPr>
        <p:txBody>
          <a:bodyPr lIns="0" tIns="0" rIns="0" bIns="0"/>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endParaRPr lang="en-US" dirty="0"/>
          </a:p>
        </p:txBody>
      </p:sp>
      <p:cxnSp>
        <p:nvCxnSpPr>
          <p:cNvPr id="12" name="Straight Connector 11"/>
          <p:cNvCxnSpPr/>
          <p:nvPr/>
        </p:nvCxnSpPr>
        <p:spPr>
          <a:xfrm>
            <a:off x="5906049" y="4373775"/>
            <a:ext cx="2943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1"/>
            <a:ext cx="5634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Slide Number Placeholder 2"/>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Slide Number Placeholder 4"/>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000" b="0" i="0">
                <a:solidFill>
                  <a:schemeClr val="tx1"/>
                </a:solidFill>
                <a:latin typeface="Verdana" panose="020B0604030504040204"/>
                <a:cs typeface="Verdana" panose="020B0604030504040204"/>
              </a:defRPr>
            </a:lvl1pPr>
          </a:lstStyle>
          <a:p>
            <a:pPr marL="12700">
              <a:lnSpc>
                <a:spcPct val="100000"/>
              </a:lnSpc>
              <a:spcBef>
                <a:spcPts val="190"/>
              </a:spcBef>
            </a:pP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Verdana" panose="020B0604030504040204"/>
                <a:cs typeface="Verdana" panose="020B0604030504040204"/>
              </a:defRPr>
            </a:lvl1pPr>
          </a:lstStyle>
          <a:p>
            <a:pPr marL="25400">
              <a:spcBef>
                <a:spcPts val="190"/>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5209" y="1676409"/>
            <a:ext cx="2942999" cy="2436592"/>
          </a:xfrm>
        </p:spPr>
        <p:txBody>
          <a:bodyPr lIns="0" tIns="0" rIns="0" bIns="0" anchor="b">
            <a:noAutofit/>
          </a:bodyPr>
          <a:lstStyle>
            <a:lvl1pPr>
              <a:lnSpc>
                <a:spcPct val="70000"/>
              </a:lnSpc>
              <a:defRPr sz="5400" spc="-225"/>
            </a:lvl1pPr>
          </a:lstStyle>
          <a:p>
            <a:r>
              <a:rPr lang="en-US"/>
              <a:t>Click to edit Master title style</a:t>
            </a:r>
            <a:endParaRPr lang="en-US" dirty="0"/>
          </a:p>
        </p:txBody>
      </p:sp>
      <p:sp>
        <p:nvSpPr>
          <p:cNvPr id="4" name="Text Placeholder 3"/>
          <p:cNvSpPr>
            <a:spLocks noGrp="1"/>
          </p:cNvSpPr>
          <p:nvPr>
            <p:ph type="body" sz="half" idx="2" hasCustomPrompt="1"/>
          </p:nvPr>
        </p:nvSpPr>
        <p:spPr>
          <a:xfrm>
            <a:off x="5905209" y="4611901"/>
            <a:ext cx="2943000" cy="684000"/>
          </a:xfrm>
        </p:spPr>
        <p:txBody>
          <a:bodyPr lIns="0" tIns="0" rIns="0" bIns="0"/>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endParaRPr lang="en-US" dirty="0"/>
          </a:p>
        </p:txBody>
      </p:sp>
      <p:cxnSp>
        <p:nvCxnSpPr>
          <p:cNvPr id="12" name="Straight Connector 11"/>
          <p:cNvCxnSpPr/>
          <p:nvPr/>
        </p:nvCxnSpPr>
        <p:spPr>
          <a:xfrm>
            <a:off x="5906049" y="4373775"/>
            <a:ext cx="2943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1"/>
            <a:ext cx="5634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Slide Number Placeholder 2"/>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
        <p:nvSpPr>
          <p:cNvPr id="8" name="Picture Placeholder 2"/>
          <p:cNvSpPr>
            <a:spLocks noGrp="1"/>
          </p:cNvSpPr>
          <p:nvPr>
            <p:ph type="pic" idx="1" hasCustomPrompt="1"/>
          </p:nvPr>
        </p:nvSpPr>
        <p:spPr>
          <a:xfrm>
            <a:off x="-1" y="1"/>
            <a:ext cx="5634001" cy="6727855"/>
          </a:xfrm>
          <a:solidFill>
            <a:schemeClr val="tx1">
              <a:lumMod val="85000"/>
              <a:lumOff val="15000"/>
            </a:schemeClr>
          </a:solidFill>
        </p:spPr>
        <p:txBody>
          <a:bodyPr anchor="ctr">
            <a:normAutofit/>
          </a:bodyPr>
          <a:lstStyle>
            <a:lvl1pPr marL="0" indent="0" algn="ctr">
              <a:buNone/>
              <a:defRPr sz="1050" i="1"/>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Insert Your Picture Here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688021"/>
            <a:ext cx="4705350" cy="679774"/>
          </a:xfrm>
          <a:solidFill>
            <a:schemeClr val="accent2">
              <a:lumMod val="50000"/>
            </a:schemeClr>
          </a:solidFill>
        </p:spPr>
        <p:txBody>
          <a:bodyPr tIns="108000" bIns="108000">
            <a:spAutoFit/>
          </a:bodyPr>
          <a:lstStyle>
            <a:lvl1pPr>
              <a:lnSpc>
                <a:spcPct val="100000"/>
              </a:lnSpc>
              <a:defRPr sz="3000"/>
            </a:lvl1pPr>
          </a:lstStyle>
          <a:p>
            <a:r>
              <a:rPr lang="en-US"/>
              <a:t>Click to edit Master title style</a:t>
            </a:r>
            <a:endParaRPr lang="en-US"/>
          </a:p>
        </p:txBody>
      </p:sp>
      <p:sp>
        <p:nvSpPr>
          <p:cNvPr id="3" name="Content Placeholder 2"/>
          <p:cNvSpPr>
            <a:spLocks noGrp="1"/>
          </p:cNvSpPr>
          <p:nvPr>
            <p:ph idx="1"/>
          </p:nvPr>
        </p:nvSpPr>
        <p:spPr>
          <a:xfrm>
            <a:off x="628650" y="1825625"/>
            <a:ext cx="4705350" cy="4351338"/>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688022"/>
            <a:ext cx="4705350" cy="679774"/>
          </a:xfrm>
          <a:solidFill>
            <a:schemeClr val="accent2">
              <a:lumMod val="50000"/>
            </a:schemeClr>
          </a:solidFill>
        </p:spPr>
        <p:txBody>
          <a:bodyPr vert="horz" lIns="91440" tIns="108000" rIns="91440" bIns="108000" rtlCol="0" anchor="ctr">
            <a:spAutoFit/>
          </a:bodyPr>
          <a:lstStyle>
            <a:lvl1pPr>
              <a:defRPr lang="en-US" sz="3000"/>
            </a:lvl1pPr>
          </a:lstStyle>
          <a:p>
            <a:pPr lvl="0">
              <a:lnSpc>
                <a:spcPct val="100000"/>
              </a:lnSpc>
            </a:pPr>
            <a:r>
              <a:rPr lang="en-US"/>
              <a:t>Click to edit Master title style</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Right">
    <p:spTree>
      <p:nvGrpSpPr>
        <p:cNvPr id="1" name=""/>
        <p:cNvGrpSpPr/>
        <p:nvPr/>
      </p:nvGrpSpPr>
      <p:grpSpPr>
        <a:xfrm>
          <a:off x="0" y="0"/>
          <a:ext cx="0" cy="0"/>
          <a:chOff x="0" y="0"/>
          <a:chExt cx="0" cy="0"/>
        </a:xfrm>
      </p:grpSpPr>
      <p:sp>
        <p:nvSpPr>
          <p:cNvPr id="7" name="Picture Placeholder 2"/>
          <p:cNvSpPr>
            <a:spLocks noGrp="1"/>
          </p:cNvSpPr>
          <p:nvPr>
            <p:ph type="pic" idx="11" hasCustomPrompt="1"/>
          </p:nvPr>
        </p:nvSpPr>
        <p:spPr>
          <a:xfrm>
            <a:off x="0" y="1"/>
            <a:ext cx="4729163" cy="6721475"/>
          </a:xfrm>
          <a:noFill/>
        </p:spPr>
        <p:txBody>
          <a:bodyPr anchor="ctr">
            <a:normAutofit/>
          </a:bodyPr>
          <a:lstStyle>
            <a:lvl1pPr marL="0" indent="0" algn="ctr">
              <a:buNone/>
              <a:defRPr sz="1050" i="1"/>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Insert Your Picture Here</a:t>
            </a:r>
            <a:endParaRPr lang="en-US" dirty="0"/>
          </a:p>
        </p:txBody>
      </p:sp>
      <p:sp>
        <p:nvSpPr>
          <p:cNvPr id="2" name="Title 1"/>
          <p:cNvSpPr>
            <a:spLocks noGrp="1"/>
          </p:cNvSpPr>
          <p:nvPr>
            <p:ph type="title" hasCustomPrompt="1"/>
          </p:nvPr>
        </p:nvSpPr>
        <p:spPr>
          <a:xfrm>
            <a:off x="4993481" y="688022"/>
            <a:ext cx="3521869" cy="679774"/>
          </a:xfrm>
          <a:solidFill>
            <a:schemeClr val="accent2">
              <a:lumMod val="50000"/>
            </a:schemeClr>
          </a:solidFill>
        </p:spPr>
        <p:txBody>
          <a:bodyPr wrap="square" tIns="108000" bIns="108000">
            <a:spAutoFit/>
          </a:bodyPr>
          <a:lstStyle>
            <a:lvl1pPr>
              <a:lnSpc>
                <a:spcPct val="100000"/>
              </a:lnSpc>
              <a:defRPr sz="3000"/>
            </a:lvl1pPr>
          </a:lstStyle>
          <a:p>
            <a:r>
              <a:rPr lang="en-US" dirty="0"/>
              <a:t>Edit Master title style</a:t>
            </a:r>
            <a:endParaRPr lang="en-US" dirty="0"/>
          </a:p>
        </p:txBody>
      </p:sp>
      <p:sp>
        <p:nvSpPr>
          <p:cNvPr id="3" name="Content Placeholder 2"/>
          <p:cNvSpPr>
            <a:spLocks noGrp="1"/>
          </p:cNvSpPr>
          <p:nvPr>
            <p:ph idx="1"/>
          </p:nvPr>
        </p:nvSpPr>
        <p:spPr>
          <a:xfrm>
            <a:off x="4993480" y="1825625"/>
            <a:ext cx="3521870" cy="4351338"/>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Slide Number Placeholder 3"/>
          <p:cNvSpPr>
            <a:spLocks noGrp="1"/>
          </p:cNvSpPr>
          <p:nvPr>
            <p:ph type="sldNum" sz="quarter" idx="10"/>
          </p:nvPr>
        </p:nvSpPr>
        <p:spPr>
          <a:xfrm>
            <a:off x="8515350" y="6361475"/>
            <a:ext cx="628650" cy="360000"/>
          </a:xfrm>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228975"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3900" b="0" spc="-113" dirty="0"/>
            </a:lvl1pPr>
          </a:lstStyle>
          <a:p>
            <a:pPr lvl="0" algn="r"/>
            <a:r>
              <a:rPr lang="en-US"/>
              <a:t>Click to edit Master title style</a:t>
            </a:r>
            <a:endParaRPr lang="en-US" dirty="0"/>
          </a:p>
        </p:txBody>
      </p:sp>
      <p:sp>
        <p:nvSpPr>
          <p:cNvPr id="3" name="Content Placeholder 2"/>
          <p:cNvSpPr>
            <a:spLocks noGrp="1"/>
          </p:cNvSpPr>
          <p:nvPr>
            <p:ph idx="1"/>
          </p:nvPr>
        </p:nvSpPr>
        <p:spPr>
          <a:xfrm>
            <a:off x="3529013" y="365125"/>
            <a:ext cx="4986336" cy="5984875"/>
          </a:xfrm>
        </p:spPr>
        <p:txBody>
          <a:bodyPr lIns="108000" tIns="108000" rIns="108000" bIns="108000" anchor="ctr">
            <a:normAutofit/>
          </a:bodyPr>
          <a:lstStyle>
            <a:lvl1pPr>
              <a:defRPr sz="1500"/>
            </a:lvl1pPr>
            <a:lvl2pPr>
              <a:defRPr sz="1350"/>
            </a:lvl2pPr>
            <a:lvl3pPr>
              <a:defRPr sz="1200"/>
            </a:lvl3pPr>
            <a:lvl4pPr>
              <a:defRPr sz="1050"/>
            </a:lvl4pPr>
            <a:lvl5pPr>
              <a:defRPr sz="105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Slide Number Placeholder 1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orizontal 2">
    <p:spTree>
      <p:nvGrpSpPr>
        <p:cNvPr id="1" name=""/>
        <p:cNvGrpSpPr/>
        <p:nvPr/>
      </p:nvGrpSpPr>
      <p:grpSpPr>
        <a:xfrm>
          <a:off x="0" y="0"/>
          <a:ext cx="0" cy="0"/>
          <a:chOff x="0" y="0"/>
          <a:chExt cx="0" cy="0"/>
        </a:xfrm>
      </p:grpSpPr>
      <p:sp>
        <p:nvSpPr>
          <p:cNvPr id="17" name="Title 16"/>
          <p:cNvSpPr>
            <a:spLocks noGrp="1"/>
          </p:cNvSpPr>
          <p:nvPr>
            <p:ph type="title"/>
          </p:nvPr>
        </p:nvSpPr>
        <p:spPr>
          <a:xfrm>
            <a:off x="5634000" y="1"/>
            <a:ext cx="351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3900" spc="-113"/>
            </a:lvl1pPr>
          </a:lstStyle>
          <a:p>
            <a:r>
              <a:rPr lang="en-US"/>
              <a:t>Click to edit Master title style</a:t>
            </a:r>
            <a:endParaRPr lang="en-US" dirty="0"/>
          </a:p>
        </p:txBody>
      </p:sp>
      <p:sp>
        <p:nvSpPr>
          <p:cNvPr id="3" name="Content Placeholder 2"/>
          <p:cNvSpPr>
            <a:spLocks noGrp="1"/>
          </p:cNvSpPr>
          <p:nvPr>
            <p:ph idx="1"/>
          </p:nvPr>
        </p:nvSpPr>
        <p:spPr>
          <a:xfrm>
            <a:off x="628651" y="365125"/>
            <a:ext cx="4617242" cy="5984875"/>
          </a:xfrm>
        </p:spPr>
        <p:txBody>
          <a:bodyPr lIns="108000" tIns="108000" rIns="108000" bIns="108000"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Slide Number Placeholder 13"/>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orizontal 3">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
        <p:nvSpPr>
          <p:cNvPr id="5" name="Content Placeholder 2"/>
          <p:cNvSpPr>
            <a:spLocks noGrp="1"/>
          </p:cNvSpPr>
          <p:nvPr>
            <p:ph idx="1"/>
          </p:nvPr>
        </p:nvSpPr>
        <p:spPr>
          <a:xfrm>
            <a:off x="3529013" y="611077"/>
            <a:ext cx="4986336" cy="5738923"/>
          </a:xfrm>
        </p:spPr>
        <p:txBody>
          <a:bodyPr lIns="108000" tIns="108000" rIns="108000" bIns="10800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itle 1"/>
          <p:cNvSpPr>
            <a:spLocks noGrp="1"/>
          </p:cNvSpPr>
          <p:nvPr>
            <p:ph type="title"/>
          </p:nvPr>
        </p:nvSpPr>
        <p:spPr>
          <a:xfrm>
            <a:off x="628650" y="611077"/>
            <a:ext cx="2580377" cy="1603104"/>
          </a:xfrm>
          <a:solidFill>
            <a:schemeClr val="accent2">
              <a:lumMod val="50000"/>
            </a:schemeClr>
          </a:solidFill>
        </p:spPr>
        <p:txBody>
          <a:bodyPr wrap="square" tIns="108000" bIns="108000" anchor="t">
            <a:spAutoFit/>
          </a:bodyPr>
          <a:lstStyle>
            <a:lvl1pPr>
              <a:lnSpc>
                <a:spcPct val="100000"/>
              </a:lnSpc>
              <a:defRPr sz="3000"/>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16" cstate="screen"/>
          <a:stretch>
            <a:fillRect/>
          </a:stretch>
        </p:blipFill>
        <p:spPr>
          <a:xfrm flipV="1">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699"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Slide Number Placeholder 5"/>
          <p:cNvSpPr>
            <a:spLocks noGrp="1"/>
          </p:cNvSpPr>
          <p:nvPr>
            <p:ph type="sldNum" sz="quarter" idx="4"/>
          </p:nvPr>
        </p:nvSpPr>
        <p:spPr>
          <a:xfrm>
            <a:off x="8515350" y="6361475"/>
            <a:ext cx="628650" cy="360000"/>
          </a:xfrm>
          <a:prstGeom prst="rect">
            <a:avLst/>
          </a:prstGeom>
          <a:solidFill>
            <a:schemeClr val="tx1">
              <a:lumMod val="85000"/>
              <a:lumOff val="15000"/>
            </a:schemeClr>
          </a:solidFill>
        </p:spPr>
        <p:txBody>
          <a:bodyPr vert="horz" lIns="91440" tIns="45720" rIns="91440" bIns="45720" rtlCol="0" anchor="ctr"/>
          <a:lstStyle>
            <a:lvl1pPr algn="ctr">
              <a:defRPr sz="900">
                <a:solidFill>
                  <a:schemeClr val="bg1"/>
                </a:solidFill>
              </a:defRPr>
            </a:lvl1pPr>
          </a:lstStyle>
          <a:p>
            <a:pPr marL="25400">
              <a:lnSpc>
                <a:spcPct val="100000"/>
              </a:lnSpc>
              <a:spcBef>
                <a:spcPts val="190"/>
              </a:spcBef>
            </a:pPr>
            <a:fld id="{81D60167-4931-47E6-BA6A-407CBD079E47}" type="slidenum">
              <a:rPr lang="en-US" spc="-10" smtClean="0"/>
            </a:fld>
            <a:endParaRPr lang="en-US" spc="-10" dirty="0"/>
          </a:p>
        </p:txBody>
      </p:sp>
      <p:sp>
        <p:nvSpPr>
          <p:cNvPr id="7" name="Rectangle 6"/>
          <p:cNvSpPr/>
          <p:nvPr/>
        </p:nvSpPr>
        <p:spPr>
          <a:xfrm>
            <a:off x="0" y="6721476"/>
            <a:ext cx="9144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p:cNvSpPr/>
          <p:nvPr/>
        </p:nvSpPr>
        <p:spPr>
          <a:xfrm>
            <a:off x="8515349" y="6721474"/>
            <a:ext cx="62865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accent2"/>
        </a:buClr>
        <a:buFont typeface="Wingdings" panose="05000000000000000000" pitchFamily="2" charset="2"/>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Wingdings" panose="05000000000000000000" pitchFamily="2" charset="2"/>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0.xml"/><Relationship Id="rId2" Type="http://schemas.openxmlformats.org/officeDocument/2006/relationships/hyperlink" Target="http://www.reflectivethinking.com/" TargetMode="Externa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image" Target="../media/image3.png"/><Relationship Id="rId2" Type="http://schemas.openxmlformats.org/officeDocument/2006/relationships/hyperlink" Target="http://www.libreoffice.org/" TargetMode="Externa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3888" y="1719263"/>
            <a:ext cx="7886700" cy="2852737"/>
          </a:xfrm>
        </p:spPr>
        <p:txBody>
          <a:bodyPr anchor="b">
            <a:normAutofit/>
          </a:bodyPr>
          <a:lstStyle/>
          <a:p>
            <a:r>
              <a:rPr lang="en-US" sz="3600" dirty="0"/>
              <a:t>SEEM3510 Tutorial:</a:t>
            </a:r>
            <a:br>
              <a:rPr lang="en-US" dirty="0"/>
            </a:br>
            <a:r>
              <a:rPr lang="en-US" dirty="0"/>
              <a:t>Summary of the basics in </a:t>
            </a:r>
            <a:br>
              <a:rPr lang="en-US" dirty="0"/>
            </a:br>
            <a:r>
              <a:rPr lang="en-US" dirty="0"/>
              <a:t>Human Computer Interaction (HCI)</a:t>
            </a:r>
            <a:endParaRPr lang="en-US" dirty="0"/>
          </a:p>
        </p:txBody>
      </p:sp>
      <p:sp>
        <p:nvSpPr>
          <p:cNvPr id="5" name="Subtitle 4"/>
          <p:cNvSpPr>
            <a:spLocks noGrp="1"/>
          </p:cNvSpPr>
          <p:nvPr>
            <p:ph type="body" idx="1"/>
          </p:nvPr>
        </p:nvSpPr>
        <p:spPr>
          <a:xfrm>
            <a:off x="623888" y="4589465"/>
            <a:ext cx="7886700" cy="820736"/>
          </a:xfrm>
        </p:spPr>
        <p:txBody>
          <a:bodyPr>
            <a:normAutofit/>
          </a:bodyPr>
          <a:lstStyle/>
          <a:p>
            <a:r>
              <a:rPr lang="en-US" dirty="0"/>
              <a:t>Instructor: Professor Helen Meng, Professor Philip Fu</a:t>
            </a:r>
            <a:endParaRPr lang="en-US" dirty="0"/>
          </a:p>
          <a:p>
            <a:r>
              <a:rPr lang="en-US" dirty="0"/>
              <a:t>TA: Y</a:t>
            </a:r>
            <a:r>
              <a:rPr lang="en-US" dirty="0"/>
              <a:t>uejiao WANG</a:t>
            </a:r>
            <a:endParaRPr lang="en-US" dirty="0"/>
          </a:p>
        </p:txBody>
      </p:sp>
      <p:sp>
        <p:nvSpPr>
          <p:cNvPr id="9" name="Slide Number Placeholder 8"/>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p:nvPr>
        </p:nvSpPr>
        <p:spPr>
          <a:xfrm>
            <a:off x="628650" y="688021"/>
            <a:ext cx="4705350" cy="679774"/>
          </a:xfrm>
        </p:spPr>
        <p:txBody>
          <a:bodyPr vert="horz" lIns="91440" tIns="108000" rIns="91440" bIns="108000" rtlCol="0" anchor="ctr">
            <a:normAutofit/>
          </a:bodyPr>
          <a:lstStyle/>
          <a:p>
            <a:pPr marL="469900" indent="-457200">
              <a:lnSpc>
                <a:spcPct val="90000"/>
              </a:lnSpc>
              <a:tabLst>
                <a:tab pos="268605" algn="l"/>
              </a:tabLst>
            </a:pPr>
            <a:r>
              <a:rPr lang="en-US" sz="1900" kern="1200">
                <a:latin typeface="+mj-lt"/>
                <a:ea typeface="+mj-ea"/>
                <a:cs typeface="+mj-cs"/>
              </a:rPr>
              <a:t>Case study: Microsoft </a:t>
            </a:r>
            <a:r>
              <a:rPr lang="en-US" sz="1900" kern="1200" spc="-10">
                <a:latin typeface="+mj-lt"/>
                <a:ea typeface="+mj-ea"/>
                <a:cs typeface="+mj-cs"/>
              </a:rPr>
              <a:t>Office </a:t>
            </a:r>
            <a:r>
              <a:rPr lang="en-US" sz="1900" kern="1200">
                <a:latin typeface="+mj-lt"/>
                <a:ea typeface="+mj-ea"/>
                <a:cs typeface="+mj-cs"/>
              </a:rPr>
              <a:t>vs.</a:t>
            </a:r>
            <a:r>
              <a:rPr lang="en-US" sz="1900" kern="1200" spc="-85">
                <a:latin typeface="+mj-lt"/>
                <a:ea typeface="+mj-ea"/>
                <a:cs typeface="+mj-cs"/>
              </a:rPr>
              <a:t> </a:t>
            </a:r>
            <a:r>
              <a:rPr lang="en-US" sz="1900" kern="1200" spc="-5">
                <a:latin typeface="+mj-lt"/>
                <a:ea typeface="+mj-ea"/>
                <a:cs typeface="+mj-cs"/>
              </a:rPr>
              <a:t>LibreOffice</a:t>
            </a:r>
            <a:endParaRPr lang="en-US" sz="1900" kern="1200">
              <a:latin typeface="+mj-lt"/>
              <a:ea typeface="+mj-ea"/>
              <a:cs typeface="+mj-cs"/>
            </a:endParaRPr>
          </a:p>
        </p:txBody>
      </p:sp>
      <p:sp>
        <p:nvSpPr>
          <p:cNvPr id="3" name="object 3"/>
          <p:cNvSpPr txBox="1"/>
          <p:nvPr/>
        </p:nvSpPr>
        <p:spPr>
          <a:xfrm>
            <a:off x="628650" y="1825625"/>
            <a:ext cx="7886700" cy="4351338"/>
          </a:xfrm>
          <a:prstGeom prst="rect">
            <a:avLst/>
          </a:prstGeom>
        </p:spPr>
        <p:txBody>
          <a:bodyPr vert="horz" lIns="91440" tIns="45720" rIns="91440" bIns="45720" rtlCol="0">
            <a:normAutofit/>
          </a:bodyPr>
          <a:lstStyle/>
          <a:p>
            <a:pPr marL="181610" marR="5080" defTabSz="685800">
              <a:lnSpc>
                <a:spcPct val="150000"/>
              </a:lnSpc>
              <a:spcBef>
                <a:spcPts val="300"/>
              </a:spcBef>
              <a:buClr>
                <a:srgbClr val="2CA1BE"/>
              </a:buClr>
              <a:tabLst>
                <a:tab pos="525145" algn="l"/>
              </a:tabLst>
            </a:pPr>
            <a:r>
              <a:rPr lang="en-US" sz="2000" dirty="0">
                <a:solidFill>
                  <a:schemeClr val="bg1"/>
                </a:solidFill>
              </a:rPr>
              <a:t>Standardization etc.:</a:t>
            </a:r>
            <a:endParaRPr lang="en-US" sz="2000" dirty="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sz="2000" dirty="0">
                <a:solidFill>
                  <a:schemeClr val="bg1"/>
                </a:solidFill>
              </a:rPr>
              <a:t>MS Office has standardized, integrated, and consistent designs  within the Office suite and other parts of the Windows  operating system. However, for business reasons, it only has  Windows and Mac version. But LibreOffice is available in  Windows, Mac, and Linux. </a:t>
            </a:r>
            <a:r>
              <a:rPr lang="en-US" altLang="zh-CN" sz="2000" dirty="0">
                <a:solidFill>
                  <a:schemeClr val="bg1"/>
                </a:solidFill>
              </a:rPr>
              <a:t>Besides, n</a:t>
            </a:r>
            <a:r>
              <a:rPr lang="en-US" sz="2000" dirty="0">
                <a:solidFill>
                  <a:schemeClr val="bg1"/>
                </a:solidFill>
              </a:rPr>
              <a:t>ow that the web is so important, MS  also provides web version of Office, which</a:t>
            </a:r>
            <a:r>
              <a:rPr lang="en-US" altLang="zh-CN" sz="2000" dirty="0">
                <a:solidFill>
                  <a:schemeClr val="bg1"/>
                </a:solidFill>
              </a:rPr>
              <a:t> is not contained in </a:t>
            </a:r>
            <a:r>
              <a:rPr lang="en-US" sz="2000" dirty="0">
                <a:solidFill>
                  <a:schemeClr val="bg1"/>
                </a:solidFill>
              </a:rPr>
              <a:t>LibreOffice.</a:t>
            </a:r>
            <a:endParaRPr lang="en-US" sz="2000" dirty="0">
              <a:solidFill>
                <a:schemeClr val="bg1"/>
              </a:solidFill>
            </a:endParaRPr>
          </a:p>
        </p:txBody>
      </p:sp>
      <p:sp>
        <p:nvSpPr>
          <p:cNvPr id="6" name="object 6" hidden="1"/>
          <p:cNvSpPr txBox="1">
            <a:spLocks noGrp="1"/>
          </p:cNvSpPr>
          <p:nvPr>
            <p:ph type="sldNum" sz="quarter" idx="10"/>
          </p:nvPr>
        </p:nvSpPr>
        <p:spPr>
          <a:prstGeom prst="rect">
            <a:avLst/>
          </a:prstGeom>
        </p:spPr>
        <p:txBody>
          <a:bodyPr vert="horz" wrap="square" lIns="0" tIns="24130" rIns="0" bIns="0" rtlCol="0">
            <a:spAutoFit/>
          </a:bodyPr>
          <a:lstStyle/>
          <a:p>
            <a:pPr marL="25400">
              <a:spcBef>
                <a:spcPts val="190"/>
              </a:spcBef>
            </a:pPr>
            <a:fld id="{81D60167-4931-47E6-BA6A-407CBD079E47}" type="slidenum">
              <a:rPr spc="-10" dirty="0"/>
            </a:fld>
            <a:endParaRPr lang="en-US" spc="-1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noGrp="1"/>
          </p:cNvSpPr>
          <p:nvPr>
            <p:ph type="title"/>
          </p:nvPr>
        </p:nvSpPr>
        <p:spPr>
          <a:xfrm>
            <a:off x="628650" y="688022"/>
            <a:ext cx="5619750" cy="679774"/>
          </a:xfrm>
        </p:spPr>
        <p:txBody>
          <a:bodyPr vert="horz" lIns="91440" tIns="108000" rIns="91440" bIns="108000" rtlCol="0" anchor="ctr">
            <a:noAutofit/>
          </a:bodyPr>
          <a:lstStyle/>
          <a:p>
            <a:pPr marL="469900" indent="-457200">
              <a:tabLst>
                <a:tab pos="268605" algn="l"/>
              </a:tabLst>
            </a:pPr>
            <a:r>
              <a:rPr lang="en-US" sz="2500" kern="1200">
                <a:latin typeface="+mj-lt"/>
                <a:ea typeface="+mj-ea"/>
                <a:cs typeface="+mj-cs"/>
              </a:rPr>
              <a:t>Case study: Microsoft </a:t>
            </a:r>
            <a:r>
              <a:rPr lang="en-US" sz="2500" kern="1200" spc="-10">
                <a:latin typeface="+mj-lt"/>
                <a:ea typeface="+mj-ea"/>
                <a:cs typeface="+mj-cs"/>
              </a:rPr>
              <a:t>Office </a:t>
            </a:r>
            <a:r>
              <a:rPr lang="en-US" sz="2500" kern="1200">
                <a:latin typeface="+mj-lt"/>
                <a:ea typeface="+mj-ea"/>
                <a:cs typeface="+mj-cs"/>
              </a:rPr>
              <a:t>vs.</a:t>
            </a:r>
            <a:r>
              <a:rPr lang="en-US" sz="2500" kern="1200" spc="-85">
                <a:latin typeface="+mj-lt"/>
                <a:ea typeface="+mj-ea"/>
                <a:cs typeface="+mj-cs"/>
              </a:rPr>
              <a:t> </a:t>
            </a:r>
            <a:r>
              <a:rPr lang="en-US" sz="2500" kern="1200" spc="-5">
                <a:latin typeface="+mj-lt"/>
                <a:ea typeface="+mj-ea"/>
                <a:cs typeface="+mj-cs"/>
              </a:rPr>
              <a:t>LibreOffice</a:t>
            </a:r>
            <a:endParaRPr lang="en-US" sz="2500" kern="1200" dirty="0">
              <a:latin typeface="+mj-lt"/>
              <a:ea typeface="+mj-ea"/>
              <a:cs typeface="+mj-cs"/>
            </a:endParaRPr>
          </a:p>
        </p:txBody>
      </p:sp>
      <p:sp>
        <p:nvSpPr>
          <p:cNvPr id="3" name="object 3"/>
          <p:cNvSpPr txBox="1"/>
          <p:nvPr/>
        </p:nvSpPr>
        <p:spPr>
          <a:xfrm>
            <a:off x="628650" y="1825625"/>
            <a:ext cx="7886700" cy="4351338"/>
          </a:xfrm>
          <a:prstGeom prst="rect">
            <a:avLst/>
          </a:prstGeom>
        </p:spPr>
        <p:txBody>
          <a:bodyPr vert="horz" lIns="91440" tIns="45720" rIns="91440" bIns="45720" rtlCol="0">
            <a:normAutofit/>
          </a:bodyPr>
          <a:lstStyle/>
          <a:p>
            <a:pPr marL="353060" marR="5080" defTabSz="685800">
              <a:lnSpc>
                <a:spcPct val="150000"/>
              </a:lnSpc>
              <a:spcBef>
                <a:spcPts val="300"/>
              </a:spcBef>
              <a:buClr>
                <a:srgbClr val="2CA1BE"/>
              </a:buClr>
              <a:tabLst>
                <a:tab pos="525145" algn="l"/>
              </a:tabLst>
            </a:pPr>
            <a:r>
              <a:rPr lang="en-US" sz="2000">
                <a:solidFill>
                  <a:schemeClr val="bg1"/>
                </a:solidFill>
              </a:rPr>
              <a:t>Complete projects on schedule and within budget:</a:t>
            </a:r>
            <a:endParaRPr lang="en-US" sz="200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altLang="zh-CN" sz="2000">
                <a:solidFill>
                  <a:schemeClr val="bg1"/>
                </a:solidFill>
              </a:rPr>
              <a:t>A general goal should be considered for all software projects</a:t>
            </a:r>
            <a:endParaRPr lang="en-US" altLang="zh-CN" sz="200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altLang="zh-CN" sz="2000">
                <a:solidFill>
                  <a:schemeClr val="bg1"/>
                </a:solidFill>
              </a:rPr>
              <a:t>Sometimes UI designers forget about this goal, however it is as crucial to UI design as it is to other parts of the software development process</a:t>
            </a:r>
            <a:endParaRPr lang="en-US" altLang="zh-CN" sz="200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altLang="zh-CN" sz="2000">
                <a:solidFill>
                  <a:schemeClr val="bg1"/>
                </a:solidFill>
              </a:rPr>
              <a:t>Every delay or increase in costs will affect your project in one way or the other (e.g., the customers may switch from MS office to LibreOffice if the bugs of MS office are not fixed on schedule)</a:t>
            </a:r>
            <a:endParaRPr lang="en-US" altLang="zh-CN" sz="2000" dirty="0">
              <a:solidFill>
                <a:schemeClr val="bg1"/>
              </a:solidFill>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p:nvPr>
        </p:nvSpPr>
        <p:spPr>
          <a:xfrm>
            <a:off x="628650" y="688022"/>
            <a:ext cx="5619750" cy="679774"/>
          </a:xfrm>
        </p:spPr>
        <p:txBody>
          <a:bodyPr vert="horz" lIns="91440" tIns="108000" rIns="91440" bIns="108000" rtlCol="0" anchor="ctr">
            <a:noAutofit/>
          </a:bodyPr>
          <a:lstStyle/>
          <a:p>
            <a:pPr marL="469900" indent="-457200">
              <a:tabLst>
                <a:tab pos="268605" algn="l"/>
              </a:tabLst>
            </a:pPr>
            <a:r>
              <a:rPr lang="en-US" sz="2500" kern="1200">
                <a:latin typeface="+mj-lt"/>
                <a:ea typeface="+mj-ea"/>
                <a:cs typeface="+mj-cs"/>
              </a:rPr>
              <a:t>Case study: Microsoft </a:t>
            </a:r>
            <a:r>
              <a:rPr lang="en-US" sz="2500" kern="1200" spc="-10">
                <a:latin typeface="+mj-lt"/>
                <a:ea typeface="+mj-ea"/>
                <a:cs typeface="+mj-cs"/>
              </a:rPr>
              <a:t>Office </a:t>
            </a:r>
            <a:r>
              <a:rPr lang="en-US" sz="2500" kern="1200">
                <a:latin typeface="+mj-lt"/>
                <a:ea typeface="+mj-ea"/>
                <a:cs typeface="+mj-cs"/>
              </a:rPr>
              <a:t>vs.</a:t>
            </a:r>
            <a:r>
              <a:rPr lang="en-US" sz="2500" kern="1200" spc="-85">
                <a:latin typeface="+mj-lt"/>
                <a:ea typeface="+mj-ea"/>
                <a:cs typeface="+mj-cs"/>
              </a:rPr>
              <a:t> </a:t>
            </a:r>
            <a:r>
              <a:rPr lang="en-US" sz="2500" kern="1200" spc="-5">
                <a:latin typeface="+mj-lt"/>
                <a:ea typeface="+mj-ea"/>
                <a:cs typeface="+mj-cs"/>
              </a:rPr>
              <a:t>LibreOffice</a:t>
            </a:r>
            <a:endParaRPr lang="en-US" sz="2500" kern="1200" dirty="0">
              <a:latin typeface="+mj-lt"/>
              <a:ea typeface="+mj-ea"/>
              <a:cs typeface="+mj-cs"/>
            </a:endParaRPr>
          </a:p>
        </p:txBody>
      </p:sp>
      <p:sp>
        <p:nvSpPr>
          <p:cNvPr id="3" name="object 3"/>
          <p:cNvSpPr txBox="1"/>
          <p:nvPr/>
        </p:nvSpPr>
        <p:spPr>
          <a:xfrm>
            <a:off x="628650" y="1825625"/>
            <a:ext cx="7886700" cy="4351338"/>
          </a:xfrm>
          <a:prstGeom prst="rect">
            <a:avLst/>
          </a:prstGeom>
        </p:spPr>
        <p:txBody>
          <a:bodyPr vert="horz" lIns="91440" tIns="45720" rIns="91440" bIns="45720" rtlCol="0">
            <a:normAutofit/>
          </a:bodyPr>
          <a:lstStyle/>
          <a:p>
            <a:pPr marL="353060" marR="5080" defTabSz="685800">
              <a:lnSpc>
                <a:spcPct val="150000"/>
              </a:lnSpc>
              <a:spcBef>
                <a:spcPts val="300"/>
              </a:spcBef>
              <a:buClr>
                <a:srgbClr val="2CA1BE"/>
              </a:buClr>
              <a:tabLst>
                <a:tab pos="525145" algn="l"/>
              </a:tabLst>
            </a:pPr>
            <a:r>
              <a:rPr lang="en-US" sz="2000" dirty="0">
                <a:solidFill>
                  <a:schemeClr val="bg1"/>
                </a:solidFill>
              </a:rPr>
              <a:t>Overall:</a:t>
            </a:r>
            <a:endParaRPr lang="en-US" sz="2000" dirty="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sz="2000" dirty="0">
                <a:solidFill>
                  <a:schemeClr val="bg1"/>
                </a:solidFill>
              </a:rPr>
              <a:t>We would like to conclude that </a:t>
            </a:r>
            <a:r>
              <a:rPr lang="en-US" altLang="zh-CN" sz="2000" dirty="0">
                <a:solidFill>
                  <a:schemeClr val="bg1"/>
                </a:solidFill>
              </a:rPr>
              <a:t>compared with LibreOffice, </a:t>
            </a:r>
            <a:r>
              <a:rPr lang="en-US" sz="2000" dirty="0">
                <a:solidFill>
                  <a:schemeClr val="bg1"/>
                </a:solidFill>
              </a:rPr>
              <a:t>MS Office has advantage in  various aspects of usability (except that it is expensive and missing in Linux)</a:t>
            </a:r>
            <a:r>
              <a:rPr lang="en-US" altLang="zh-CN" sz="2000" dirty="0">
                <a:solidFill>
                  <a:schemeClr val="bg1"/>
                </a:solidFill>
              </a:rPr>
              <a:t>.</a:t>
            </a:r>
            <a:endParaRPr lang="en-US" sz="2000" dirty="0">
              <a:solidFill>
                <a:schemeClr val="bg1"/>
              </a:solidFill>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365126"/>
            <a:ext cx="7886700" cy="1325563"/>
          </a:xfrm>
        </p:spPr>
        <p:txBody>
          <a:bodyPr vert="horz" lIns="91440" tIns="45720" rIns="91440" bIns="45720" rtlCol="0" anchor="ctr">
            <a:normAutofit/>
          </a:bodyPr>
          <a:lstStyle/>
          <a:p>
            <a:pPr marL="469900" indent="-457200">
              <a:tabLst>
                <a:tab pos="268605" algn="l"/>
              </a:tabLst>
            </a:pPr>
            <a:r>
              <a:rPr lang="en-US" altLang="zh-CN" b="1" kern="1200" dirty="0">
                <a:latin typeface="+mj-lt"/>
                <a:ea typeface="+mj-ea"/>
                <a:cs typeface="+mj-cs"/>
              </a:rPr>
              <a:t>III. Usability Measures</a:t>
            </a:r>
            <a:br>
              <a:rPr lang="en-US" altLang="zh-CN" b="1" kern="1200" dirty="0">
                <a:latin typeface="+mj-lt"/>
                <a:ea typeface="+mj-ea"/>
                <a:cs typeface="+mj-cs"/>
              </a:rPr>
            </a:br>
            <a:endParaRPr lang="en-US" kern="1200" dirty="0">
              <a:latin typeface="+mj-lt"/>
              <a:ea typeface="+mj-ea"/>
              <a:cs typeface="+mj-cs"/>
            </a:endParaRPr>
          </a:p>
        </p:txBody>
      </p:sp>
      <p:sp>
        <p:nvSpPr>
          <p:cNvPr id="3" name="object 3"/>
          <p:cNvSpPr txBox="1"/>
          <p:nvPr/>
        </p:nvSpPr>
        <p:spPr>
          <a:xfrm>
            <a:off x="628650" y="1752600"/>
            <a:ext cx="7753350" cy="4351338"/>
          </a:xfrm>
          <a:prstGeom prst="rect">
            <a:avLst/>
          </a:prstGeom>
        </p:spPr>
        <p:txBody>
          <a:bodyPr vert="horz" lIns="91440" tIns="45720" rIns="91440" bIns="45720" rtlCol="0">
            <a:normAutofit/>
          </a:bodyPr>
          <a:lstStyle/>
          <a:p>
            <a:pPr defTabSz="685800">
              <a:lnSpc>
                <a:spcPct val="150000"/>
              </a:lnSpc>
              <a:spcBef>
                <a:spcPts val="750"/>
              </a:spcBef>
              <a:buClr>
                <a:schemeClr val="accent2"/>
              </a:buClr>
              <a:tabLst>
                <a:tab pos="241935" algn="l"/>
              </a:tabLst>
            </a:pPr>
            <a:r>
              <a:rPr lang="en-US" sz="2500" spc="-30" dirty="0">
                <a:solidFill>
                  <a:schemeClr val="bg1"/>
                </a:solidFill>
              </a:rPr>
              <a:t>Five human factors central to usability evaluation:</a:t>
            </a:r>
            <a:endParaRPr lang="en-US" sz="2500" spc="-30" dirty="0">
              <a:solidFill>
                <a:schemeClr val="bg1"/>
              </a:solidFill>
            </a:endParaRPr>
          </a:p>
          <a:p>
            <a:pPr marL="171450" indent="-342900" defTabSz="685800">
              <a:lnSpc>
                <a:spcPct val="150000"/>
              </a:lnSpc>
              <a:spcBef>
                <a:spcPts val="750"/>
              </a:spcBef>
              <a:buClr>
                <a:schemeClr val="accent2"/>
              </a:buClr>
              <a:buFont typeface="+mj-lt"/>
              <a:buAutoNum type="arabicPeriod"/>
              <a:tabLst>
                <a:tab pos="241935" algn="l"/>
              </a:tabLst>
            </a:pPr>
            <a:r>
              <a:rPr lang="en-US" sz="2500" spc="-30" dirty="0">
                <a:solidFill>
                  <a:schemeClr val="bg1"/>
                </a:solidFill>
              </a:rPr>
              <a:t>Time </a:t>
            </a:r>
            <a:r>
              <a:rPr lang="en-US" sz="2500" dirty="0">
                <a:solidFill>
                  <a:schemeClr val="bg1"/>
                </a:solidFill>
              </a:rPr>
              <a:t>to</a:t>
            </a:r>
            <a:r>
              <a:rPr lang="en-US" sz="2500" spc="20" dirty="0">
                <a:solidFill>
                  <a:schemeClr val="bg1"/>
                </a:solidFill>
              </a:rPr>
              <a:t> </a:t>
            </a:r>
            <a:r>
              <a:rPr lang="en-US" sz="2500" dirty="0">
                <a:solidFill>
                  <a:schemeClr val="bg1"/>
                </a:solidFill>
              </a:rPr>
              <a:t>learn</a:t>
            </a:r>
            <a:endParaRPr lang="en-US" sz="2500" dirty="0">
              <a:solidFill>
                <a:schemeClr val="bg1"/>
              </a:solidFill>
            </a:endParaRPr>
          </a:p>
          <a:p>
            <a:pPr marL="171450" indent="-342900" defTabSz="685800">
              <a:lnSpc>
                <a:spcPct val="150000"/>
              </a:lnSpc>
              <a:spcBef>
                <a:spcPts val="750"/>
              </a:spcBef>
              <a:buClr>
                <a:schemeClr val="accent2"/>
              </a:buClr>
              <a:buFont typeface="+mj-lt"/>
              <a:buAutoNum type="arabicPeriod"/>
              <a:tabLst>
                <a:tab pos="241935" algn="l"/>
              </a:tabLst>
            </a:pPr>
            <a:r>
              <a:rPr lang="en-US" sz="2500" dirty="0">
                <a:solidFill>
                  <a:schemeClr val="bg1"/>
                </a:solidFill>
              </a:rPr>
              <a:t>Speed of</a:t>
            </a:r>
            <a:r>
              <a:rPr lang="en-US" sz="2500" spc="-45" dirty="0">
                <a:solidFill>
                  <a:schemeClr val="bg1"/>
                </a:solidFill>
              </a:rPr>
              <a:t> </a:t>
            </a:r>
            <a:r>
              <a:rPr lang="en-US" sz="2500" spc="-5" dirty="0">
                <a:solidFill>
                  <a:schemeClr val="bg1"/>
                </a:solidFill>
              </a:rPr>
              <a:t>performance</a:t>
            </a:r>
            <a:endParaRPr lang="en-US" sz="2500" dirty="0">
              <a:solidFill>
                <a:schemeClr val="bg1"/>
              </a:solidFill>
            </a:endParaRPr>
          </a:p>
          <a:p>
            <a:pPr marL="171450" indent="-342900" defTabSz="685800">
              <a:lnSpc>
                <a:spcPct val="150000"/>
              </a:lnSpc>
              <a:spcBef>
                <a:spcPts val="750"/>
              </a:spcBef>
              <a:buClr>
                <a:schemeClr val="accent2"/>
              </a:buClr>
              <a:buFont typeface="+mj-lt"/>
              <a:buAutoNum type="arabicPeriod"/>
              <a:tabLst>
                <a:tab pos="241935" algn="l"/>
              </a:tabLst>
            </a:pPr>
            <a:r>
              <a:rPr lang="en-US" sz="2500" dirty="0">
                <a:solidFill>
                  <a:schemeClr val="bg1"/>
                </a:solidFill>
              </a:rPr>
              <a:t>Rate of errors by</a:t>
            </a:r>
            <a:r>
              <a:rPr lang="en-US" sz="2500" spc="-110" dirty="0">
                <a:solidFill>
                  <a:schemeClr val="bg1"/>
                </a:solidFill>
              </a:rPr>
              <a:t> </a:t>
            </a:r>
            <a:r>
              <a:rPr lang="en-US" sz="2500" dirty="0">
                <a:solidFill>
                  <a:schemeClr val="bg1"/>
                </a:solidFill>
              </a:rPr>
              <a:t>users</a:t>
            </a:r>
            <a:endParaRPr lang="en-US" sz="2500" dirty="0">
              <a:solidFill>
                <a:schemeClr val="bg1"/>
              </a:solidFill>
            </a:endParaRPr>
          </a:p>
          <a:p>
            <a:pPr marL="171450" indent="-342900" defTabSz="685800">
              <a:lnSpc>
                <a:spcPct val="150000"/>
              </a:lnSpc>
              <a:spcBef>
                <a:spcPts val="750"/>
              </a:spcBef>
              <a:buClr>
                <a:schemeClr val="accent2"/>
              </a:buClr>
              <a:buFont typeface="+mj-lt"/>
              <a:buAutoNum type="arabicPeriod"/>
              <a:tabLst>
                <a:tab pos="241935" algn="l"/>
              </a:tabLst>
            </a:pPr>
            <a:r>
              <a:rPr lang="en-US" sz="2500" dirty="0">
                <a:solidFill>
                  <a:schemeClr val="bg1"/>
                </a:solidFill>
              </a:rPr>
              <a:t>Retention over</a:t>
            </a:r>
            <a:r>
              <a:rPr lang="en-US" sz="2500" spc="-75" dirty="0">
                <a:solidFill>
                  <a:schemeClr val="bg1"/>
                </a:solidFill>
              </a:rPr>
              <a:t> </a:t>
            </a:r>
            <a:r>
              <a:rPr lang="en-US" sz="2500" spc="-5" dirty="0">
                <a:solidFill>
                  <a:schemeClr val="bg1"/>
                </a:solidFill>
              </a:rPr>
              <a:t>time</a:t>
            </a:r>
            <a:endParaRPr lang="en-US" sz="2500" dirty="0">
              <a:solidFill>
                <a:schemeClr val="bg1"/>
              </a:solidFill>
            </a:endParaRPr>
          </a:p>
          <a:p>
            <a:pPr marL="171450" indent="-342900" defTabSz="685800">
              <a:lnSpc>
                <a:spcPct val="150000"/>
              </a:lnSpc>
              <a:spcBef>
                <a:spcPts val="750"/>
              </a:spcBef>
              <a:buClr>
                <a:schemeClr val="accent2"/>
              </a:buClr>
              <a:buFont typeface="+mj-lt"/>
              <a:buAutoNum type="arabicPeriod"/>
              <a:tabLst>
                <a:tab pos="241935" algn="l"/>
              </a:tabLst>
            </a:pPr>
            <a:r>
              <a:rPr lang="en-US" sz="2500" dirty="0">
                <a:solidFill>
                  <a:schemeClr val="bg1"/>
                </a:solidFill>
              </a:rPr>
              <a:t>Subjective</a:t>
            </a:r>
            <a:r>
              <a:rPr lang="en-US" sz="2500" spc="-65" dirty="0">
                <a:solidFill>
                  <a:schemeClr val="bg1"/>
                </a:solidFill>
              </a:rPr>
              <a:t> </a:t>
            </a:r>
            <a:r>
              <a:rPr lang="en-US" sz="2500" spc="-5" dirty="0">
                <a:solidFill>
                  <a:schemeClr val="bg1"/>
                </a:solidFill>
              </a:rPr>
              <a:t>satisfaction</a:t>
            </a:r>
            <a:endParaRPr lang="en-US" sz="2500" dirty="0">
              <a:solidFill>
                <a:schemeClr val="bg1"/>
              </a:solidFill>
            </a:endParaRPr>
          </a:p>
        </p:txBody>
      </p:sp>
      <p:sp>
        <p:nvSpPr>
          <p:cNvPr id="5" name="Slide Number Placeholder 4"/>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688022"/>
            <a:ext cx="4705350" cy="679774"/>
          </a:xfrm>
        </p:spPr>
        <p:txBody>
          <a:bodyPr vert="horz" lIns="91440" tIns="108000" rIns="91440" bIns="108000" rtlCol="0" anchor="ctr">
            <a:normAutofit/>
          </a:bodyPr>
          <a:lstStyle/>
          <a:p>
            <a:pPr marL="12700">
              <a:lnSpc>
                <a:spcPct val="100000"/>
              </a:lnSpc>
              <a:tabLst>
                <a:tab pos="268605" algn="l"/>
              </a:tabLst>
            </a:pPr>
            <a:r>
              <a:rPr lang="en-US" kern="1200" dirty="0">
                <a:latin typeface="+mj-lt"/>
                <a:ea typeface="+mj-ea"/>
                <a:cs typeface="+mj-cs"/>
              </a:rPr>
              <a:t>Example: </a:t>
            </a:r>
            <a:r>
              <a:rPr lang="en-US" kern="1200" spc="-5" dirty="0">
                <a:latin typeface="+mj-lt"/>
                <a:ea typeface="+mj-ea"/>
                <a:cs typeface="+mj-cs"/>
              </a:rPr>
              <a:t>MS </a:t>
            </a:r>
            <a:r>
              <a:rPr lang="en-US" kern="1200" spc="-10" dirty="0">
                <a:latin typeface="+mj-lt"/>
                <a:ea typeface="+mj-ea"/>
                <a:cs typeface="+mj-cs"/>
              </a:rPr>
              <a:t>office</a:t>
            </a:r>
            <a:r>
              <a:rPr lang="en-US" kern="1200" spc="-15" dirty="0">
                <a:latin typeface="+mj-lt"/>
                <a:ea typeface="+mj-ea"/>
                <a:cs typeface="+mj-cs"/>
              </a:rPr>
              <a:t> </a:t>
            </a:r>
            <a:r>
              <a:rPr lang="en-US" kern="1200" spc="-40" dirty="0">
                <a:latin typeface="+mj-lt"/>
                <a:ea typeface="+mj-ea"/>
                <a:cs typeface="+mj-cs"/>
              </a:rPr>
              <a:t>Word</a:t>
            </a:r>
            <a:endParaRPr lang="en-US" kern="1200" dirty="0">
              <a:latin typeface="+mj-lt"/>
              <a:ea typeface="+mj-ea"/>
              <a:cs typeface="+mj-cs"/>
            </a:endParaRPr>
          </a:p>
        </p:txBody>
      </p:sp>
      <p:sp>
        <p:nvSpPr>
          <p:cNvPr id="3" name="object 3"/>
          <p:cNvSpPr txBox="1"/>
          <p:nvPr/>
        </p:nvSpPr>
        <p:spPr>
          <a:xfrm>
            <a:off x="628650" y="1825625"/>
            <a:ext cx="7886700" cy="4351338"/>
          </a:xfrm>
          <a:prstGeom prst="rect">
            <a:avLst/>
          </a:prstGeom>
        </p:spPr>
        <p:txBody>
          <a:bodyPr vert="horz" lIns="91440" tIns="45720" rIns="91440" bIns="45720" rtlCol="0">
            <a:normAutofit/>
          </a:bodyPr>
          <a:lstStyle/>
          <a:p>
            <a:pPr marL="241300" indent="-171450" defTabSz="685800">
              <a:lnSpc>
                <a:spcPct val="150000"/>
              </a:lnSpc>
              <a:buClr>
                <a:srgbClr val="2CA1BE"/>
              </a:buClr>
              <a:buFont typeface="Wingdings" panose="05000000000000000000" pitchFamily="2" charset="2"/>
              <a:buChar char="§"/>
              <a:tabLst>
                <a:tab pos="241300" algn="l"/>
                <a:tab pos="241935" algn="l"/>
              </a:tabLst>
            </a:pPr>
            <a:r>
              <a:rPr lang="en-US" spc="-30" dirty="0">
                <a:solidFill>
                  <a:schemeClr val="bg1"/>
                </a:solidFill>
              </a:rPr>
              <a:t>Time </a:t>
            </a:r>
            <a:r>
              <a:rPr lang="en-US" spc="-5" dirty="0">
                <a:solidFill>
                  <a:schemeClr val="bg1"/>
                </a:solidFill>
              </a:rPr>
              <a:t>to</a:t>
            </a:r>
            <a:r>
              <a:rPr lang="en-US" spc="40" dirty="0">
                <a:solidFill>
                  <a:schemeClr val="bg1"/>
                </a:solidFill>
              </a:rPr>
              <a:t> </a:t>
            </a:r>
            <a:r>
              <a:rPr lang="en-US" spc="-5" dirty="0">
                <a:solidFill>
                  <a:schemeClr val="bg1"/>
                </a:solidFill>
              </a:rPr>
              <a:t>learn</a:t>
            </a:r>
            <a:endParaRPr lang="en-US" dirty="0">
              <a:solidFill>
                <a:schemeClr val="bg1"/>
              </a:solidFill>
            </a:endParaRPr>
          </a:p>
          <a:p>
            <a:pPr marL="478790" marR="384175" lvl="1" indent="-171450" defTabSz="685800">
              <a:lnSpc>
                <a:spcPct val="150000"/>
              </a:lnSpc>
              <a:buClr>
                <a:srgbClr val="2CA1BE"/>
              </a:buClr>
              <a:buFont typeface="Wingdings" panose="05000000000000000000" pitchFamily="2" charset="2"/>
              <a:buChar char="§"/>
              <a:tabLst>
                <a:tab pos="478790" algn="l"/>
                <a:tab pos="479425" algn="l"/>
              </a:tabLst>
            </a:pPr>
            <a:r>
              <a:rPr lang="en-US" spc="-20" dirty="0">
                <a:solidFill>
                  <a:schemeClr val="bg1"/>
                </a:solidFill>
              </a:rPr>
              <a:t>Time </a:t>
            </a:r>
            <a:r>
              <a:rPr lang="en-US" dirty="0">
                <a:solidFill>
                  <a:schemeClr val="bg1"/>
                </a:solidFill>
              </a:rPr>
              <a:t>for an average user (aka, novice) </a:t>
            </a:r>
            <a:r>
              <a:rPr lang="en-US" spc="-5" dirty="0">
                <a:solidFill>
                  <a:schemeClr val="bg1"/>
                </a:solidFill>
              </a:rPr>
              <a:t>to </a:t>
            </a:r>
            <a:r>
              <a:rPr lang="en-US" dirty="0">
                <a:solidFill>
                  <a:schemeClr val="bg1"/>
                </a:solidFill>
              </a:rPr>
              <a:t>learn how </a:t>
            </a:r>
            <a:r>
              <a:rPr lang="en-US" spc="-5" dirty="0">
                <a:solidFill>
                  <a:schemeClr val="bg1"/>
                </a:solidFill>
              </a:rPr>
              <a:t>to </a:t>
            </a:r>
            <a:r>
              <a:rPr lang="en-US" dirty="0">
                <a:solidFill>
                  <a:schemeClr val="bg1"/>
                </a:solidFill>
              </a:rPr>
              <a:t>use </a:t>
            </a:r>
            <a:r>
              <a:rPr lang="en-US" spc="-35" dirty="0">
                <a:solidFill>
                  <a:schemeClr val="bg1"/>
                </a:solidFill>
              </a:rPr>
              <a:t>Word </a:t>
            </a:r>
            <a:r>
              <a:rPr lang="en-US" spc="-5" dirty="0">
                <a:solidFill>
                  <a:schemeClr val="bg1"/>
                </a:solidFill>
              </a:rPr>
              <a:t>to </a:t>
            </a:r>
            <a:r>
              <a:rPr lang="en-US" dirty="0">
                <a:solidFill>
                  <a:schemeClr val="bg1"/>
                </a:solidFill>
              </a:rPr>
              <a:t>type</a:t>
            </a:r>
            <a:r>
              <a:rPr lang="en-US" spc="-150" dirty="0">
                <a:solidFill>
                  <a:schemeClr val="bg1"/>
                </a:solidFill>
              </a:rPr>
              <a:t> </a:t>
            </a:r>
            <a:r>
              <a:rPr lang="en-US" dirty="0">
                <a:solidFill>
                  <a:schemeClr val="bg1"/>
                </a:solidFill>
              </a:rPr>
              <a:t>a normal document (e.g., </a:t>
            </a:r>
            <a:r>
              <a:rPr lang="en-US" spc="-5" dirty="0">
                <a:solidFill>
                  <a:schemeClr val="bg1"/>
                </a:solidFill>
              </a:rPr>
              <a:t>Letter </a:t>
            </a:r>
            <a:r>
              <a:rPr lang="en-US" dirty="0">
                <a:solidFill>
                  <a:schemeClr val="bg1"/>
                </a:solidFill>
              </a:rPr>
              <a:t>or Report), without </a:t>
            </a:r>
            <a:r>
              <a:rPr lang="en-US" spc="-5" dirty="0">
                <a:solidFill>
                  <a:schemeClr val="bg1"/>
                </a:solidFill>
              </a:rPr>
              <a:t>resorting to </a:t>
            </a:r>
            <a:r>
              <a:rPr lang="en-US" dirty="0">
                <a:solidFill>
                  <a:schemeClr val="bg1"/>
                </a:solidFill>
              </a:rPr>
              <a:t>advanced or </a:t>
            </a:r>
            <a:r>
              <a:rPr lang="en-US" spc="-5" dirty="0">
                <a:solidFill>
                  <a:schemeClr val="bg1"/>
                </a:solidFill>
              </a:rPr>
              <a:t>complex</a:t>
            </a:r>
            <a:r>
              <a:rPr lang="en-US" spc="-15" dirty="0">
                <a:solidFill>
                  <a:schemeClr val="bg1"/>
                </a:solidFill>
              </a:rPr>
              <a:t> </a:t>
            </a:r>
            <a:r>
              <a:rPr lang="en-US" spc="-5" dirty="0">
                <a:solidFill>
                  <a:schemeClr val="bg1"/>
                </a:solidFill>
              </a:rPr>
              <a:t>features</a:t>
            </a:r>
            <a:r>
              <a:rPr lang="en-US" altLang="zh-CN" spc="-5" dirty="0">
                <a:solidFill>
                  <a:schemeClr val="bg1"/>
                </a:solidFill>
              </a:rPr>
              <a:t>.</a:t>
            </a:r>
            <a:endParaRPr lang="en-US" dirty="0">
              <a:solidFill>
                <a:schemeClr val="bg1"/>
              </a:solidFill>
            </a:endParaRPr>
          </a:p>
          <a:p>
            <a:pPr marL="241300" indent="-171450" defTabSz="685800">
              <a:lnSpc>
                <a:spcPct val="150000"/>
              </a:lnSpc>
              <a:buClr>
                <a:srgbClr val="2CA1BE"/>
              </a:buClr>
              <a:buFont typeface="Wingdings" panose="05000000000000000000" pitchFamily="2" charset="2"/>
              <a:buChar char="§"/>
              <a:tabLst>
                <a:tab pos="241300" algn="l"/>
                <a:tab pos="241935" algn="l"/>
              </a:tabLst>
            </a:pPr>
            <a:r>
              <a:rPr lang="en-US" spc="-5" dirty="0">
                <a:solidFill>
                  <a:schemeClr val="bg1"/>
                </a:solidFill>
              </a:rPr>
              <a:t>Speed of</a:t>
            </a:r>
            <a:r>
              <a:rPr lang="en-US" dirty="0">
                <a:solidFill>
                  <a:schemeClr val="bg1"/>
                </a:solidFill>
              </a:rPr>
              <a:t> </a:t>
            </a:r>
            <a:r>
              <a:rPr lang="en-US" spc="-5" dirty="0">
                <a:solidFill>
                  <a:schemeClr val="bg1"/>
                </a:solidFill>
              </a:rPr>
              <a:t>performance</a:t>
            </a:r>
            <a:endParaRPr lang="en-US" dirty="0">
              <a:solidFill>
                <a:schemeClr val="bg1"/>
              </a:solidFill>
            </a:endParaRPr>
          </a:p>
          <a:p>
            <a:pPr marL="478790" marR="5080" lvl="1" indent="-171450" defTabSz="685800">
              <a:lnSpc>
                <a:spcPct val="150000"/>
              </a:lnSpc>
              <a:buClr>
                <a:srgbClr val="2CA1BE"/>
              </a:buClr>
              <a:buFont typeface="Wingdings" panose="05000000000000000000" pitchFamily="2" charset="2"/>
              <a:buChar char="§"/>
              <a:tabLst>
                <a:tab pos="479425" algn="l"/>
              </a:tabLst>
            </a:pPr>
            <a:r>
              <a:rPr lang="en-US" spc="-75" dirty="0">
                <a:solidFill>
                  <a:schemeClr val="bg1"/>
                </a:solidFill>
              </a:rPr>
              <a:t>We </a:t>
            </a:r>
            <a:r>
              <a:rPr lang="en-US" spc="-5" dirty="0">
                <a:solidFill>
                  <a:schemeClr val="bg1"/>
                </a:solidFill>
              </a:rPr>
              <a:t>first need to identify what are the </a:t>
            </a:r>
            <a:r>
              <a:rPr lang="en-US" b="1" spc="-10" dirty="0">
                <a:solidFill>
                  <a:schemeClr val="bg1"/>
                </a:solidFill>
              </a:rPr>
              <a:t>benchmark </a:t>
            </a:r>
            <a:r>
              <a:rPr lang="en-US" spc="-5" dirty="0">
                <a:solidFill>
                  <a:schemeClr val="bg1"/>
                </a:solidFill>
              </a:rPr>
              <a:t>tasks by </a:t>
            </a:r>
            <a:r>
              <a:rPr lang="en-US" b="1" spc="-5" dirty="0">
                <a:solidFill>
                  <a:schemeClr val="bg1"/>
                </a:solidFill>
              </a:rPr>
              <a:t>user study</a:t>
            </a:r>
            <a:r>
              <a:rPr lang="en-US" spc="-5" dirty="0">
                <a:solidFill>
                  <a:schemeClr val="bg1"/>
                </a:solidFill>
              </a:rPr>
              <a:t>. These tasks can be divided into easy </a:t>
            </a:r>
            <a:r>
              <a:rPr lang="en-US" altLang="zh-CN" spc="-5" dirty="0">
                <a:solidFill>
                  <a:schemeClr val="bg1"/>
                </a:solidFill>
              </a:rPr>
              <a:t>(e.g., just type words) </a:t>
            </a:r>
            <a:r>
              <a:rPr lang="en-US" spc="-5" dirty="0">
                <a:solidFill>
                  <a:schemeClr val="bg1"/>
                </a:solidFill>
              </a:rPr>
              <a:t>or </a:t>
            </a:r>
            <a:r>
              <a:rPr lang="en-US" spc="-10" dirty="0">
                <a:solidFill>
                  <a:schemeClr val="bg1"/>
                </a:solidFill>
              </a:rPr>
              <a:t>complex </a:t>
            </a:r>
            <a:r>
              <a:rPr lang="en-US" spc="-5" dirty="0">
                <a:solidFill>
                  <a:schemeClr val="bg1"/>
                </a:solidFill>
              </a:rPr>
              <a:t>(e.g. using charts, letter </a:t>
            </a:r>
            <a:r>
              <a:rPr lang="en-US" spc="-10" dirty="0">
                <a:solidFill>
                  <a:schemeClr val="bg1"/>
                </a:solidFill>
              </a:rPr>
              <a:t>merging, </a:t>
            </a:r>
            <a:r>
              <a:rPr lang="en-US" spc="-5" dirty="0">
                <a:solidFill>
                  <a:schemeClr val="bg1"/>
                </a:solidFill>
              </a:rPr>
              <a:t>etc.)</a:t>
            </a:r>
            <a:r>
              <a:rPr lang="en-US" altLang="zh-CN" spc="-5" dirty="0">
                <a:solidFill>
                  <a:schemeClr val="bg1"/>
                </a:solidFill>
              </a:rPr>
              <a:t> tasks</a:t>
            </a:r>
            <a:r>
              <a:rPr lang="en-US" spc="-5" dirty="0">
                <a:solidFill>
                  <a:schemeClr val="bg1"/>
                </a:solidFill>
              </a:rPr>
              <a:t>.</a:t>
            </a:r>
            <a:r>
              <a:rPr lang="en-US" altLang="zh-CN" spc="-5" dirty="0">
                <a:solidFill>
                  <a:schemeClr val="bg1"/>
                </a:solidFill>
              </a:rPr>
              <a:t> T</a:t>
            </a:r>
            <a:r>
              <a:rPr lang="en-US" spc="-5" dirty="0">
                <a:solidFill>
                  <a:schemeClr val="bg1"/>
                </a:solidFill>
              </a:rPr>
              <a:t>hen </a:t>
            </a:r>
            <a:r>
              <a:rPr lang="en-US" dirty="0">
                <a:solidFill>
                  <a:schemeClr val="bg1"/>
                </a:solidFill>
              </a:rPr>
              <a:t>the </a:t>
            </a:r>
            <a:r>
              <a:rPr lang="en-US" spc="-10" dirty="0">
                <a:solidFill>
                  <a:schemeClr val="bg1"/>
                </a:solidFill>
              </a:rPr>
              <a:t>user’s </a:t>
            </a:r>
            <a:r>
              <a:rPr lang="en-US" spc="-5" dirty="0">
                <a:solidFill>
                  <a:schemeClr val="bg1"/>
                </a:solidFill>
              </a:rPr>
              <a:t>speed to </a:t>
            </a:r>
            <a:r>
              <a:rPr lang="en-US" dirty="0">
                <a:solidFill>
                  <a:schemeClr val="bg1"/>
                </a:solidFill>
              </a:rPr>
              <a:t>finish </a:t>
            </a:r>
            <a:r>
              <a:rPr lang="en-US" spc="-5" dirty="0">
                <a:solidFill>
                  <a:schemeClr val="bg1"/>
                </a:solidFill>
              </a:rPr>
              <a:t>such</a:t>
            </a:r>
            <a:r>
              <a:rPr lang="en-US" spc="110" dirty="0">
                <a:solidFill>
                  <a:schemeClr val="bg1"/>
                </a:solidFill>
              </a:rPr>
              <a:t> </a:t>
            </a:r>
            <a:r>
              <a:rPr lang="en-US" spc="-5" dirty="0">
                <a:solidFill>
                  <a:schemeClr val="bg1"/>
                </a:solidFill>
              </a:rPr>
              <a:t>tasks</a:t>
            </a:r>
            <a:r>
              <a:rPr lang="en-US" altLang="zh-CN" spc="-5" dirty="0">
                <a:solidFill>
                  <a:schemeClr val="bg1"/>
                </a:solidFill>
              </a:rPr>
              <a:t> can be measured.</a:t>
            </a:r>
            <a:endParaRPr lang="en-US" dirty="0">
              <a:solidFill>
                <a:schemeClr val="bg1"/>
              </a:solidFill>
            </a:endParaRPr>
          </a:p>
        </p:txBody>
      </p:sp>
      <p:sp>
        <p:nvSpPr>
          <p:cNvPr id="5" name="Slide Number Placeholder 4"/>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11105"/>
            <a:ext cx="4705350" cy="633608"/>
          </a:xfrm>
        </p:spPr>
        <p:txBody>
          <a:bodyPr/>
          <a:lstStyle/>
          <a:p>
            <a:r>
              <a:rPr lang="en-US" kern="1200" dirty="0">
                <a:latin typeface="+mj-lt"/>
                <a:ea typeface="+mj-ea"/>
                <a:cs typeface="+mj-cs"/>
              </a:rPr>
              <a:t>Example: </a:t>
            </a:r>
            <a:r>
              <a:rPr lang="en-US" kern="1200" spc="-5" dirty="0">
                <a:latin typeface="+mj-lt"/>
                <a:ea typeface="+mj-ea"/>
                <a:cs typeface="+mj-cs"/>
              </a:rPr>
              <a:t>MS </a:t>
            </a:r>
            <a:r>
              <a:rPr lang="en-US" kern="1200" spc="-10" dirty="0">
                <a:latin typeface="+mj-lt"/>
                <a:ea typeface="+mj-ea"/>
                <a:cs typeface="+mj-cs"/>
              </a:rPr>
              <a:t>office</a:t>
            </a:r>
            <a:r>
              <a:rPr lang="en-US" kern="1200" spc="-15" dirty="0">
                <a:latin typeface="+mj-lt"/>
                <a:ea typeface="+mj-ea"/>
                <a:cs typeface="+mj-cs"/>
              </a:rPr>
              <a:t> </a:t>
            </a:r>
            <a:r>
              <a:rPr lang="en-US" kern="1200" spc="-40" dirty="0">
                <a:latin typeface="+mj-lt"/>
                <a:ea typeface="+mj-ea"/>
                <a:cs typeface="+mj-cs"/>
              </a:rPr>
              <a:t>Word</a:t>
            </a:r>
            <a:endParaRPr lang="en-US" dirty="0"/>
          </a:p>
        </p:txBody>
      </p:sp>
      <p:sp>
        <p:nvSpPr>
          <p:cNvPr id="3" name="Content Placeholder 2"/>
          <p:cNvSpPr>
            <a:spLocks noGrp="1"/>
          </p:cNvSpPr>
          <p:nvPr>
            <p:ph idx="1"/>
          </p:nvPr>
        </p:nvSpPr>
        <p:spPr/>
        <p:txBody>
          <a:bodyPr/>
          <a:lstStyle/>
          <a:p>
            <a:pPr marL="241300" indent="-171450" defTabSz="685800">
              <a:lnSpc>
                <a:spcPct val="150000"/>
              </a:lnSpc>
              <a:spcBef>
                <a:spcPts val="0"/>
              </a:spcBef>
              <a:buClr>
                <a:srgbClr val="2CA1BE"/>
              </a:buClr>
              <a:buFont typeface="Wingdings" panose="05000000000000000000" pitchFamily="2" charset="2"/>
              <a:buChar char="§"/>
              <a:tabLst>
                <a:tab pos="241300" algn="l"/>
                <a:tab pos="241935" algn="l"/>
              </a:tabLst>
            </a:pPr>
            <a:r>
              <a:rPr lang="en-US" sz="1800" spc="-5" dirty="0">
                <a:solidFill>
                  <a:schemeClr val="bg1"/>
                </a:solidFill>
              </a:rPr>
              <a:t>Rate of errors by</a:t>
            </a:r>
            <a:r>
              <a:rPr lang="en-US" sz="1800" spc="5" dirty="0">
                <a:solidFill>
                  <a:schemeClr val="bg1"/>
                </a:solidFill>
              </a:rPr>
              <a:t> </a:t>
            </a:r>
            <a:r>
              <a:rPr lang="en-US" sz="1800" spc="-5" dirty="0">
                <a:solidFill>
                  <a:schemeClr val="bg1"/>
                </a:solidFill>
              </a:rPr>
              <a:t>users</a:t>
            </a:r>
            <a:endParaRPr lang="en-US" sz="1800" dirty="0">
              <a:solidFill>
                <a:schemeClr val="bg1"/>
              </a:solidFill>
            </a:endParaRPr>
          </a:p>
          <a:p>
            <a:pPr marL="478790" lvl="1" indent="-171450" defTabSz="685800">
              <a:lnSpc>
                <a:spcPct val="150000"/>
              </a:lnSpc>
              <a:spcBef>
                <a:spcPts val="0"/>
              </a:spcBef>
              <a:buClr>
                <a:srgbClr val="2CA1BE"/>
              </a:buClr>
              <a:buFont typeface="Wingdings" panose="05000000000000000000" pitchFamily="2" charset="2"/>
              <a:buChar char="§"/>
              <a:tabLst>
                <a:tab pos="478790" algn="l"/>
                <a:tab pos="479425" algn="l"/>
              </a:tabLst>
            </a:pPr>
            <a:r>
              <a:rPr lang="en-US" sz="1800" dirty="0">
                <a:solidFill>
                  <a:schemeClr val="bg1"/>
                </a:solidFill>
              </a:rPr>
              <a:t>Measure the types and frequency of </a:t>
            </a:r>
            <a:r>
              <a:rPr lang="en-US" sz="1800" spc="-5" dirty="0">
                <a:solidFill>
                  <a:schemeClr val="bg1"/>
                </a:solidFill>
              </a:rPr>
              <a:t>errors </a:t>
            </a:r>
            <a:r>
              <a:rPr lang="en-US" sz="1800" dirty="0">
                <a:solidFill>
                  <a:schemeClr val="bg1"/>
                </a:solidFill>
              </a:rPr>
              <a:t>made by</a:t>
            </a:r>
            <a:r>
              <a:rPr lang="en-US" sz="1800" spc="-130" dirty="0">
                <a:solidFill>
                  <a:schemeClr val="bg1"/>
                </a:solidFill>
              </a:rPr>
              <a:t> </a:t>
            </a:r>
            <a:r>
              <a:rPr lang="en-US" sz="1800" spc="-5" dirty="0">
                <a:solidFill>
                  <a:schemeClr val="bg1"/>
                </a:solidFill>
              </a:rPr>
              <a:t>users</a:t>
            </a:r>
            <a:r>
              <a:rPr lang="en-US" altLang="zh-CN" sz="1800" spc="-5" dirty="0">
                <a:solidFill>
                  <a:schemeClr val="bg1"/>
                </a:solidFill>
              </a:rPr>
              <a:t> when using Word.</a:t>
            </a:r>
            <a:endParaRPr lang="en-US" sz="1800" dirty="0">
              <a:solidFill>
                <a:schemeClr val="bg1"/>
              </a:solidFill>
            </a:endParaRPr>
          </a:p>
          <a:p>
            <a:pPr marL="241300" indent="-171450" defTabSz="685800">
              <a:lnSpc>
                <a:spcPct val="150000"/>
              </a:lnSpc>
              <a:spcBef>
                <a:spcPts val="0"/>
              </a:spcBef>
              <a:buClr>
                <a:srgbClr val="2CA1BE"/>
              </a:buClr>
              <a:buFont typeface="Wingdings" panose="05000000000000000000" pitchFamily="2" charset="2"/>
              <a:buChar char="§"/>
              <a:tabLst>
                <a:tab pos="241300" algn="l"/>
                <a:tab pos="241935" algn="l"/>
              </a:tabLst>
            </a:pPr>
            <a:r>
              <a:rPr lang="en-US" sz="1800" spc="-5" dirty="0">
                <a:solidFill>
                  <a:schemeClr val="bg1"/>
                </a:solidFill>
              </a:rPr>
              <a:t>Retention over</a:t>
            </a:r>
            <a:r>
              <a:rPr lang="en-US" sz="1800" spc="-15" dirty="0">
                <a:solidFill>
                  <a:schemeClr val="bg1"/>
                </a:solidFill>
              </a:rPr>
              <a:t> </a:t>
            </a:r>
            <a:r>
              <a:rPr lang="en-US" sz="1800" spc="-10" dirty="0">
                <a:solidFill>
                  <a:schemeClr val="bg1"/>
                </a:solidFill>
              </a:rPr>
              <a:t>time</a:t>
            </a:r>
            <a:endParaRPr lang="en-US" sz="1800" dirty="0">
              <a:solidFill>
                <a:schemeClr val="bg1"/>
              </a:solidFill>
            </a:endParaRPr>
          </a:p>
          <a:p>
            <a:pPr marL="478790" marR="117475" lvl="1" indent="-171450" defTabSz="685800">
              <a:lnSpc>
                <a:spcPct val="150000"/>
              </a:lnSpc>
              <a:spcBef>
                <a:spcPts val="0"/>
              </a:spcBef>
              <a:buClr>
                <a:srgbClr val="2CA1BE"/>
              </a:buClr>
              <a:buFont typeface="Wingdings" panose="05000000000000000000" pitchFamily="2" charset="2"/>
              <a:buChar char="§"/>
              <a:tabLst>
                <a:tab pos="478790" algn="l"/>
                <a:tab pos="479425" algn="l"/>
              </a:tabLst>
            </a:pPr>
            <a:r>
              <a:rPr lang="en-US" sz="1800" spc="-5" dirty="0">
                <a:solidFill>
                  <a:schemeClr val="bg1"/>
                </a:solidFill>
              </a:rPr>
              <a:t>Study </a:t>
            </a:r>
            <a:r>
              <a:rPr lang="en-US" sz="1800" dirty="0">
                <a:solidFill>
                  <a:schemeClr val="bg1"/>
                </a:solidFill>
              </a:rPr>
              <a:t>what </a:t>
            </a:r>
            <a:r>
              <a:rPr lang="en-US" sz="1800" spc="-5" dirty="0">
                <a:solidFill>
                  <a:schemeClr val="bg1"/>
                </a:solidFill>
              </a:rPr>
              <a:t>features </a:t>
            </a:r>
            <a:r>
              <a:rPr lang="en-US" sz="1800" dirty="0">
                <a:solidFill>
                  <a:schemeClr val="bg1"/>
                </a:solidFill>
              </a:rPr>
              <a:t>are </a:t>
            </a:r>
            <a:r>
              <a:rPr lang="en-US" sz="1800" spc="-5" dirty="0">
                <a:solidFill>
                  <a:schemeClr val="bg1"/>
                </a:solidFill>
              </a:rPr>
              <a:t>remembered </a:t>
            </a:r>
            <a:r>
              <a:rPr lang="en-US" sz="1800" dirty="0">
                <a:solidFill>
                  <a:schemeClr val="bg1"/>
                </a:solidFill>
              </a:rPr>
              <a:t>by the </a:t>
            </a:r>
            <a:r>
              <a:rPr lang="en-US" sz="1800" spc="-5" dirty="0">
                <a:solidFill>
                  <a:schemeClr val="bg1"/>
                </a:solidFill>
              </a:rPr>
              <a:t>users after various timespans.</a:t>
            </a:r>
            <a:r>
              <a:rPr lang="en-US" altLang="zh-CN" sz="1800" spc="-5" dirty="0">
                <a:solidFill>
                  <a:schemeClr val="bg1"/>
                </a:solidFill>
              </a:rPr>
              <a:t> E.g.</a:t>
            </a:r>
            <a:r>
              <a:rPr lang="en-US" sz="1800" spc="-5" dirty="0">
                <a:solidFill>
                  <a:schemeClr val="bg1"/>
                </a:solidFill>
              </a:rPr>
              <a:t>, </a:t>
            </a:r>
            <a:r>
              <a:rPr lang="en-US" sz="1800" dirty="0">
                <a:solidFill>
                  <a:schemeClr val="bg1"/>
                </a:solidFill>
              </a:rPr>
              <a:t>we can generate such a table that one </a:t>
            </a:r>
            <a:r>
              <a:rPr lang="en-US" sz="1800" spc="-5" dirty="0">
                <a:solidFill>
                  <a:schemeClr val="bg1"/>
                </a:solidFill>
              </a:rPr>
              <a:t>axis is </a:t>
            </a:r>
            <a:r>
              <a:rPr lang="en-US" sz="1800" dirty="0">
                <a:solidFill>
                  <a:schemeClr val="bg1"/>
                </a:solidFill>
              </a:rPr>
              <a:t>the elapsed </a:t>
            </a:r>
            <a:r>
              <a:rPr lang="en-US" sz="1800" spc="-5" dirty="0">
                <a:solidFill>
                  <a:schemeClr val="bg1"/>
                </a:solidFill>
              </a:rPr>
              <a:t>time </a:t>
            </a:r>
            <a:r>
              <a:rPr lang="en-US" sz="1800" dirty="0">
                <a:solidFill>
                  <a:schemeClr val="bg1"/>
                </a:solidFill>
              </a:rPr>
              <a:t>(1 </a:t>
            </a:r>
            <a:r>
              <a:rPr lang="en-US" sz="1800" spc="-15" dirty="0">
                <a:solidFill>
                  <a:schemeClr val="bg1"/>
                </a:solidFill>
              </a:rPr>
              <a:t>hour, </a:t>
            </a:r>
            <a:r>
              <a:rPr lang="en-US" sz="1800" dirty="0">
                <a:solidFill>
                  <a:schemeClr val="bg1"/>
                </a:solidFill>
              </a:rPr>
              <a:t>1 </a:t>
            </a:r>
            <a:r>
              <a:rPr lang="en-US" sz="1800" spc="-30" dirty="0">
                <a:solidFill>
                  <a:schemeClr val="bg1"/>
                </a:solidFill>
              </a:rPr>
              <a:t>day, </a:t>
            </a:r>
            <a:r>
              <a:rPr lang="en-US" sz="1800" dirty="0">
                <a:solidFill>
                  <a:schemeClr val="bg1"/>
                </a:solidFill>
              </a:rPr>
              <a:t>1</a:t>
            </a:r>
            <a:r>
              <a:rPr lang="en-US" altLang="zh-CN" sz="1800" dirty="0">
                <a:solidFill>
                  <a:schemeClr val="bg1"/>
                </a:solidFill>
              </a:rPr>
              <a:t> </a:t>
            </a:r>
            <a:r>
              <a:rPr lang="en-US" sz="1800" dirty="0">
                <a:solidFill>
                  <a:schemeClr val="bg1"/>
                </a:solidFill>
              </a:rPr>
              <a:t>week, </a:t>
            </a:r>
            <a:r>
              <a:rPr lang="en-US" sz="1800" spc="-5" dirty="0">
                <a:solidFill>
                  <a:schemeClr val="bg1"/>
                </a:solidFill>
              </a:rPr>
              <a:t>etc.), </a:t>
            </a:r>
            <a:r>
              <a:rPr lang="en-US" sz="1800" dirty="0">
                <a:solidFill>
                  <a:schemeClr val="bg1"/>
                </a:solidFill>
              </a:rPr>
              <a:t>the </a:t>
            </a:r>
            <a:r>
              <a:rPr lang="en-US" sz="1800" spc="-5" dirty="0">
                <a:solidFill>
                  <a:schemeClr val="bg1"/>
                </a:solidFill>
              </a:rPr>
              <a:t>other axis is </a:t>
            </a:r>
            <a:r>
              <a:rPr lang="en-US" sz="1800" dirty="0">
                <a:solidFill>
                  <a:schemeClr val="bg1"/>
                </a:solidFill>
              </a:rPr>
              <a:t>the </a:t>
            </a:r>
            <a:r>
              <a:rPr lang="en-US" sz="1800" spc="-5" dirty="0">
                <a:solidFill>
                  <a:schemeClr val="bg1"/>
                </a:solidFill>
              </a:rPr>
              <a:t>features (set </a:t>
            </a:r>
            <a:r>
              <a:rPr lang="en-US" sz="1800" dirty="0">
                <a:solidFill>
                  <a:schemeClr val="bg1"/>
                </a:solidFill>
              </a:rPr>
              <a:t>font </a:t>
            </a:r>
            <a:r>
              <a:rPr lang="en-US" sz="1800" spc="-5" dirty="0">
                <a:solidFill>
                  <a:schemeClr val="bg1"/>
                </a:solidFill>
              </a:rPr>
              <a:t>size, </a:t>
            </a:r>
            <a:r>
              <a:rPr lang="en-US" sz="1800" dirty="0">
                <a:solidFill>
                  <a:schemeClr val="bg1"/>
                </a:solidFill>
              </a:rPr>
              <a:t>set </a:t>
            </a:r>
            <a:r>
              <a:rPr lang="en-US" sz="1800" spc="-5" dirty="0">
                <a:solidFill>
                  <a:schemeClr val="bg1"/>
                </a:solidFill>
              </a:rPr>
              <a:t>justification,</a:t>
            </a:r>
            <a:r>
              <a:rPr lang="en-US" sz="1800" spc="15" dirty="0">
                <a:solidFill>
                  <a:schemeClr val="bg1"/>
                </a:solidFill>
              </a:rPr>
              <a:t> </a:t>
            </a:r>
            <a:r>
              <a:rPr lang="en-US" sz="1800" spc="-5" dirty="0">
                <a:solidFill>
                  <a:schemeClr val="bg1"/>
                </a:solidFill>
              </a:rPr>
              <a:t>etc.)</a:t>
            </a:r>
            <a:r>
              <a:rPr lang="en-US" altLang="zh-CN" sz="1800" spc="-5" dirty="0">
                <a:solidFill>
                  <a:schemeClr val="bg1"/>
                </a:solidFill>
              </a:rPr>
              <a:t>.</a:t>
            </a:r>
            <a:endParaRPr lang="en-US" sz="1800" dirty="0">
              <a:solidFill>
                <a:schemeClr val="bg1"/>
              </a:solidFill>
            </a:endParaRPr>
          </a:p>
          <a:p>
            <a:pPr marL="241300" indent="-171450" defTabSz="685800">
              <a:lnSpc>
                <a:spcPct val="150000"/>
              </a:lnSpc>
              <a:spcBef>
                <a:spcPts val="0"/>
              </a:spcBef>
              <a:buClr>
                <a:srgbClr val="2CA1BE"/>
              </a:buClr>
              <a:buFont typeface="Wingdings" panose="05000000000000000000" pitchFamily="2" charset="2"/>
              <a:buChar char="§"/>
              <a:tabLst>
                <a:tab pos="241300" algn="l"/>
                <a:tab pos="241935" algn="l"/>
              </a:tabLst>
            </a:pPr>
            <a:r>
              <a:rPr lang="en-US" sz="1800" spc="-5" dirty="0">
                <a:solidFill>
                  <a:schemeClr val="bg1"/>
                </a:solidFill>
              </a:rPr>
              <a:t>Subjective</a:t>
            </a:r>
            <a:r>
              <a:rPr lang="en-US" sz="1800" spc="-30" dirty="0">
                <a:solidFill>
                  <a:schemeClr val="bg1"/>
                </a:solidFill>
              </a:rPr>
              <a:t> </a:t>
            </a:r>
            <a:r>
              <a:rPr lang="en-US" sz="1800" spc="-5" dirty="0">
                <a:solidFill>
                  <a:schemeClr val="bg1"/>
                </a:solidFill>
              </a:rPr>
              <a:t>satisfaction</a:t>
            </a:r>
            <a:endParaRPr lang="en-US" sz="1800" dirty="0">
              <a:solidFill>
                <a:schemeClr val="bg1"/>
              </a:solidFill>
            </a:endParaRPr>
          </a:p>
          <a:p>
            <a:pPr marL="478790" lvl="1" indent="-171450" defTabSz="685800">
              <a:lnSpc>
                <a:spcPct val="150000"/>
              </a:lnSpc>
              <a:spcBef>
                <a:spcPts val="0"/>
              </a:spcBef>
              <a:buClr>
                <a:srgbClr val="2CA1BE"/>
              </a:buClr>
              <a:buFont typeface="Wingdings" panose="05000000000000000000" pitchFamily="2" charset="2"/>
              <a:buChar char="§"/>
              <a:tabLst>
                <a:tab pos="478790" algn="l"/>
                <a:tab pos="479425" algn="l"/>
              </a:tabLst>
            </a:pPr>
            <a:r>
              <a:rPr lang="en-US" sz="1800" spc="-10" dirty="0">
                <a:solidFill>
                  <a:schemeClr val="bg1"/>
                </a:solidFill>
              </a:rPr>
              <a:t>User’s </a:t>
            </a:r>
            <a:r>
              <a:rPr lang="en-US" sz="1800" dirty="0">
                <a:solidFill>
                  <a:schemeClr val="bg1"/>
                </a:solidFill>
              </a:rPr>
              <a:t>feedback of </a:t>
            </a:r>
            <a:r>
              <a:rPr lang="en-US" sz="1800" spc="-5" dirty="0">
                <a:solidFill>
                  <a:schemeClr val="bg1"/>
                </a:solidFill>
              </a:rPr>
              <a:t>their feeling</a:t>
            </a:r>
            <a:r>
              <a:rPr lang="en-US" altLang="zh-CN" sz="1800" spc="-5" dirty="0">
                <a:solidFill>
                  <a:schemeClr val="bg1"/>
                </a:solidFill>
              </a:rPr>
              <a:t> after using the product (e.g., Word), which can be obtained by conducting subjective evaluation test.</a:t>
            </a:r>
            <a:endParaRPr lang="en-US" sz="1800" dirty="0">
              <a:solidFill>
                <a:schemeClr val="bg1"/>
              </a:solidFill>
            </a:endParaRPr>
          </a:p>
          <a:p>
            <a:endParaRPr lang="en-US" dirty="0"/>
          </a:p>
        </p:txBody>
      </p:sp>
      <p:sp>
        <p:nvSpPr>
          <p:cNvPr id="6" name="Slide Number Placeholder 5"/>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6"/>
            <a:ext cx="7886700" cy="1325563"/>
          </a:xfrm>
        </p:spPr>
        <p:txBody>
          <a:bodyPr anchor="ctr">
            <a:normAutofit/>
          </a:bodyPr>
          <a:lstStyle/>
          <a:p>
            <a:r>
              <a:rPr lang="en-US" altLang="zh-CN" b="1"/>
              <a:t>IV. Usage context</a:t>
            </a:r>
            <a:br>
              <a:rPr lang="zh-CN" altLang="en-US" b="1"/>
            </a:br>
            <a:endParaRPr lang="en-US" dirty="0"/>
          </a:p>
        </p:txBody>
      </p:sp>
      <p:sp>
        <p:nvSpPr>
          <p:cNvPr id="4" name="Content Placeholder 3"/>
          <p:cNvSpPr>
            <a:spLocks noGrp="1"/>
          </p:cNvSpPr>
          <p:nvPr>
            <p:ph sz="half" idx="1"/>
          </p:nvPr>
        </p:nvSpPr>
        <p:spPr>
          <a:xfrm>
            <a:off x="628650" y="1825625"/>
            <a:ext cx="8286750" cy="4351338"/>
          </a:xfrm>
        </p:spPr>
        <p:txBody>
          <a:bodyPr>
            <a:normAutofit lnSpcReduction="10000"/>
          </a:bodyPr>
          <a:lstStyle/>
          <a:p>
            <a:pPr>
              <a:lnSpc>
                <a:spcPct val="160000"/>
              </a:lnSpc>
              <a:spcBef>
                <a:spcPts val="0"/>
              </a:spcBef>
            </a:pPr>
            <a:r>
              <a:rPr lang="en-US" sz="2000" spc="-5" dirty="0"/>
              <a:t>Consumer electronics, e‐commerce, social media, daily activities, e.g. Room2Room (MS), </a:t>
            </a:r>
            <a:r>
              <a:rPr lang="en-US" sz="2000" spc="-5" dirty="0" err="1"/>
              <a:t>iphone</a:t>
            </a:r>
            <a:r>
              <a:rPr lang="en-US" sz="2000" spc="-5" dirty="0"/>
              <a:t>.</a:t>
            </a:r>
            <a:endParaRPr lang="en-US" sz="2000" spc="-5" dirty="0"/>
          </a:p>
          <a:p>
            <a:pPr>
              <a:lnSpc>
                <a:spcPct val="160000"/>
              </a:lnSpc>
              <a:spcBef>
                <a:spcPts val="0"/>
              </a:spcBef>
            </a:pPr>
            <a:r>
              <a:rPr lang="en-US" sz="2000" spc="-5" dirty="0"/>
              <a:t>Games and entertainment, e.g. AR interactive games</a:t>
            </a:r>
            <a:endParaRPr lang="en-US" sz="2000" spc="-5" dirty="0"/>
          </a:p>
          <a:p>
            <a:pPr>
              <a:lnSpc>
                <a:spcPct val="160000"/>
              </a:lnSpc>
              <a:spcBef>
                <a:spcPts val="0"/>
              </a:spcBef>
            </a:pPr>
            <a:r>
              <a:rPr lang="en-US" sz="2000" spc="-5" dirty="0"/>
              <a:t>Professional environments, e.g. MRI </a:t>
            </a:r>
            <a:r>
              <a:rPr lang="en-US" altLang="zh-CN" sz="2000" spc="-5" dirty="0"/>
              <a:t>used to generate images of the organs in the body</a:t>
            </a:r>
            <a:r>
              <a:rPr lang="en-US" sz="2000" spc="-5" dirty="0"/>
              <a:t>, ICU for new born babies.</a:t>
            </a:r>
            <a:endParaRPr lang="en-US" sz="2000" spc="-5" dirty="0"/>
          </a:p>
          <a:p>
            <a:pPr>
              <a:lnSpc>
                <a:spcPct val="160000"/>
              </a:lnSpc>
              <a:spcBef>
                <a:spcPts val="0"/>
              </a:spcBef>
            </a:pPr>
            <a:r>
              <a:rPr lang="en-US" sz="2000" spc="-5" dirty="0"/>
              <a:t>Exploratory, creative and collaborative interface, e.g. Information Search (Google)</a:t>
            </a:r>
            <a:endParaRPr lang="en-US" sz="2000" spc="-5" dirty="0"/>
          </a:p>
          <a:p>
            <a:pPr>
              <a:lnSpc>
                <a:spcPct val="160000"/>
              </a:lnSpc>
              <a:spcBef>
                <a:spcPts val="0"/>
              </a:spcBef>
            </a:pPr>
            <a:r>
              <a:rPr lang="en-US" sz="2000" dirty="0"/>
              <a:t>etc.</a:t>
            </a:r>
            <a:endParaRPr lang="en-US" sz="2000" dirty="0"/>
          </a:p>
        </p:txBody>
      </p:sp>
      <p:sp>
        <p:nvSpPr>
          <p:cNvPr id="14" name="Slide Number Placeholder 1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365126"/>
            <a:ext cx="7886700" cy="1325563"/>
          </a:xfrm>
        </p:spPr>
        <p:txBody>
          <a:bodyPr vert="horz" lIns="91440" tIns="45720" rIns="91440" bIns="45720" rtlCol="0" anchor="ctr">
            <a:normAutofit/>
          </a:bodyPr>
          <a:lstStyle/>
          <a:p>
            <a:pPr marL="12065" marR="5080">
              <a:tabLst>
                <a:tab pos="268605" algn="l"/>
              </a:tabLst>
            </a:pPr>
            <a:r>
              <a:rPr lang="en-US" altLang="zh-CN" b="1" kern="1200" dirty="0">
                <a:latin typeface="+mj-lt"/>
                <a:ea typeface="+mj-ea"/>
                <a:cs typeface="+mj-cs"/>
              </a:rPr>
              <a:t>V. Universal usability</a:t>
            </a:r>
            <a:endParaRPr lang="en-US" kern="1200" dirty="0">
              <a:latin typeface="+mj-lt"/>
              <a:ea typeface="+mj-ea"/>
              <a:cs typeface="+mj-cs"/>
            </a:endParaRPr>
          </a:p>
        </p:txBody>
      </p:sp>
      <p:sp>
        <p:nvSpPr>
          <p:cNvPr id="5" name="文本框 4"/>
          <p:cNvSpPr txBox="1"/>
          <p:nvPr/>
        </p:nvSpPr>
        <p:spPr>
          <a:xfrm>
            <a:off x="628650" y="1825625"/>
            <a:ext cx="7677150" cy="4351338"/>
          </a:xfrm>
          <a:prstGeom prst="rect">
            <a:avLst/>
          </a:prstGeom>
        </p:spPr>
        <p:txBody>
          <a:bodyPr vert="horz" lIns="91440" tIns="45720" rIns="91440" bIns="45720" rtlCol="0">
            <a:normAutofit/>
          </a:bodyPr>
          <a:lstStyle/>
          <a:p>
            <a:pPr indent="-171450" defTabSz="685800">
              <a:lnSpc>
                <a:spcPct val="150000"/>
              </a:lnSpc>
              <a:buFont typeface="Wingdings" panose="05000000000000000000" pitchFamily="2" charset="2"/>
              <a:buChar char="§"/>
            </a:pPr>
            <a:r>
              <a:rPr lang="en-US" altLang="zh-CN" sz="2000" dirty="0">
                <a:solidFill>
                  <a:schemeClr val="bg1"/>
                </a:solidFill>
              </a:rPr>
              <a:t>The diversity of users makes universal usability a  very challenging task:</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Physical abilities and physical workplaces</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Cognitive and Perceptual abilities</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Personality differences</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Cultural and International Diversity</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Users with Disabilities</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Considerations for Elderly</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Considerations for Children</a:t>
            </a:r>
            <a:endParaRPr lang="en-US" altLang="zh-CN" sz="2000" dirty="0">
              <a:solidFill>
                <a:schemeClr val="bg1"/>
              </a:solidFill>
            </a:endParaRPr>
          </a:p>
          <a:p>
            <a:pPr marL="342900" indent="-171450" defTabSz="685800">
              <a:lnSpc>
                <a:spcPct val="150000"/>
              </a:lnSpc>
              <a:buFont typeface="Wingdings" panose="05000000000000000000" pitchFamily="2" charset="2"/>
              <a:buChar char="§"/>
            </a:pPr>
            <a:r>
              <a:rPr lang="en-US" altLang="zh-CN" sz="2000" dirty="0">
                <a:solidFill>
                  <a:schemeClr val="bg1"/>
                </a:solidFill>
              </a:rPr>
              <a:t>Accommodating hardware and software diversity</a:t>
            </a:r>
            <a:endParaRPr lang="en-US" altLang="zh-CN" sz="2000" dirty="0">
              <a:solidFill>
                <a:schemeClr val="bg1"/>
              </a:solidFill>
            </a:endParaRPr>
          </a:p>
        </p:txBody>
      </p:sp>
      <p:sp>
        <p:nvSpPr>
          <p:cNvPr id="3" name="object 3"/>
          <p:cNvSpPr txBox="1"/>
          <p:nvPr/>
        </p:nvSpPr>
        <p:spPr>
          <a:xfrm>
            <a:off x="929132" y="23567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8" name="Slide Number Placeholder 7"/>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685800" y="76200"/>
            <a:ext cx="3257550" cy="4895850"/>
          </a:xfrm>
          <a:prstGeom prst="rect">
            <a:avLst/>
          </a:prstGeom>
          <a:noFill/>
        </p:spPr>
      </p:pic>
      <p:sp>
        <p:nvSpPr>
          <p:cNvPr id="7" name="文本框 6"/>
          <p:cNvSpPr txBox="1"/>
          <p:nvPr/>
        </p:nvSpPr>
        <p:spPr>
          <a:xfrm>
            <a:off x="4993481" y="688022"/>
            <a:ext cx="3521869" cy="679774"/>
          </a:xfrm>
          <a:prstGeom prst="rect">
            <a:avLst/>
          </a:prstGeom>
          <a:solidFill>
            <a:schemeClr val="accent2">
              <a:lumMod val="50000"/>
            </a:schemeClr>
          </a:solidFill>
        </p:spPr>
        <p:txBody>
          <a:bodyPr vert="horz" wrap="square" lIns="91440" tIns="108000" rIns="91440" bIns="108000" rtlCol="0" anchor="ctr">
            <a:normAutofit/>
          </a:bodyPr>
          <a:lstStyle/>
          <a:p>
            <a:pPr defTabSz="685800">
              <a:spcBef>
                <a:spcPct val="0"/>
              </a:spcBef>
              <a:spcAft>
                <a:spcPts val="600"/>
              </a:spcAft>
            </a:pPr>
            <a:r>
              <a:rPr lang="en-US" altLang="zh-CN" sz="3000" b="1" kern="1200" dirty="0">
                <a:solidFill>
                  <a:schemeClr val="bg1"/>
                </a:solidFill>
                <a:latin typeface="+mj-lt"/>
                <a:ea typeface="+mj-ea"/>
                <a:cs typeface="+mj-cs"/>
              </a:rPr>
              <a:t>Universal usability</a:t>
            </a:r>
            <a:endParaRPr lang="en-US" altLang="zh-CN" sz="3000" b="1" kern="1200" dirty="0">
              <a:solidFill>
                <a:schemeClr val="bg1"/>
              </a:solidFill>
              <a:latin typeface="+mj-lt"/>
              <a:ea typeface="+mj-ea"/>
              <a:cs typeface="+mj-cs"/>
            </a:endParaRPr>
          </a:p>
        </p:txBody>
      </p:sp>
      <p:sp>
        <p:nvSpPr>
          <p:cNvPr id="11" name="文本框 10"/>
          <p:cNvSpPr txBox="1"/>
          <p:nvPr/>
        </p:nvSpPr>
        <p:spPr>
          <a:xfrm>
            <a:off x="4993480" y="1825625"/>
            <a:ext cx="3521870" cy="4351338"/>
          </a:xfrm>
          <a:prstGeom prst="rect">
            <a:avLst/>
          </a:prstGeom>
        </p:spPr>
        <p:txBody>
          <a:bodyPr vert="horz" lIns="91440" tIns="45720" rIns="91440" bIns="45720" rtlCol="0">
            <a:normAutofit/>
          </a:bodyPr>
          <a:lstStyle/>
          <a:p>
            <a:pPr defTabSz="685800">
              <a:lnSpc>
                <a:spcPct val="90000"/>
              </a:lnSpc>
              <a:spcAft>
                <a:spcPts val="600"/>
              </a:spcAft>
            </a:pPr>
            <a:r>
              <a:rPr lang="en-US" altLang="zh-CN" dirty="0">
                <a:solidFill>
                  <a:schemeClr val="bg1"/>
                </a:solidFill>
              </a:rPr>
              <a:t>Physical abilities and physical workplaces</a:t>
            </a:r>
            <a:endParaRPr lang="en-US" altLang="zh-CN" dirty="0">
              <a:solidFill>
                <a:schemeClr val="bg1"/>
              </a:solidFill>
            </a:endParaRPr>
          </a:p>
          <a:p>
            <a:pPr marL="400050" indent="-285750" defTabSz="685800">
              <a:lnSpc>
                <a:spcPct val="90000"/>
              </a:lnSpc>
              <a:spcAft>
                <a:spcPts val="600"/>
              </a:spcAft>
              <a:buFont typeface="Wingdings" panose="05000000000000000000" pitchFamily="2" charset="2"/>
              <a:buChar char="§"/>
            </a:pPr>
            <a:r>
              <a:rPr lang="en-US" altLang="zh-CN" dirty="0">
                <a:solidFill>
                  <a:schemeClr val="bg1"/>
                </a:solidFill>
              </a:rPr>
              <a:t>Physical abilities vary from person to person in terms of human dimensions:</a:t>
            </a:r>
            <a:endParaRPr lang="en-US" altLang="zh-CN" dirty="0">
              <a:solidFill>
                <a:schemeClr val="bg1"/>
              </a:solidFill>
            </a:endParaRPr>
          </a:p>
          <a:p>
            <a:pPr marL="857250" lvl="1" indent="-285750" defTabSz="685800">
              <a:lnSpc>
                <a:spcPct val="90000"/>
              </a:lnSpc>
              <a:spcAft>
                <a:spcPts val="600"/>
              </a:spcAft>
              <a:buFont typeface="Wingdings" panose="05000000000000000000" pitchFamily="2" charset="2"/>
              <a:buChar char="§"/>
            </a:pPr>
            <a:r>
              <a:rPr lang="en-US" altLang="zh-CN" dirty="0">
                <a:solidFill>
                  <a:schemeClr val="bg1"/>
                </a:solidFill>
              </a:rPr>
              <a:t>Male/female, young/adult, European/Asian, tall/short</a:t>
            </a:r>
            <a:endParaRPr lang="en-US" altLang="zh-CN" dirty="0">
              <a:solidFill>
                <a:schemeClr val="bg1"/>
              </a:solidFill>
            </a:endParaRPr>
          </a:p>
          <a:p>
            <a:pPr marL="857250" lvl="1" indent="-285750" defTabSz="685800">
              <a:lnSpc>
                <a:spcPct val="90000"/>
              </a:lnSpc>
              <a:spcAft>
                <a:spcPts val="600"/>
              </a:spcAft>
              <a:buFont typeface="Wingdings" panose="05000000000000000000" pitchFamily="2" charset="2"/>
              <a:buChar char="§"/>
            </a:pPr>
            <a:r>
              <a:rPr lang="en-US" altLang="zh-CN" dirty="0">
                <a:solidFill>
                  <a:schemeClr val="bg1"/>
                </a:solidFill>
              </a:rPr>
              <a:t>Size: head, mouth, nose, neck, shoulder, chest, arm, etc.</a:t>
            </a:r>
            <a:endParaRPr lang="en-US" altLang="zh-CN" dirty="0">
              <a:solidFill>
                <a:schemeClr val="bg1"/>
              </a:solidFill>
            </a:endParaRPr>
          </a:p>
          <a:p>
            <a:pPr marL="857250" lvl="1" indent="-285750" defTabSz="685800">
              <a:lnSpc>
                <a:spcPct val="90000"/>
              </a:lnSpc>
              <a:spcAft>
                <a:spcPts val="600"/>
              </a:spcAft>
              <a:buFont typeface="Wingdings" panose="05000000000000000000" pitchFamily="2" charset="2"/>
              <a:buChar char="§"/>
            </a:pPr>
            <a:r>
              <a:rPr lang="en-US" altLang="zh-CN" dirty="0">
                <a:solidFill>
                  <a:schemeClr val="bg1"/>
                </a:solidFill>
              </a:rPr>
              <a:t>All these differences lead to different users’ needs.</a:t>
            </a:r>
            <a:endParaRPr lang="en-US" altLang="zh-CN" dirty="0">
              <a:solidFill>
                <a:schemeClr val="bg1"/>
              </a:solidFill>
            </a:endParaRPr>
          </a:p>
          <a:p>
            <a:pPr marL="114300" defTabSz="685800">
              <a:lnSpc>
                <a:spcPct val="90000"/>
              </a:lnSpc>
              <a:spcAft>
                <a:spcPts val="600"/>
              </a:spcAft>
            </a:pPr>
            <a:r>
              <a:rPr lang="en-US" altLang="zh-CN" dirty="0">
                <a:solidFill>
                  <a:schemeClr val="bg1"/>
                </a:solidFill>
              </a:rPr>
              <a:t>Design of physical workplaces should accommodate various physical ability settings</a:t>
            </a:r>
            <a:endParaRPr lang="en-US" altLang="zh-CN" dirty="0">
              <a:solidFill>
                <a:schemeClr val="bg1"/>
              </a:solidFill>
            </a:endParaRPr>
          </a:p>
        </p:txBody>
      </p:sp>
      <p:sp>
        <p:nvSpPr>
          <p:cNvPr id="3" name="object 3"/>
          <p:cNvSpPr txBox="1"/>
          <p:nvPr/>
        </p:nvSpPr>
        <p:spPr>
          <a:xfrm>
            <a:off x="929132" y="25853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pic>
        <p:nvPicPr>
          <p:cNvPr id="100" name="图片 99"/>
          <p:cNvPicPr/>
          <p:nvPr/>
        </p:nvPicPr>
        <p:blipFill>
          <a:blip r:embed="rId2"/>
          <a:stretch>
            <a:fillRect/>
          </a:stretch>
        </p:blipFill>
        <p:spPr>
          <a:xfrm>
            <a:off x="76200" y="3276600"/>
            <a:ext cx="4763135" cy="314896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框 4"/>
          <p:cNvSpPr txBox="1"/>
          <p:nvPr/>
        </p:nvSpPr>
        <p:spPr>
          <a:xfrm>
            <a:off x="628650" y="688022"/>
            <a:ext cx="4705350" cy="679774"/>
          </a:xfrm>
          <a:prstGeom prst="rect">
            <a:avLst/>
          </a:prstGeom>
          <a:solidFill>
            <a:schemeClr val="accent2">
              <a:lumMod val="50000"/>
            </a:schemeClr>
          </a:solidFill>
        </p:spPr>
        <p:txBody>
          <a:bodyPr vert="horz" lIns="91440" tIns="108000" rIns="91440" bIns="108000" rtlCol="0" anchor="ctr">
            <a:normAutofit/>
          </a:bodyPr>
          <a:lstStyle/>
          <a:p>
            <a:pPr defTabSz="685800">
              <a:spcBef>
                <a:spcPct val="0"/>
              </a:spcBef>
              <a:spcAft>
                <a:spcPts val="600"/>
              </a:spcAft>
            </a:pPr>
            <a:r>
              <a:rPr lang="en-US" altLang="zh-CN" sz="3000" b="1" kern="1200" dirty="0">
                <a:solidFill>
                  <a:schemeClr val="bg1"/>
                </a:solidFill>
                <a:latin typeface="+mj-lt"/>
                <a:ea typeface="+mj-ea"/>
                <a:cs typeface="+mj-cs"/>
              </a:rPr>
              <a:t>Universal usability</a:t>
            </a:r>
            <a:endParaRPr lang="en-US" altLang="zh-CN" sz="3000" b="1" kern="1200" dirty="0">
              <a:solidFill>
                <a:schemeClr val="bg1"/>
              </a:solidFill>
              <a:latin typeface="+mj-lt"/>
              <a:ea typeface="+mj-ea"/>
              <a:cs typeface="+mj-cs"/>
            </a:endParaRPr>
          </a:p>
        </p:txBody>
      </p:sp>
      <p:sp>
        <p:nvSpPr>
          <p:cNvPr id="8" name="文本框 7"/>
          <p:cNvSpPr txBox="1"/>
          <p:nvPr/>
        </p:nvSpPr>
        <p:spPr>
          <a:xfrm>
            <a:off x="628650" y="1600200"/>
            <a:ext cx="7886700" cy="4727575"/>
          </a:xfrm>
          <a:prstGeom prst="rect">
            <a:avLst/>
          </a:prstGeom>
        </p:spPr>
        <p:txBody>
          <a:bodyPr vert="horz" lIns="91440" tIns="45720" rIns="91440" bIns="45720" rtlCol="0">
            <a:noAutofit/>
          </a:bodyPr>
          <a:lstStyle/>
          <a:p>
            <a:pPr marL="170815" defTabSz="685800">
              <a:lnSpc>
                <a:spcPct val="170000"/>
              </a:lnSpc>
            </a:pPr>
            <a:r>
              <a:rPr lang="en-US" altLang="zh-CN" sz="1500" dirty="0">
                <a:solidFill>
                  <a:schemeClr val="bg1"/>
                </a:solidFill>
              </a:rPr>
              <a:t>Cognitive and Perceptual abilities</a:t>
            </a:r>
            <a:endParaRPr lang="en-US" altLang="zh-CN" sz="1500" dirty="0">
              <a:solidFill>
                <a:schemeClr val="bg1"/>
              </a:solidFill>
            </a:endParaRPr>
          </a:p>
          <a:p>
            <a:pPr marL="456565" indent="-285750" defTabSz="685800">
              <a:lnSpc>
                <a:spcPct val="170000"/>
              </a:lnSpc>
              <a:buFont typeface="Wingdings" panose="05000000000000000000" pitchFamily="2" charset="2"/>
              <a:buChar char="§"/>
            </a:pPr>
            <a:r>
              <a:rPr lang="en-US" altLang="zh-CN" sz="1500" dirty="0">
                <a:solidFill>
                  <a:schemeClr val="bg1"/>
                </a:solidFill>
              </a:rPr>
              <a:t>Definition: Perception is the ability to capture, process, and actively make sense of the information that our senses receive, such as vision, touch, hearing and hand control. It is the cognitive process that makes it possible to interpret our surroundings with the stimuli that we receive throughout sensory organs. [*]</a:t>
            </a:r>
            <a:endParaRPr lang="en-US" altLang="zh-CN" sz="1500" dirty="0">
              <a:solidFill>
                <a:schemeClr val="bg1"/>
              </a:solidFill>
            </a:endParaRPr>
          </a:p>
          <a:p>
            <a:pPr lvl="2" indent="-286385" defTabSz="685800">
              <a:lnSpc>
                <a:spcPct val="170000"/>
              </a:lnSpc>
              <a:buFont typeface="Wingdings" panose="05000000000000000000" pitchFamily="2" charset="2"/>
              <a:buChar char="§"/>
            </a:pPr>
            <a:r>
              <a:rPr lang="en-US" altLang="zh-CN" sz="1500" dirty="0">
                <a:solidFill>
                  <a:schemeClr val="bg1"/>
                </a:solidFill>
              </a:rPr>
              <a:t>Affected by many factors</a:t>
            </a:r>
            <a:endParaRPr lang="en-US" altLang="zh-CN" sz="1500" dirty="0">
              <a:solidFill>
                <a:schemeClr val="bg1"/>
              </a:solidFill>
            </a:endParaRPr>
          </a:p>
          <a:p>
            <a:pPr marL="914400" lvl="3" indent="-286385" defTabSz="685800">
              <a:lnSpc>
                <a:spcPct val="170000"/>
              </a:lnSpc>
              <a:buFont typeface="Wingdings" panose="05000000000000000000" pitchFamily="2" charset="2"/>
              <a:buChar char="§"/>
            </a:pPr>
            <a:r>
              <a:rPr lang="en-US" altLang="zh-CN" sz="1500" dirty="0">
                <a:solidFill>
                  <a:schemeClr val="bg1"/>
                </a:solidFill>
              </a:rPr>
              <a:t>Arousal and vigilance</a:t>
            </a:r>
            <a:endParaRPr lang="en-US" altLang="zh-CN" sz="1500" dirty="0">
              <a:solidFill>
                <a:schemeClr val="bg1"/>
              </a:solidFill>
            </a:endParaRPr>
          </a:p>
          <a:p>
            <a:pPr marL="914400" lvl="3" indent="-286385" defTabSz="685800">
              <a:lnSpc>
                <a:spcPct val="170000"/>
              </a:lnSpc>
              <a:buFont typeface="Wingdings" panose="05000000000000000000" pitchFamily="2" charset="2"/>
              <a:buChar char="§"/>
            </a:pPr>
            <a:r>
              <a:rPr lang="en-US" altLang="zh-CN" sz="1500" dirty="0">
                <a:solidFill>
                  <a:schemeClr val="bg1"/>
                </a:solidFill>
              </a:rPr>
              <a:t>Fatigue and sleep deprivation</a:t>
            </a:r>
            <a:endParaRPr lang="en-US" altLang="zh-CN" sz="1500" dirty="0">
              <a:solidFill>
                <a:schemeClr val="bg1"/>
              </a:solidFill>
            </a:endParaRPr>
          </a:p>
          <a:p>
            <a:pPr marL="914400" lvl="3" indent="-286385" defTabSz="685800">
              <a:lnSpc>
                <a:spcPct val="170000"/>
              </a:lnSpc>
              <a:buFont typeface="Wingdings" panose="05000000000000000000" pitchFamily="2" charset="2"/>
              <a:buChar char="§"/>
            </a:pPr>
            <a:r>
              <a:rPr lang="en-US" altLang="zh-CN" sz="1500" dirty="0">
                <a:solidFill>
                  <a:schemeClr val="bg1"/>
                </a:solidFill>
              </a:rPr>
              <a:t>…</a:t>
            </a:r>
            <a:endParaRPr lang="en-US" altLang="zh-CN" sz="1500" dirty="0">
              <a:solidFill>
                <a:schemeClr val="bg1"/>
              </a:solidFill>
            </a:endParaRPr>
          </a:p>
          <a:p>
            <a:pPr marL="170815" lvl="1" defTabSz="685800">
              <a:lnSpc>
                <a:spcPct val="170000"/>
              </a:lnSpc>
            </a:pPr>
            <a:r>
              <a:rPr lang="en-US" altLang="zh-CN" sz="1500" dirty="0">
                <a:solidFill>
                  <a:schemeClr val="bg1"/>
                </a:solidFill>
              </a:rPr>
              <a:t>Note: Background experience and knowledge in the task domain and the interface domain play key roles in learning and performance. Interface design should consider different people with various cognitive and perceptual abilities to facilitate the end-users.</a:t>
            </a:r>
            <a:endParaRPr lang="en-US" altLang="zh-CN" sz="1500" dirty="0">
              <a:solidFill>
                <a:schemeClr val="bg1"/>
              </a:solidFill>
            </a:endParaRPr>
          </a:p>
        </p:txBody>
      </p:sp>
      <p:sp>
        <p:nvSpPr>
          <p:cNvPr id="3" name="object 3"/>
          <p:cNvSpPr txBox="1"/>
          <p:nvPr/>
        </p:nvSpPr>
        <p:spPr>
          <a:xfrm>
            <a:off x="929132" y="23567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11" name="Slide Number Placeholder 10"/>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
        <p:nvSpPr>
          <p:cNvPr id="15" name="TextBox 14"/>
          <p:cNvSpPr txBox="1"/>
          <p:nvPr/>
        </p:nvSpPr>
        <p:spPr>
          <a:xfrm>
            <a:off x="76200" y="6427113"/>
            <a:ext cx="6529832" cy="430887"/>
          </a:xfrm>
          <a:prstGeom prst="rect">
            <a:avLst/>
          </a:prstGeom>
          <a:noFill/>
        </p:spPr>
        <p:txBody>
          <a:bodyPr wrap="square">
            <a:spAutoFit/>
          </a:bodyPr>
          <a:lstStyle/>
          <a:p>
            <a:r>
              <a:rPr lang="en-US" sz="1100" dirty="0">
                <a:solidFill>
                  <a:schemeClr val="bg1"/>
                </a:solidFill>
              </a:rPr>
              <a:t>[*] Brown, Ted, et al. "Relationship of cognitive and perceptual abilities to functional independence in adults who have had a stroke." Occupational therapy international 20.1 (2013): 11-22.</a:t>
            </a:r>
            <a:endParaRPr lang="en-US" sz="11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
            <a:ext cx="3228975" cy="6721472"/>
          </a:xfrm>
          <a:prstGeom prst="rect">
            <a:avLst/>
          </a:prstGeo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rmAutofit/>
          </a:bodyPr>
          <a:lstStyle/>
          <a:p>
            <a:pPr algn="r" defTabSz="685800">
              <a:lnSpc>
                <a:spcPct val="70000"/>
              </a:lnSpc>
              <a:spcBef>
                <a:spcPct val="0"/>
              </a:spcBef>
              <a:spcAft>
                <a:spcPts val="600"/>
              </a:spcAft>
            </a:pPr>
            <a:r>
              <a:rPr lang="en-US" altLang="zh-CN" sz="3900" b="0" kern="1200" spc="-113" dirty="0">
                <a:solidFill>
                  <a:schemeClr val="bg1"/>
                </a:solidFill>
                <a:latin typeface="+mj-lt"/>
                <a:ea typeface="+mj-ea"/>
                <a:cs typeface="+mj-cs"/>
              </a:rPr>
              <a:t>Outline</a:t>
            </a:r>
            <a:endParaRPr lang="en-US" altLang="zh-CN" sz="3900" b="0" kern="1200" spc="-113" dirty="0">
              <a:solidFill>
                <a:schemeClr val="bg1"/>
              </a:solidFill>
              <a:latin typeface="+mj-lt"/>
              <a:ea typeface="+mj-ea"/>
              <a:cs typeface="+mj-cs"/>
            </a:endParaRPr>
          </a:p>
        </p:txBody>
      </p:sp>
      <p:sp>
        <p:nvSpPr>
          <p:cNvPr id="5" name="文本框 4"/>
          <p:cNvSpPr txBox="1"/>
          <p:nvPr/>
        </p:nvSpPr>
        <p:spPr>
          <a:xfrm>
            <a:off x="3505200" y="492125"/>
            <a:ext cx="4986336" cy="5984875"/>
          </a:xfrm>
          <a:prstGeom prst="rect">
            <a:avLst/>
          </a:prstGeom>
        </p:spPr>
        <p:txBody>
          <a:bodyPr vert="horz" lIns="108000" tIns="108000" rIns="108000" bIns="108000" rtlCol="0" anchor="ctr">
            <a:normAutofit/>
          </a:bodyPr>
          <a:lstStyle/>
          <a:p>
            <a:pPr marL="571500" indent="-171450" defTabSz="685800">
              <a:lnSpc>
                <a:spcPct val="90000"/>
              </a:lnSpc>
              <a:spcAft>
                <a:spcPts val="600"/>
              </a:spcAft>
              <a:buFont typeface="Wingdings" panose="05000000000000000000" pitchFamily="2" charset="2"/>
              <a:buChar char="§"/>
            </a:pPr>
            <a:r>
              <a:rPr lang="en-US" altLang="zh-CN" sz="2800" dirty="0">
                <a:solidFill>
                  <a:schemeClr val="bg1"/>
                </a:solidFill>
              </a:rPr>
              <a:t>Development of Human Computer Interaction (HCI)</a:t>
            </a:r>
            <a:endParaRPr lang="en-US" altLang="zh-CN" sz="2800" dirty="0">
              <a:solidFill>
                <a:schemeClr val="bg1"/>
              </a:solidFill>
            </a:endParaRPr>
          </a:p>
          <a:p>
            <a:pPr marL="571500" indent="-171450" defTabSz="685800">
              <a:lnSpc>
                <a:spcPct val="90000"/>
              </a:lnSpc>
              <a:spcAft>
                <a:spcPts val="600"/>
              </a:spcAft>
              <a:buFont typeface="Wingdings" panose="05000000000000000000" pitchFamily="2" charset="2"/>
              <a:buChar char="§"/>
            </a:pPr>
            <a:r>
              <a:rPr lang="en-US" altLang="zh-CN" sz="2800" dirty="0">
                <a:solidFill>
                  <a:schemeClr val="bg1"/>
                </a:solidFill>
              </a:rPr>
              <a:t>Usability Requirements (UR)</a:t>
            </a:r>
            <a:endParaRPr lang="en-US" altLang="zh-CN" sz="2800" dirty="0">
              <a:solidFill>
                <a:schemeClr val="bg1"/>
              </a:solidFill>
            </a:endParaRPr>
          </a:p>
          <a:p>
            <a:pPr marL="571500" indent="-171450" defTabSz="685800">
              <a:lnSpc>
                <a:spcPct val="90000"/>
              </a:lnSpc>
              <a:spcAft>
                <a:spcPts val="600"/>
              </a:spcAft>
              <a:buFont typeface="Wingdings" panose="05000000000000000000" pitchFamily="2" charset="2"/>
              <a:buChar char="§"/>
            </a:pPr>
            <a:r>
              <a:rPr lang="en-US" altLang="zh-CN" sz="2800" dirty="0">
                <a:solidFill>
                  <a:schemeClr val="bg1"/>
                </a:solidFill>
              </a:rPr>
              <a:t>Usability Measures</a:t>
            </a:r>
            <a:endParaRPr lang="en-US" altLang="zh-CN" sz="2800" dirty="0">
              <a:solidFill>
                <a:schemeClr val="bg1"/>
              </a:solidFill>
            </a:endParaRPr>
          </a:p>
          <a:p>
            <a:pPr marL="571500" indent="-171450" defTabSz="685800">
              <a:lnSpc>
                <a:spcPct val="90000"/>
              </a:lnSpc>
              <a:spcAft>
                <a:spcPts val="600"/>
              </a:spcAft>
              <a:buFont typeface="Wingdings" panose="05000000000000000000" pitchFamily="2" charset="2"/>
              <a:buChar char="§"/>
            </a:pPr>
            <a:r>
              <a:rPr lang="en-US" altLang="zh-CN" sz="2800" dirty="0">
                <a:solidFill>
                  <a:schemeClr val="bg1"/>
                </a:solidFill>
              </a:rPr>
              <a:t>Usage context</a:t>
            </a:r>
            <a:endParaRPr lang="en-US" altLang="zh-CN" sz="2800" dirty="0">
              <a:solidFill>
                <a:schemeClr val="bg1"/>
              </a:solidFill>
            </a:endParaRPr>
          </a:p>
          <a:p>
            <a:pPr marL="571500" indent="-171450" defTabSz="685800">
              <a:lnSpc>
                <a:spcPct val="90000"/>
              </a:lnSpc>
              <a:spcAft>
                <a:spcPts val="600"/>
              </a:spcAft>
              <a:buFont typeface="Wingdings" panose="05000000000000000000" pitchFamily="2" charset="2"/>
              <a:buChar char="§"/>
            </a:pPr>
            <a:r>
              <a:rPr lang="en-US" altLang="zh-CN" sz="2800" dirty="0">
                <a:solidFill>
                  <a:schemeClr val="bg1"/>
                </a:solidFill>
              </a:rPr>
              <a:t>Universal usability</a:t>
            </a:r>
            <a:endParaRPr lang="en-US" altLang="zh-CN" sz="2800" dirty="0">
              <a:solidFill>
                <a:schemeClr val="bg1"/>
              </a:solidFill>
            </a:endParaRPr>
          </a:p>
          <a:p>
            <a:pPr marL="571500" indent="-171450" defTabSz="685800">
              <a:lnSpc>
                <a:spcPct val="90000"/>
              </a:lnSpc>
              <a:spcAft>
                <a:spcPts val="600"/>
              </a:spcAft>
              <a:buFont typeface="Wingdings" panose="05000000000000000000" pitchFamily="2" charset="2"/>
              <a:buChar char="§"/>
            </a:pPr>
            <a:r>
              <a:rPr lang="en-US" altLang="zh-CN" sz="2800" dirty="0">
                <a:solidFill>
                  <a:schemeClr val="bg1"/>
                </a:solidFill>
              </a:rPr>
              <a:t>Conclusion</a:t>
            </a:r>
            <a:endParaRPr lang="en-US" altLang="zh-CN" sz="2800" dirty="0">
              <a:solidFill>
                <a:schemeClr val="bg1"/>
              </a:solidFill>
            </a:endParaRPr>
          </a:p>
          <a:p>
            <a:pPr marL="571500" indent="-171450" defTabSz="685800">
              <a:lnSpc>
                <a:spcPct val="90000"/>
              </a:lnSpc>
              <a:spcAft>
                <a:spcPts val="600"/>
              </a:spcAft>
              <a:buFont typeface="Wingdings" panose="05000000000000000000" pitchFamily="2" charset="2"/>
              <a:buChar char="§"/>
            </a:pPr>
            <a:endParaRPr lang="en-US" altLang="zh-CN" sz="1500" dirty="0">
              <a:solidFill>
                <a:schemeClr val="bg1"/>
              </a:solidFill>
            </a:endParaRPr>
          </a:p>
          <a:p>
            <a:pPr marL="571500" indent="-171450" defTabSz="685800">
              <a:lnSpc>
                <a:spcPct val="90000"/>
              </a:lnSpc>
              <a:spcAft>
                <a:spcPts val="600"/>
              </a:spcAft>
              <a:buFont typeface="Wingdings" panose="05000000000000000000" pitchFamily="2" charset="2"/>
              <a:buChar char="§"/>
            </a:pPr>
            <a:endParaRPr lang="en-US" altLang="zh-CN" sz="1500" dirty="0">
              <a:solidFill>
                <a:schemeClr val="bg1"/>
              </a:solidFill>
            </a:endParaRPr>
          </a:p>
          <a:p>
            <a:pPr marL="571500" indent="-171450" defTabSz="685800">
              <a:lnSpc>
                <a:spcPct val="90000"/>
              </a:lnSpc>
              <a:spcAft>
                <a:spcPts val="600"/>
              </a:spcAft>
              <a:buFont typeface="Wingdings" panose="05000000000000000000" pitchFamily="2" charset="2"/>
              <a:buChar char="§"/>
            </a:pPr>
            <a:endParaRPr lang="en-US" altLang="zh-CN" sz="1500" dirty="0">
              <a:solidFill>
                <a:schemeClr val="bg1"/>
              </a:solidFill>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8650" y="688022"/>
            <a:ext cx="4705350" cy="679774"/>
          </a:xfrm>
          <a:prstGeom prst="rect">
            <a:avLst/>
          </a:prstGeom>
          <a:solidFill>
            <a:schemeClr val="accent2">
              <a:lumMod val="50000"/>
            </a:schemeClr>
          </a:solidFill>
        </p:spPr>
        <p:txBody>
          <a:bodyPr vert="horz" lIns="91440" tIns="108000" rIns="91440" bIns="108000" rtlCol="0" anchor="ctr">
            <a:normAutofit/>
          </a:bodyPr>
          <a:lstStyle/>
          <a:p>
            <a:pPr defTabSz="685800">
              <a:spcBef>
                <a:spcPct val="0"/>
              </a:spcBef>
              <a:spcAft>
                <a:spcPts val="600"/>
              </a:spcAft>
            </a:pPr>
            <a:r>
              <a:rPr lang="en-US" altLang="zh-CN" sz="3000" b="1" kern="1200" dirty="0">
                <a:solidFill>
                  <a:schemeClr val="bg1"/>
                </a:solidFill>
                <a:latin typeface="+mj-lt"/>
                <a:ea typeface="+mj-ea"/>
                <a:cs typeface="+mj-cs"/>
              </a:rPr>
              <a:t>Universal usability</a:t>
            </a:r>
            <a:endParaRPr lang="en-US" altLang="zh-CN" sz="3000" b="1" kern="1200" dirty="0">
              <a:solidFill>
                <a:schemeClr val="bg1"/>
              </a:solidFill>
              <a:latin typeface="+mj-lt"/>
              <a:ea typeface="+mj-ea"/>
              <a:cs typeface="+mj-cs"/>
            </a:endParaRPr>
          </a:p>
        </p:txBody>
      </p:sp>
      <p:sp>
        <p:nvSpPr>
          <p:cNvPr id="8" name="文本框 7"/>
          <p:cNvSpPr txBox="1"/>
          <p:nvPr/>
        </p:nvSpPr>
        <p:spPr>
          <a:xfrm>
            <a:off x="628650" y="1825625"/>
            <a:ext cx="7886700" cy="4351338"/>
          </a:xfrm>
          <a:prstGeom prst="rect">
            <a:avLst/>
          </a:prstGeom>
        </p:spPr>
        <p:txBody>
          <a:bodyPr vert="horz" lIns="91440" tIns="45720" rIns="91440" bIns="45720" rtlCol="0">
            <a:normAutofit fontScale="85000" lnSpcReduction="20000"/>
          </a:bodyPr>
          <a:lstStyle/>
          <a:p>
            <a:pPr marL="321945" defTabSz="685800">
              <a:lnSpc>
                <a:spcPct val="170000"/>
              </a:lnSpc>
            </a:pPr>
            <a:r>
              <a:rPr lang="en-US" altLang="zh-CN" sz="2000" dirty="0">
                <a:solidFill>
                  <a:schemeClr val="bg1"/>
                </a:solidFill>
              </a:rPr>
              <a:t>Personality differences</a:t>
            </a:r>
            <a:endParaRPr lang="en-US" altLang="zh-CN" sz="2000" dirty="0">
              <a:solidFill>
                <a:schemeClr val="bg1"/>
              </a:solidFill>
            </a:endParaRPr>
          </a:p>
          <a:p>
            <a:pPr marL="950595" lvl="1" indent="-171450" defTabSz="685800">
              <a:lnSpc>
                <a:spcPct val="170000"/>
              </a:lnSpc>
              <a:buFont typeface="Wingdings" panose="05000000000000000000" pitchFamily="2" charset="2"/>
              <a:buChar char="§"/>
            </a:pPr>
            <a:r>
              <a:rPr lang="en-US" altLang="zh-CN" sz="2000" dirty="0">
                <a:solidFill>
                  <a:schemeClr val="bg1"/>
                </a:solidFill>
              </a:rPr>
              <a:t>Myers-Briggs Type Indicator (MBTI) </a:t>
            </a:r>
            <a:endParaRPr lang="en-US" altLang="zh-CN" sz="2000" dirty="0">
              <a:solidFill>
                <a:schemeClr val="bg1"/>
              </a:solidFill>
            </a:endParaRPr>
          </a:p>
          <a:p>
            <a:pPr marL="1407795" lvl="4" indent="-171450" defTabSz="685800">
              <a:lnSpc>
                <a:spcPct val="170000"/>
              </a:lnSpc>
              <a:buFont typeface="Wingdings" panose="05000000000000000000" pitchFamily="2" charset="2"/>
              <a:buChar char="§"/>
            </a:pPr>
            <a:r>
              <a:rPr lang="en-US" altLang="zh-CN" sz="2000" dirty="0">
                <a:solidFill>
                  <a:schemeClr val="bg1"/>
                </a:solidFill>
              </a:rPr>
              <a:t>extroversion vs. introversion </a:t>
            </a:r>
            <a:endParaRPr lang="en-US" altLang="zh-CN" sz="2000" dirty="0">
              <a:solidFill>
                <a:schemeClr val="bg1"/>
              </a:solidFill>
            </a:endParaRPr>
          </a:p>
          <a:p>
            <a:pPr marL="1407795" lvl="4" indent="-171450" defTabSz="685800">
              <a:lnSpc>
                <a:spcPct val="170000"/>
              </a:lnSpc>
              <a:buFont typeface="Wingdings" panose="05000000000000000000" pitchFamily="2" charset="2"/>
              <a:buChar char="§"/>
            </a:pPr>
            <a:r>
              <a:rPr lang="en-US" altLang="zh-CN" sz="2000" dirty="0">
                <a:solidFill>
                  <a:schemeClr val="bg1"/>
                </a:solidFill>
              </a:rPr>
              <a:t>sensing vs. intuition </a:t>
            </a:r>
            <a:endParaRPr lang="en-US" altLang="zh-CN" sz="2000" dirty="0">
              <a:solidFill>
                <a:schemeClr val="bg1"/>
              </a:solidFill>
            </a:endParaRPr>
          </a:p>
          <a:p>
            <a:pPr marL="1407795" lvl="4" indent="-171450" defTabSz="685800">
              <a:lnSpc>
                <a:spcPct val="170000"/>
              </a:lnSpc>
              <a:buFont typeface="Wingdings" panose="05000000000000000000" pitchFamily="2" charset="2"/>
              <a:buChar char="§"/>
            </a:pPr>
            <a:r>
              <a:rPr lang="en-US" altLang="zh-CN" sz="2000" dirty="0">
                <a:solidFill>
                  <a:schemeClr val="bg1"/>
                </a:solidFill>
              </a:rPr>
              <a:t>perceptive vs. judging </a:t>
            </a:r>
            <a:endParaRPr lang="en-US" altLang="zh-CN" sz="2000" dirty="0">
              <a:solidFill>
                <a:schemeClr val="bg1"/>
              </a:solidFill>
            </a:endParaRPr>
          </a:p>
          <a:p>
            <a:pPr marL="1407795" lvl="4" indent="-171450" defTabSz="685800">
              <a:lnSpc>
                <a:spcPct val="170000"/>
              </a:lnSpc>
              <a:buFont typeface="Wingdings" panose="05000000000000000000" pitchFamily="2" charset="2"/>
              <a:buChar char="§"/>
            </a:pPr>
            <a:r>
              <a:rPr lang="en-US" altLang="zh-CN" sz="2000" dirty="0">
                <a:solidFill>
                  <a:schemeClr val="bg1"/>
                </a:solidFill>
              </a:rPr>
              <a:t>feeling vs. thinking </a:t>
            </a:r>
            <a:endParaRPr lang="en-US" altLang="zh-CN" sz="2000" dirty="0">
              <a:solidFill>
                <a:schemeClr val="bg1"/>
              </a:solidFill>
            </a:endParaRPr>
          </a:p>
          <a:p>
            <a:pPr marL="493395" lvl="1" indent="-171450" defTabSz="685800">
              <a:lnSpc>
                <a:spcPct val="170000"/>
              </a:lnSpc>
              <a:buFont typeface="Wingdings" panose="05000000000000000000" pitchFamily="2" charset="2"/>
              <a:buChar char="§"/>
            </a:pPr>
            <a:r>
              <a:rPr lang="en-US" altLang="zh-CN" sz="2000" dirty="0">
                <a:solidFill>
                  <a:schemeClr val="bg1"/>
                </a:solidFill>
              </a:rPr>
              <a:t>Different people with different personalities have various responds to different design of the interface</a:t>
            </a:r>
            <a:endParaRPr lang="en-US" altLang="zh-CN" sz="2000" dirty="0">
              <a:solidFill>
                <a:schemeClr val="bg1"/>
              </a:solidFill>
            </a:endParaRPr>
          </a:p>
          <a:p>
            <a:pPr marL="493395" indent="-171450" defTabSz="685800">
              <a:lnSpc>
                <a:spcPct val="170000"/>
              </a:lnSpc>
              <a:buFont typeface="Wingdings" panose="05000000000000000000" pitchFamily="2" charset="2"/>
              <a:buChar char="§"/>
            </a:pPr>
            <a:r>
              <a:rPr lang="en-US" altLang="zh-CN" sz="2000" dirty="0">
                <a:solidFill>
                  <a:schemeClr val="bg1"/>
                </a:solidFill>
              </a:rPr>
              <a:t>To target a specific population, the personality of the certain population should be considered. E.g., the Sims, social games, cooking games, Candy Crush games are more attractive to kids.</a:t>
            </a:r>
            <a:endParaRPr lang="en-US" altLang="zh-CN" sz="2000" dirty="0">
              <a:solidFill>
                <a:schemeClr val="bg1"/>
              </a:solidFill>
            </a:endParaRPr>
          </a:p>
        </p:txBody>
      </p:sp>
      <p:sp>
        <p:nvSpPr>
          <p:cNvPr id="3" name="object 3"/>
          <p:cNvSpPr txBox="1"/>
          <p:nvPr/>
        </p:nvSpPr>
        <p:spPr>
          <a:xfrm>
            <a:off x="929132" y="23567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8650" y="688022"/>
            <a:ext cx="4705350" cy="679774"/>
          </a:xfrm>
          <a:prstGeom prst="rect">
            <a:avLst/>
          </a:prstGeom>
          <a:solidFill>
            <a:schemeClr val="accent2">
              <a:lumMod val="50000"/>
            </a:schemeClr>
          </a:solidFill>
        </p:spPr>
        <p:txBody>
          <a:bodyPr vert="horz" lIns="91440" tIns="108000" rIns="91440" bIns="108000" rtlCol="0" anchor="ctr">
            <a:normAutofit/>
          </a:bodyPr>
          <a:lstStyle/>
          <a:p>
            <a:pPr defTabSz="685800">
              <a:spcBef>
                <a:spcPct val="0"/>
              </a:spcBef>
              <a:spcAft>
                <a:spcPts val="600"/>
              </a:spcAft>
            </a:pPr>
            <a:r>
              <a:rPr lang="en-US" altLang="zh-CN" sz="3000" b="1" kern="1200" dirty="0">
                <a:solidFill>
                  <a:schemeClr val="bg1"/>
                </a:solidFill>
                <a:latin typeface="+mj-lt"/>
                <a:ea typeface="+mj-ea"/>
                <a:cs typeface="+mj-cs"/>
              </a:rPr>
              <a:t>Universal usability</a:t>
            </a:r>
            <a:endParaRPr lang="en-US" altLang="zh-CN" sz="3000" b="1" kern="1200" dirty="0">
              <a:solidFill>
                <a:schemeClr val="bg1"/>
              </a:solidFill>
              <a:latin typeface="+mj-lt"/>
              <a:ea typeface="+mj-ea"/>
              <a:cs typeface="+mj-cs"/>
            </a:endParaRPr>
          </a:p>
        </p:txBody>
      </p:sp>
      <p:sp>
        <p:nvSpPr>
          <p:cNvPr id="8" name="文本框 7"/>
          <p:cNvSpPr txBox="1"/>
          <p:nvPr/>
        </p:nvSpPr>
        <p:spPr>
          <a:xfrm>
            <a:off x="628650" y="1825625"/>
            <a:ext cx="7886700" cy="4351338"/>
          </a:xfrm>
          <a:prstGeom prst="rect">
            <a:avLst/>
          </a:prstGeom>
        </p:spPr>
        <p:txBody>
          <a:bodyPr vert="horz" lIns="91440" tIns="45720" rIns="91440" bIns="45720" rtlCol="0">
            <a:normAutofit/>
          </a:bodyPr>
          <a:lstStyle/>
          <a:p>
            <a:pPr defTabSz="685800">
              <a:lnSpc>
                <a:spcPct val="150000"/>
              </a:lnSpc>
              <a:spcAft>
                <a:spcPts val="600"/>
              </a:spcAft>
            </a:pPr>
            <a:r>
              <a:rPr lang="en-US" altLang="zh-CN" dirty="0">
                <a:solidFill>
                  <a:schemeClr val="bg1"/>
                </a:solidFill>
              </a:rPr>
              <a:t>Cultural and International Diversity</a:t>
            </a:r>
            <a:endParaRPr lang="en-US" altLang="zh-CN" dirty="0">
              <a:solidFill>
                <a:schemeClr val="bg1"/>
              </a:solidFill>
            </a:endParaRPr>
          </a:p>
          <a:p>
            <a:pPr marL="742950" lvl="1" indent="-171450" defTabSz="685800">
              <a:lnSpc>
                <a:spcPct val="150000"/>
              </a:lnSpc>
              <a:spcAft>
                <a:spcPts val="600"/>
              </a:spcAft>
              <a:buFont typeface="Wingdings" panose="05000000000000000000" pitchFamily="2" charset="2"/>
              <a:buChar char="§"/>
            </a:pPr>
            <a:r>
              <a:rPr lang="en-US" altLang="zh-CN" dirty="0">
                <a:solidFill>
                  <a:schemeClr val="bg1"/>
                </a:solidFill>
              </a:rPr>
              <a:t>People coming from different cultural background and countries have different believes, behaviors, habits and values, etc.</a:t>
            </a:r>
            <a:endParaRPr lang="en-US" altLang="zh-CN" dirty="0">
              <a:solidFill>
                <a:schemeClr val="bg1"/>
              </a:solidFill>
            </a:endParaRPr>
          </a:p>
          <a:p>
            <a:pPr marL="742950" lvl="1" indent="-171450" defTabSz="685800">
              <a:lnSpc>
                <a:spcPct val="150000"/>
              </a:lnSpc>
              <a:spcAft>
                <a:spcPts val="600"/>
              </a:spcAft>
              <a:buFont typeface="Wingdings" panose="05000000000000000000" pitchFamily="2" charset="2"/>
              <a:buChar char="§"/>
            </a:pPr>
            <a:r>
              <a:rPr lang="en-US" altLang="zh-CN" dirty="0">
                <a:solidFill>
                  <a:schemeClr val="bg1"/>
                </a:solidFill>
              </a:rPr>
              <a:t>Example: Designing for cell phones can open the door to a wider audience, e.g. in developing countries where:</a:t>
            </a:r>
            <a:endParaRPr lang="en-US" altLang="zh-CN" dirty="0">
              <a:solidFill>
                <a:schemeClr val="bg1"/>
              </a:solidFill>
            </a:endParaRPr>
          </a:p>
          <a:p>
            <a:pPr marL="1257300" lvl="2" indent="-171450" defTabSz="685800">
              <a:lnSpc>
                <a:spcPct val="150000"/>
              </a:lnSpc>
              <a:spcAft>
                <a:spcPts val="600"/>
              </a:spcAft>
              <a:buFont typeface="Wingdings" panose="05000000000000000000" pitchFamily="2" charset="2"/>
              <a:buChar char="§"/>
            </a:pPr>
            <a:r>
              <a:rPr lang="en-US" altLang="zh-CN" dirty="0">
                <a:solidFill>
                  <a:schemeClr val="bg1"/>
                </a:solidFill>
              </a:rPr>
              <a:t>feature phones often are the only way to access the internet</a:t>
            </a:r>
            <a:endParaRPr lang="en-US" altLang="zh-CN" dirty="0">
              <a:solidFill>
                <a:schemeClr val="bg1"/>
              </a:solidFill>
            </a:endParaRPr>
          </a:p>
          <a:p>
            <a:pPr marL="1257300" lvl="2" indent="-171450" defTabSz="685800">
              <a:lnSpc>
                <a:spcPct val="150000"/>
              </a:lnSpc>
              <a:spcAft>
                <a:spcPts val="600"/>
              </a:spcAft>
              <a:buFont typeface="Wingdings" panose="05000000000000000000" pitchFamily="2" charset="2"/>
              <a:buChar char="§"/>
            </a:pPr>
            <a:r>
              <a:rPr lang="en-US" altLang="zh-CN" dirty="0">
                <a:solidFill>
                  <a:schemeClr val="bg1"/>
                </a:solidFill>
              </a:rPr>
              <a:t>literacy may be an issue</a:t>
            </a:r>
            <a:endParaRPr lang="en-US" altLang="zh-CN" dirty="0">
              <a:solidFill>
                <a:schemeClr val="bg1"/>
              </a:solidFill>
            </a:endParaRPr>
          </a:p>
          <a:p>
            <a:pPr marL="1257300" lvl="2" indent="-171450" defTabSz="685800">
              <a:lnSpc>
                <a:spcPct val="150000"/>
              </a:lnSpc>
              <a:spcAft>
                <a:spcPts val="600"/>
              </a:spcAft>
              <a:buFont typeface="Wingdings" panose="05000000000000000000" pitchFamily="2" charset="2"/>
              <a:buChar char="§"/>
            </a:pPr>
            <a:r>
              <a:rPr lang="en-US" altLang="zh-CN" dirty="0">
                <a:solidFill>
                  <a:schemeClr val="bg1"/>
                </a:solidFill>
              </a:rPr>
              <a:t>users have very low monthly limits on the data volume they can use</a:t>
            </a:r>
            <a:endParaRPr lang="en-US" altLang="zh-CN" dirty="0">
              <a:solidFill>
                <a:schemeClr val="bg1"/>
              </a:solidFill>
            </a:endParaRPr>
          </a:p>
          <a:p>
            <a:pPr marL="742950" lvl="1" indent="-171450" defTabSz="685800">
              <a:lnSpc>
                <a:spcPct val="90000"/>
              </a:lnSpc>
              <a:spcAft>
                <a:spcPts val="600"/>
              </a:spcAft>
              <a:buFont typeface="Wingdings" panose="05000000000000000000" pitchFamily="2" charset="2"/>
              <a:buChar char="§"/>
            </a:pPr>
            <a:endParaRPr lang="en-US" altLang="zh-CN" sz="1500" dirty="0">
              <a:solidFill>
                <a:schemeClr val="bg1"/>
              </a:solidFill>
            </a:endParaRPr>
          </a:p>
        </p:txBody>
      </p:sp>
      <p:sp>
        <p:nvSpPr>
          <p:cNvPr id="3" name="object 3"/>
          <p:cNvSpPr txBox="1"/>
          <p:nvPr/>
        </p:nvSpPr>
        <p:spPr>
          <a:xfrm>
            <a:off x="929132" y="23567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8650" y="688022"/>
            <a:ext cx="4705350" cy="679774"/>
          </a:xfrm>
          <a:prstGeom prst="rect">
            <a:avLst/>
          </a:prstGeom>
          <a:solidFill>
            <a:schemeClr val="accent2">
              <a:lumMod val="50000"/>
            </a:schemeClr>
          </a:solidFill>
        </p:spPr>
        <p:txBody>
          <a:bodyPr vert="horz" lIns="91440" tIns="108000" rIns="91440" bIns="108000" rtlCol="0" anchor="ctr">
            <a:normAutofit/>
          </a:bodyPr>
          <a:lstStyle/>
          <a:p>
            <a:pPr defTabSz="685800">
              <a:spcBef>
                <a:spcPct val="0"/>
              </a:spcBef>
              <a:spcAft>
                <a:spcPts val="600"/>
              </a:spcAft>
            </a:pPr>
            <a:r>
              <a:rPr lang="en-US" altLang="zh-CN" sz="3000" b="1" kern="1200" dirty="0">
                <a:solidFill>
                  <a:schemeClr val="bg1"/>
                </a:solidFill>
                <a:latin typeface="+mj-lt"/>
                <a:ea typeface="+mj-ea"/>
                <a:cs typeface="+mj-cs"/>
              </a:rPr>
              <a:t>Universal usability</a:t>
            </a:r>
            <a:endParaRPr lang="en-US" altLang="zh-CN" sz="3000" b="1" kern="1200" dirty="0">
              <a:solidFill>
                <a:schemeClr val="bg1"/>
              </a:solidFill>
              <a:latin typeface="+mj-lt"/>
              <a:ea typeface="+mj-ea"/>
              <a:cs typeface="+mj-cs"/>
            </a:endParaRPr>
          </a:p>
        </p:txBody>
      </p:sp>
      <p:sp>
        <p:nvSpPr>
          <p:cNvPr id="8" name="文本框 7"/>
          <p:cNvSpPr txBox="1"/>
          <p:nvPr/>
        </p:nvSpPr>
        <p:spPr>
          <a:xfrm>
            <a:off x="628650" y="1825625"/>
            <a:ext cx="8362950" cy="4351338"/>
          </a:xfrm>
          <a:prstGeom prst="rect">
            <a:avLst/>
          </a:prstGeom>
        </p:spPr>
        <p:txBody>
          <a:bodyPr vert="horz" lIns="91440" tIns="45720" rIns="91440" bIns="45720" rtlCol="0">
            <a:normAutofit lnSpcReduction="10000"/>
          </a:bodyPr>
          <a:lstStyle/>
          <a:p>
            <a:pPr defTabSz="685800">
              <a:lnSpc>
                <a:spcPct val="150000"/>
              </a:lnSpc>
              <a:spcAft>
                <a:spcPts val="600"/>
              </a:spcAft>
            </a:pPr>
            <a:r>
              <a:rPr lang="en-US" altLang="zh-CN" dirty="0">
                <a:solidFill>
                  <a:schemeClr val="bg1"/>
                </a:solidFill>
              </a:rPr>
              <a:t>Users with Disabilities</a:t>
            </a:r>
            <a:endParaRPr lang="en-US" altLang="zh-CN" dirty="0">
              <a:solidFill>
                <a:schemeClr val="bg1"/>
              </a:solidFill>
            </a:endParaRPr>
          </a:p>
          <a:p>
            <a:pPr marL="285750" indent="-285750" defTabSz="685800">
              <a:lnSpc>
                <a:spcPct val="150000"/>
              </a:lnSpc>
              <a:spcAft>
                <a:spcPts val="600"/>
              </a:spcAft>
              <a:buFont typeface="Wingdings" panose="05000000000000000000" pitchFamily="2" charset="2"/>
              <a:buChar char="§"/>
            </a:pPr>
            <a:r>
              <a:rPr lang="en-US" altLang="zh-CN" dirty="0">
                <a:solidFill>
                  <a:schemeClr val="bg1"/>
                </a:solidFill>
              </a:rPr>
              <a:t>Early planning for the disable should be implemented, e.g., speech-aided technologies.</a:t>
            </a:r>
            <a:endParaRPr lang="en-US" altLang="zh-CN" dirty="0">
              <a:solidFill>
                <a:schemeClr val="bg1"/>
              </a:solidFill>
            </a:endParaRPr>
          </a:p>
          <a:p>
            <a:pPr marL="285750" indent="-285750" defTabSz="685800">
              <a:lnSpc>
                <a:spcPct val="150000"/>
              </a:lnSpc>
              <a:spcAft>
                <a:spcPts val="600"/>
              </a:spcAft>
              <a:buFont typeface="Wingdings" panose="05000000000000000000" pitchFamily="2" charset="2"/>
              <a:buChar char="§"/>
            </a:pPr>
            <a:r>
              <a:rPr lang="en-US" altLang="zh-CN" dirty="0">
                <a:solidFill>
                  <a:schemeClr val="bg1"/>
                </a:solidFill>
              </a:rPr>
              <a:t>Example: avoid side effect</a:t>
            </a:r>
            <a:r>
              <a:rPr lang="en-US" altLang="zh-CN" baseline="30000" dirty="0">
                <a:solidFill>
                  <a:schemeClr val="bg1"/>
                </a:solidFill>
              </a:rPr>
              <a:t>[*]</a:t>
            </a:r>
            <a:r>
              <a:rPr lang="en-US" altLang="zh-CN" dirty="0">
                <a:solidFill>
                  <a:schemeClr val="bg1"/>
                </a:solidFill>
              </a:rPr>
              <a:t>. </a:t>
            </a:r>
            <a:endParaRPr lang="en-US" altLang="zh-CN" dirty="0">
              <a:solidFill>
                <a:schemeClr val="bg1"/>
              </a:solidFill>
            </a:endParaRPr>
          </a:p>
          <a:p>
            <a:pPr marL="342900" indent="-171450" defTabSz="685800">
              <a:lnSpc>
                <a:spcPct val="150000"/>
              </a:lnSpc>
              <a:spcAft>
                <a:spcPts val="600"/>
              </a:spcAft>
              <a:buFont typeface="Wingdings" panose="05000000000000000000" pitchFamily="2" charset="2"/>
              <a:buChar char="§"/>
            </a:pPr>
            <a:r>
              <a:rPr lang="en-US" altLang="zh-CN" dirty="0">
                <a:solidFill>
                  <a:schemeClr val="bg1"/>
                </a:solidFill>
              </a:rPr>
              <a:t>Side effects are actions that occur as the result of user actions that do not seem to the user to be related to the primary goal of the action. For instance, when starting a program that changes system configurations (such as screen and sound settings) it should change them back when the program is not being used.</a:t>
            </a:r>
            <a:endParaRPr lang="en-US" altLang="zh-CN" dirty="0">
              <a:solidFill>
                <a:schemeClr val="bg1"/>
              </a:solidFill>
            </a:endParaRPr>
          </a:p>
          <a:p>
            <a:pPr marL="342900" indent="-171450" defTabSz="685800">
              <a:lnSpc>
                <a:spcPct val="150000"/>
              </a:lnSpc>
              <a:spcAft>
                <a:spcPts val="600"/>
              </a:spcAft>
              <a:buFont typeface="Wingdings" panose="05000000000000000000" pitchFamily="2" charset="2"/>
              <a:buChar char="§"/>
            </a:pPr>
            <a:r>
              <a:rPr lang="en-US" altLang="zh-CN" dirty="0">
                <a:solidFill>
                  <a:schemeClr val="bg1"/>
                </a:solidFill>
              </a:rPr>
              <a:t>Side effects should be avoided because they cause particular problems for disabled users who may have difficulty detecting or correcting certain types of side effects.</a:t>
            </a:r>
            <a:endParaRPr lang="en-US" altLang="zh-CN" dirty="0">
              <a:solidFill>
                <a:schemeClr val="bg1"/>
              </a:solidFill>
            </a:endParaRPr>
          </a:p>
        </p:txBody>
      </p:sp>
      <p:sp>
        <p:nvSpPr>
          <p:cNvPr id="7" name="文本框 1"/>
          <p:cNvSpPr txBox="1"/>
          <p:nvPr/>
        </p:nvSpPr>
        <p:spPr>
          <a:xfrm>
            <a:off x="381000" y="6355864"/>
            <a:ext cx="8305800" cy="261610"/>
          </a:xfrm>
          <a:prstGeom prst="rect">
            <a:avLst/>
          </a:prstGeom>
          <a:noFill/>
        </p:spPr>
        <p:txBody>
          <a:bodyPr wrap="square" rtlCol="0">
            <a:spAutoFit/>
          </a:bodyPr>
          <a:lstStyle/>
          <a:p>
            <a:r>
              <a:rPr lang="en-US" altLang="zh-CN" sz="1100" dirty="0">
                <a:solidFill>
                  <a:schemeClr val="bg1"/>
                </a:solidFill>
              </a:rPr>
              <a:t>[*] http://www.usabilityfirst.com/about-usability/accessibility/principles-of-accessible-and-universal-design/</a:t>
            </a:r>
            <a:endParaRPr lang="zh-CN" altLang="en-US" sz="1100" dirty="0">
              <a:solidFill>
                <a:schemeClr val="bg1"/>
              </a:solidFill>
            </a:endParaRPr>
          </a:p>
        </p:txBody>
      </p:sp>
      <p:sp>
        <p:nvSpPr>
          <p:cNvPr id="9" name="Slide Number Placeholder 8"/>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8650" y="688022"/>
            <a:ext cx="4705350" cy="679774"/>
          </a:xfrm>
          <a:prstGeom prst="rect">
            <a:avLst/>
          </a:prstGeom>
          <a:solidFill>
            <a:schemeClr val="accent2">
              <a:lumMod val="50000"/>
            </a:schemeClr>
          </a:solidFill>
        </p:spPr>
        <p:txBody>
          <a:bodyPr vert="horz" lIns="91440" tIns="108000" rIns="91440" bIns="108000" rtlCol="0" anchor="ctr">
            <a:normAutofit/>
          </a:bodyPr>
          <a:lstStyle/>
          <a:p>
            <a:pPr defTabSz="685800">
              <a:spcBef>
                <a:spcPct val="0"/>
              </a:spcBef>
              <a:spcAft>
                <a:spcPts val="600"/>
              </a:spcAft>
            </a:pPr>
            <a:r>
              <a:rPr lang="en-US" altLang="zh-CN" sz="3000" b="1" kern="1200" dirty="0">
                <a:solidFill>
                  <a:schemeClr val="bg1"/>
                </a:solidFill>
                <a:latin typeface="+mj-lt"/>
                <a:ea typeface="+mj-ea"/>
                <a:cs typeface="+mj-cs"/>
              </a:rPr>
              <a:t>Universal usability</a:t>
            </a:r>
            <a:endParaRPr lang="en-US" altLang="zh-CN" sz="3000" b="1" kern="1200" dirty="0">
              <a:solidFill>
                <a:schemeClr val="bg1"/>
              </a:solidFill>
              <a:latin typeface="+mj-lt"/>
              <a:ea typeface="+mj-ea"/>
              <a:cs typeface="+mj-cs"/>
            </a:endParaRPr>
          </a:p>
        </p:txBody>
      </p:sp>
      <p:sp>
        <p:nvSpPr>
          <p:cNvPr id="8" name="文本框 7"/>
          <p:cNvSpPr txBox="1"/>
          <p:nvPr/>
        </p:nvSpPr>
        <p:spPr>
          <a:xfrm>
            <a:off x="628650" y="1825625"/>
            <a:ext cx="7886700" cy="4351338"/>
          </a:xfrm>
          <a:prstGeom prst="rect">
            <a:avLst/>
          </a:prstGeom>
        </p:spPr>
        <p:txBody>
          <a:bodyPr vert="horz" lIns="91440" tIns="45720" rIns="91440" bIns="45720" rtlCol="0">
            <a:normAutofit/>
          </a:bodyPr>
          <a:lstStyle/>
          <a:p>
            <a:pPr defTabSz="685800">
              <a:lnSpc>
                <a:spcPct val="150000"/>
              </a:lnSpc>
            </a:pPr>
            <a:r>
              <a:rPr lang="en-US" altLang="zh-CN" dirty="0">
                <a:solidFill>
                  <a:schemeClr val="bg1"/>
                </a:solidFill>
              </a:rPr>
              <a:t>Considerations for Elderly</a:t>
            </a:r>
            <a:endParaRPr lang="en-US" altLang="zh-CN" dirty="0">
              <a:solidFill>
                <a:schemeClr val="bg1"/>
              </a:solidFill>
            </a:endParaRPr>
          </a:p>
          <a:p>
            <a:pPr marL="285750" indent="-171450" defTabSz="685800">
              <a:lnSpc>
                <a:spcPct val="150000"/>
              </a:lnSpc>
              <a:buFont typeface="Wingdings" panose="05000000000000000000" pitchFamily="2" charset="2"/>
              <a:buChar char="§"/>
            </a:pPr>
            <a:r>
              <a:rPr lang="en-US" altLang="zh-CN" dirty="0">
                <a:solidFill>
                  <a:schemeClr val="bg1"/>
                </a:solidFill>
              </a:rPr>
              <a:t>The elderly is a large and special group that require much more attention.</a:t>
            </a:r>
            <a:endParaRPr lang="en-US" altLang="zh-CN" dirty="0">
              <a:solidFill>
                <a:schemeClr val="bg1"/>
              </a:solidFill>
            </a:endParaRPr>
          </a:p>
          <a:p>
            <a:pPr marL="285750" indent="-171450" defTabSz="685800">
              <a:lnSpc>
                <a:spcPct val="150000"/>
              </a:lnSpc>
              <a:buFont typeface="Wingdings" panose="05000000000000000000" pitchFamily="2" charset="2"/>
              <a:buChar char="§"/>
            </a:pPr>
            <a:r>
              <a:rPr lang="en-US" altLang="zh-CN" dirty="0">
                <a:solidFill>
                  <a:schemeClr val="bg1"/>
                </a:solidFill>
              </a:rPr>
              <a:t>Example: Web design</a:t>
            </a:r>
            <a:r>
              <a:rPr lang="en-US" altLang="zh-CN" baseline="30000" dirty="0">
                <a:solidFill>
                  <a:schemeClr val="bg1"/>
                </a:solidFill>
              </a:rPr>
              <a:t>[*]</a:t>
            </a:r>
            <a:r>
              <a:rPr lang="en-US" altLang="zh-CN" dirty="0">
                <a:solidFill>
                  <a:schemeClr val="bg1"/>
                </a:solidFill>
              </a:rPr>
              <a:t>. </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dirty="0">
                <a:solidFill>
                  <a:schemeClr val="bg1"/>
                </a:solidFill>
              </a:rPr>
              <a:t>Color: Maximize the contrast between foreground and background colors.</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dirty="0">
                <a:solidFill>
                  <a:schemeClr val="bg1"/>
                </a:solidFill>
              </a:rPr>
              <a:t>Font: adjustable to satisfy different requirements</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dirty="0">
                <a:solidFill>
                  <a:schemeClr val="bg1"/>
                </a:solidFill>
              </a:rPr>
              <a:t>Navigation mechanisms: Avoid a very deep hierarchy, Provide information about the general layout of a site.</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dirty="0">
                <a:solidFill>
                  <a:schemeClr val="bg1"/>
                </a:solidFill>
              </a:rPr>
              <a:t>Sound: Use lower frequency tones</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dirty="0">
                <a:solidFill>
                  <a:schemeClr val="bg1"/>
                </a:solidFill>
              </a:rPr>
              <a:t>Content: provide text equivalent to auditory and visual content</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dirty="0">
                <a:solidFill>
                  <a:schemeClr val="bg1"/>
                </a:solidFill>
              </a:rPr>
              <a:t>Layout &amp; Style: Clear organization of content, Paragraph alignment</a:t>
            </a:r>
            <a:endParaRPr lang="en-US" altLang="zh-CN" dirty="0">
              <a:solidFill>
                <a:schemeClr val="bg1"/>
              </a:solidFill>
            </a:endParaRPr>
          </a:p>
        </p:txBody>
      </p:sp>
      <p:sp>
        <p:nvSpPr>
          <p:cNvPr id="3" name="object 3"/>
          <p:cNvSpPr txBox="1"/>
          <p:nvPr/>
        </p:nvSpPr>
        <p:spPr>
          <a:xfrm>
            <a:off x="929132" y="23567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9" name="文本框 6"/>
          <p:cNvSpPr txBox="1"/>
          <p:nvPr/>
        </p:nvSpPr>
        <p:spPr>
          <a:xfrm>
            <a:off x="628650" y="6373182"/>
            <a:ext cx="6929439" cy="261610"/>
          </a:xfrm>
          <a:prstGeom prst="rect">
            <a:avLst/>
          </a:prstGeom>
          <a:noFill/>
        </p:spPr>
        <p:txBody>
          <a:bodyPr wrap="square" rtlCol="0">
            <a:spAutoFit/>
          </a:bodyPr>
          <a:lstStyle/>
          <a:p>
            <a:r>
              <a:rPr lang="en-US" altLang="zh-CN" sz="1100" dirty="0">
                <a:solidFill>
                  <a:schemeClr val="bg1"/>
                </a:solidFill>
              </a:rPr>
              <a:t>[*] http://www.co-bw.com/DMS_Web_the_elderly_on_the_web.htm</a:t>
            </a:r>
            <a:endParaRPr lang="zh-CN" altLang="en-US" sz="1100" dirty="0">
              <a:solidFill>
                <a:schemeClr val="bg1"/>
              </a:solidFill>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8650" y="365126"/>
            <a:ext cx="7886700" cy="1325563"/>
          </a:xfrm>
          <a:prstGeom prst="rect">
            <a:avLst/>
          </a:prstGeom>
        </p:spPr>
        <p:txBody>
          <a:bodyPr vert="horz" lIns="91440" tIns="45720" rIns="91440" bIns="45720" rtlCol="0" anchor="ctr">
            <a:normAutofit/>
          </a:bodyPr>
          <a:lstStyle/>
          <a:p>
            <a:pPr defTabSz="685800">
              <a:lnSpc>
                <a:spcPct val="90000"/>
              </a:lnSpc>
              <a:spcBef>
                <a:spcPct val="0"/>
              </a:spcBef>
              <a:spcAft>
                <a:spcPts val="600"/>
              </a:spcAft>
            </a:pPr>
            <a:r>
              <a:rPr lang="en-US" altLang="zh-CN" sz="3300" b="1" kern="1200">
                <a:solidFill>
                  <a:schemeClr val="bg1"/>
                </a:solidFill>
                <a:latin typeface="+mj-lt"/>
                <a:ea typeface="+mj-ea"/>
                <a:cs typeface="+mj-cs"/>
              </a:rPr>
              <a:t>Universal usability</a:t>
            </a:r>
            <a:endParaRPr lang="en-US" altLang="zh-CN" sz="3300" b="1" kern="1200" dirty="0">
              <a:solidFill>
                <a:schemeClr val="bg1"/>
              </a:solidFill>
              <a:latin typeface="+mj-lt"/>
              <a:ea typeface="+mj-ea"/>
              <a:cs typeface="+mj-cs"/>
            </a:endParaRPr>
          </a:p>
        </p:txBody>
      </p:sp>
      <p:pic>
        <p:nvPicPr>
          <p:cNvPr id="2050" name="Picture 2" descr="home digital mystery image3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1752600"/>
            <a:ext cx="5003800" cy="387794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953000" y="1691005"/>
            <a:ext cx="3886200" cy="4351338"/>
          </a:xfrm>
          <a:prstGeom prst="rect">
            <a:avLst/>
          </a:prstGeom>
        </p:spPr>
        <p:txBody>
          <a:bodyPr vert="horz" lIns="91440" tIns="45720" rIns="91440" bIns="45720" rtlCol="0">
            <a:normAutofit/>
          </a:bodyPr>
          <a:lstStyle/>
          <a:p>
            <a:pPr indent="-171450" defTabSz="685800">
              <a:lnSpc>
                <a:spcPct val="90000"/>
              </a:lnSpc>
              <a:spcAft>
                <a:spcPts val="600"/>
              </a:spcAft>
              <a:buFont typeface="Wingdings" panose="05000000000000000000" pitchFamily="2" charset="2"/>
              <a:buChar char="§"/>
            </a:pPr>
            <a:r>
              <a:rPr lang="en-US" altLang="zh-CN" sz="1600" dirty="0">
                <a:solidFill>
                  <a:schemeClr val="bg1"/>
                </a:solidFill>
              </a:rPr>
              <a:t>Considerations for Children</a:t>
            </a:r>
            <a:endParaRPr lang="en-US" altLang="zh-CN" sz="1600" dirty="0">
              <a:solidFill>
                <a:schemeClr val="bg1"/>
              </a:solidFill>
            </a:endParaRPr>
          </a:p>
          <a:p>
            <a:pPr marL="285750" indent="-171450" defTabSz="685800">
              <a:lnSpc>
                <a:spcPct val="90000"/>
              </a:lnSpc>
              <a:spcAft>
                <a:spcPts val="600"/>
              </a:spcAft>
              <a:buFont typeface="Wingdings" panose="05000000000000000000" pitchFamily="2" charset="2"/>
              <a:buChar char="§"/>
            </a:pPr>
            <a:r>
              <a:rPr lang="en-US" altLang="zh-CN" sz="1600" dirty="0">
                <a:solidFill>
                  <a:schemeClr val="bg1"/>
                </a:solidFill>
              </a:rPr>
              <a:t>Entertainment and education are main purposes .</a:t>
            </a:r>
            <a:endParaRPr lang="en-US" altLang="zh-CN" sz="1600" dirty="0">
              <a:solidFill>
                <a:schemeClr val="bg1"/>
              </a:solidFill>
            </a:endParaRPr>
          </a:p>
          <a:p>
            <a:pPr marL="285750" indent="-171450" defTabSz="685800">
              <a:lnSpc>
                <a:spcPct val="90000"/>
              </a:lnSpc>
              <a:spcAft>
                <a:spcPts val="600"/>
              </a:spcAft>
              <a:buFont typeface="Wingdings" panose="05000000000000000000" pitchFamily="2" charset="2"/>
              <a:buChar char="§"/>
            </a:pPr>
            <a:r>
              <a:rPr lang="en-US" altLang="zh-CN" sz="1600" dirty="0">
                <a:solidFill>
                  <a:schemeClr val="bg1"/>
                </a:solidFill>
              </a:rPr>
              <a:t>Consider the following scenario: Using Digital Mysteries on a tablet, two elementary school children work together to read information slips, group them and create a sequence to give an answer to the question “Who killed King Ted?”</a:t>
            </a:r>
            <a:r>
              <a:rPr lang="en-US" altLang="en-US" sz="1600" dirty="0">
                <a:solidFill>
                  <a:schemeClr val="bg1"/>
                </a:solidFill>
              </a:rPr>
              <a:t> </a:t>
            </a:r>
            <a:r>
              <a:rPr lang="en-US" altLang="zh-CN" sz="1600" dirty="0">
                <a:solidFill>
                  <a:schemeClr val="bg1"/>
                </a:solidFill>
              </a:rPr>
              <a:t>The following considerations have been considered:</a:t>
            </a:r>
            <a:r>
              <a:rPr lang="en-US" altLang="en-US" sz="1600" dirty="0">
                <a:solidFill>
                  <a:schemeClr val="bg1"/>
                </a:solidFill>
              </a:rPr>
              <a:t> (</a:t>
            </a:r>
            <a:r>
              <a:rPr lang="en-US" altLang="en-US" sz="1600" dirty="0">
                <a:solidFill>
                  <a:schemeClr val="bg1"/>
                </a:solidFill>
                <a:hlinkClick r:id="rId2"/>
              </a:rPr>
              <a:t>www.reflectivethinking.com</a:t>
            </a:r>
            <a:r>
              <a:rPr lang="en-US" altLang="en-US" sz="1600" dirty="0">
                <a:solidFill>
                  <a:schemeClr val="bg1"/>
                </a:solidFill>
              </a:rPr>
              <a:t>) </a:t>
            </a:r>
            <a:endParaRPr lang="en-US" altLang="en-US" sz="1600" dirty="0">
              <a:solidFill>
                <a:schemeClr val="bg1"/>
              </a:solidFill>
            </a:endParaRPr>
          </a:p>
          <a:p>
            <a:pPr marL="800100" lvl="1" indent="-171450" defTabSz="685800">
              <a:lnSpc>
                <a:spcPct val="90000"/>
              </a:lnSpc>
              <a:spcAft>
                <a:spcPts val="600"/>
              </a:spcAft>
              <a:buFont typeface="Wingdings" panose="05000000000000000000" pitchFamily="2" charset="2"/>
              <a:buChar char="§"/>
            </a:pPr>
            <a:r>
              <a:rPr lang="en-US" altLang="zh-CN" sz="1600" dirty="0">
                <a:solidFill>
                  <a:schemeClr val="bg1"/>
                </a:solidFill>
              </a:rPr>
              <a:t>The blue pop-up pie menu allows the selection of tools.</a:t>
            </a:r>
            <a:endParaRPr lang="en-US" altLang="zh-CN" sz="1600" dirty="0">
              <a:solidFill>
                <a:schemeClr val="bg1"/>
              </a:solidFill>
            </a:endParaRPr>
          </a:p>
          <a:p>
            <a:pPr marL="800100" lvl="1" indent="-171450" defTabSz="685800">
              <a:lnSpc>
                <a:spcPct val="90000"/>
              </a:lnSpc>
              <a:spcAft>
                <a:spcPts val="600"/>
              </a:spcAft>
              <a:buFont typeface="Wingdings" panose="05000000000000000000" pitchFamily="2" charset="2"/>
              <a:buChar char="§"/>
            </a:pPr>
            <a:r>
              <a:rPr lang="en-US" altLang="zh-CN" sz="1600" dirty="0">
                <a:solidFill>
                  <a:schemeClr val="bg1"/>
                </a:solidFill>
              </a:rPr>
              <a:t>A larger tabletop version allows larger groups to collaborate. </a:t>
            </a:r>
            <a:endParaRPr lang="en-US" altLang="zh-CN" sz="1600" dirty="0">
              <a:solidFill>
                <a:schemeClr val="bg1"/>
              </a:solidFill>
            </a:endParaRPr>
          </a:p>
        </p:txBody>
      </p:sp>
      <p:sp>
        <p:nvSpPr>
          <p:cNvPr id="3" name="object 3"/>
          <p:cNvSpPr txBox="1"/>
          <p:nvPr/>
        </p:nvSpPr>
        <p:spPr>
          <a:xfrm>
            <a:off x="929132" y="23567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28650" y="688022"/>
            <a:ext cx="4705350" cy="679774"/>
          </a:xfrm>
          <a:prstGeom prst="rect">
            <a:avLst/>
          </a:prstGeom>
          <a:solidFill>
            <a:schemeClr val="accent2">
              <a:lumMod val="50000"/>
            </a:schemeClr>
          </a:solidFill>
        </p:spPr>
        <p:txBody>
          <a:bodyPr vert="horz" lIns="91440" tIns="108000" rIns="91440" bIns="108000" rtlCol="0" anchor="ctr">
            <a:normAutofit/>
          </a:bodyPr>
          <a:lstStyle/>
          <a:p>
            <a:pPr defTabSz="685800">
              <a:spcBef>
                <a:spcPct val="0"/>
              </a:spcBef>
              <a:spcAft>
                <a:spcPts val="600"/>
              </a:spcAft>
            </a:pPr>
            <a:r>
              <a:rPr lang="en-US" altLang="zh-CN" sz="3000" b="1" kern="1200" dirty="0">
                <a:solidFill>
                  <a:schemeClr val="bg1"/>
                </a:solidFill>
                <a:latin typeface="+mj-lt"/>
                <a:ea typeface="+mj-ea"/>
                <a:cs typeface="+mj-cs"/>
              </a:rPr>
              <a:t>Universal usability</a:t>
            </a:r>
            <a:endParaRPr lang="en-US" altLang="zh-CN" sz="3000" b="1" kern="1200" dirty="0">
              <a:solidFill>
                <a:schemeClr val="bg1"/>
              </a:solidFill>
              <a:latin typeface="+mj-lt"/>
              <a:ea typeface="+mj-ea"/>
              <a:cs typeface="+mj-cs"/>
            </a:endParaRPr>
          </a:p>
        </p:txBody>
      </p:sp>
      <p:sp>
        <p:nvSpPr>
          <p:cNvPr id="8" name="文本框 7"/>
          <p:cNvSpPr txBox="1"/>
          <p:nvPr/>
        </p:nvSpPr>
        <p:spPr>
          <a:xfrm>
            <a:off x="628650" y="1825625"/>
            <a:ext cx="7886700" cy="4351338"/>
          </a:xfrm>
          <a:prstGeom prst="rect">
            <a:avLst/>
          </a:prstGeom>
        </p:spPr>
        <p:txBody>
          <a:bodyPr vert="horz" lIns="91440" tIns="45720" rIns="91440" bIns="45720" rtlCol="0">
            <a:normAutofit/>
          </a:bodyPr>
          <a:lstStyle/>
          <a:p>
            <a:pPr defTabSz="685800">
              <a:lnSpc>
                <a:spcPct val="150000"/>
              </a:lnSpc>
            </a:pPr>
            <a:r>
              <a:rPr lang="en-US" altLang="zh-CN" dirty="0">
                <a:solidFill>
                  <a:schemeClr val="bg1"/>
                </a:solidFill>
              </a:rPr>
              <a:t>Accommodating hardware and software diversity</a:t>
            </a:r>
            <a:endParaRPr lang="en-US" altLang="zh-CN" dirty="0">
              <a:solidFill>
                <a:schemeClr val="bg1"/>
              </a:solidFill>
            </a:endParaRPr>
          </a:p>
          <a:p>
            <a:pPr marL="285750" indent="-171450" defTabSz="685800">
              <a:lnSpc>
                <a:spcPct val="150000"/>
              </a:lnSpc>
              <a:buFont typeface="Wingdings" panose="05000000000000000000" pitchFamily="2" charset="2"/>
              <a:buChar char="§"/>
            </a:pPr>
            <a:r>
              <a:rPr lang="en-US" altLang="zh-CN" dirty="0">
                <a:solidFill>
                  <a:schemeClr val="bg1"/>
                </a:solidFill>
              </a:rPr>
              <a:t>Faced with three main challenges</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b="1" dirty="0">
                <a:solidFill>
                  <a:schemeClr val="bg1"/>
                </a:solidFill>
              </a:rPr>
              <a:t>Internet interaction:</a:t>
            </a:r>
            <a:r>
              <a:rPr lang="en-US" altLang="zh-CN" dirty="0">
                <a:solidFill>
                  <a:schemeClr val="bg1"/>
                </a:solidFill>
              </a:rPr>
              <a:t> Producing satisfying and effective Internet interaction on high‐speed (broadband) and slower (dial‐up and some wireless) connections</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b="1" dirty="0">
                <a:solidFill>
                  <a:schemeClr val="bg1"/>
                </a:solidFill>
              </a:rPr>
              <a:t>Display size:</a:t>
            </a:r>
            <a:r>
              <a:rPr lang="en-US" altLang="zh-CN" dirty="0">
                <a:solidFill>
                  <a:schemeClr val="bg1"/>
                </a:solidFill>
              </a:rPr>
              <a:t> Responsive design enabling access to web services from large displays to smaller mobile devices</a:t>
            </a:r>
            <a:endParaRPr lang="en-US" altLang="zh-CN" dirty="0">
              <a:solidFill>
                <a:schemeClr val="bg1"/>
              </a:solidFill>
            </a:endParaRPr>
          </a:p>
          <a:p>
            <a:pPr marL="800100" lvl="1" indent="-171450" defTabSz="685800">
              <a:lnSpc>
                <a:spcPct val="150000"/>
              </a:lnSpc>
              <a:buFont typeface="Wingdings" panose="05000000000000000000" pitchFamily="2" charset="2"/>
              <a:buChar char="§"/>
            </a:pPr>
            <a:r>
              <a:rPr lang="en-US" altLang="zh-CN" b="1" dirty="0">
                <a:solidFill>
                  <a:schemeClr val="bg1"/>
                </a:solidFill>
              </a:rPr>
              <a:t>Cross-language conversion:</a:t>
            </a:r>
            <a:r>
              <a:rPr lang="en-US" altLang="zh-CN" dirty="0">
                <a:solidFill>
                  <a:schemeClr val="bg1"/>
                </a:solidFill>
              </a:rPr>
              <a:t> Supporting easy maintenance or automatic conversion to multiple languages</a:t>
            </a:r>
            <a:endParaRPr lang="en-US" altLang="zh-CN" dirty="0">
              <a:solidFill>
                <a:schemeClr val="bg1"/>
              </a:solidFill>
            </a:endParaRPr>
          </a:p>
        </p:txBody>
      </p:sp>
      <p:sp>
        <p:nvSpPr>
          <p:cNvPr id="3" name="object 3"/>
          <p:cNvSpPr txBox="1"/>
          <p:nvPr/>
        </p:nvSpPr>
        <p:spPr>
          <a:xfrm>
            <a:off x="929132" y="2356710"/>
            <a:ext cx="4661535" cy="421269"/>
          </a:xfrm>
          <a:prstGeom prst="rect">
            <a:avLst/>
          </a:prstGeom>
        </p:spPr>
        <p:txBody>
          <a:bodyPr vert="horz" wrap="square" lIns="0" tIns="51435" rIns="0" bIns="0" rtlCol="0">
            <a:spAutoFit/>
          </a:bodyPr>
          <a:lstStyle/>
          <a:p>
            <a:pPr marL="12700">
              <a:lnSpc>
                <a:spcPct val="100000"/>
              </a:lnSpc>
              <a:spcBef>
                <a:spcPts val="405"/>
              </a:spcBef>
              <a:buClr>
                <a:srgbClr val="2CA1BE"/>
              </a:buClr>
              <a:tabLst>
                <a:tab pos="241935" algn="l"/>
              </a:tabLst>
            </a:pPr>
            <a:endParaRPr sz="2400" dirty="0">
              <a:latin typeface="Times New Roman" panose="02020603050405020304"/>
              <a:cs typeface="Times New Roman" panose="02020603050405020304"/>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
            <a:ext cx="3228975" cy="6721472"/>
          </a:xfrm>
          <a:prstGeom prst="rect">
            <a:avLst/>
          </a:prstGeo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rmAutofit/>
          </a:bodyPr>
          <a:lstStyle/>
          <a:p>
            <a:pPr algn="r" defTabSz="685800">
              <a:lnSpc>
                <a:spcPct val="70000"/>
              </a:lnSpc>
              <a:spcBef>
                <a:spcPct val="0"/>
              </a:spcBef>
              <a:spcAft>
                <a:spcPts val="600"/>
              </a:spcAft>
            </a:pPr>
            <a:r>
              <a:rPr lang="en-US" altLang="zh-CN" sz="3900" b="0" kern="1200" spc="-113" dirty="0">
                <a:solidFill>
                  <a:schemeClr val="bg1"/>
                </a:solidFill>
                <a:latin typeface="+mj-lt"/>
                <a:ea typeface="+mj-ea"/>
                <a:cs typeface="+mj-cs"/>
              </a:rPr>
              <a:t>Recap</a:t>
            </a:r>
            <a:endParaRPr lang="en-US" altLang="zh-CN" sz="3900" b="0" kern="1200" spc="-113" dirty="0">
              <a:solidFill>
                <a:schemeClr val="bg1"/>
              </a:solidFill>
              <a:latin typeface="+mj-lt"/>
              <a:ea typeface="+mj-ea"/>
              <a:cs typeface="+mj-cs"/>
            </a:endParaRPr>
          </a:p>
        </p:txBody>
      </p:sp>
      <p:sp>
        <p:nvSpPr>
          <p:cNvPr id="5" name="文本框 4"/>
          <p:cNvSpPr txBox="1"/>
          <p:nvPr/>
        </p:nvSpPr>
        <p:spPr>
          <a:xfrm>
            <a:off x="3529013" y="365125"/>
            <a:ext cx="4986336" cy="5984875"/>
          </a:xfrm>
          <a:prstGeom prst="rect">
            <a:avLst/>
          </a:prstGeom>
        </p:spPr>
        <p:txBody>
          <a:bodyPr vert="horz" lIns="108000" tIns="108000" rIns="108000" bIns="108000" rtlCol="0" anchor="ctr">
            <a:normAutofit/>
          </a:bodyPr>
          <a:lstStyle/>
          <a:p>
            <a:pPr marL="571500" indent="-171450" defTabSz="685800">
              <a:lnSpc>
                <a:spcPct val="150000"/>
              </a:lnSpc>
              <a:buFont typeface="Wingdings" panose="05000000000000000000" pitchFamily="2" charset="2"/>
              <a:buChar char="§"/>
            </a:pPr>
            <a:r>
              <a:rPr lang="en-US" altLang="zh-CN" sz="2400" dirty="0">
                <a:solidFill>
                  <a:schemeClr val="bg1"/>
                </a:solidFill>
              </a:rPr>
              <a:t>Development of Human Computer Interaction (HCI)</a:t>
            </a:r>
            <a:endParaRPr lang="en-US" altLang="zh-CN" sz="2400" dirty="0">
              <a:solidFill>
                <a:schemeClr val="bg1"/>
              </a:solidFill>
            </a:endParaRPr>
          </a:p>
          <a:p>
            <a:pPr marL="571500" indent="-171450" defTabSz="685800">
              <a:lnSpc>
                <a:spcPct val="150000"/>
              </a:lnSpc>
              <a:buFont typeface="Wingdings" panose="05000000000000000000" pitchFamily="2" charset="2"/>
              <a:buChar char="§"/>
            </a:pPr>
            <a:r>
              <a:rPr lang="en-US" altLang="zh-CN" sz="2400" dirty="0">
                <a:solidFill>
                  <a:schemeClr val="bg1"/>
                </a:solidFill>
              </a:rPr>
              <a:t>Usability Requirements (UR)</a:t>
            </a:r>
            <a:endParaRPr lang="en-US" altLang="zh-CN" sz="2400" dirty="0">
              <a:solidFill>
                <a:schemeClr val="bg1"/>
              </a:solidFill>
            </a:endParaRPr>
          </a:p>
          <a:p>
            <a:pPr marL="571500" indent="-171450" defTabSz="685800">
              <a:lnSpc>
                <a:spcPct val="150000"/>
              </a:lnSpc>
              <a:buFont typeface="Wingdings" panose="05000000000000000000" pitchFamily="2" charset="2"/>
              <a:buChar char="§"/>
            </a:pPr>
            <a:r>
              <a:rPr lang="en-US" altLang="zh-CN" sz="2400" dirty="0">
                <a:solidFill>
                  <a:schemeClr val="bg1"/>
                </a:solidFill>
              </a:rPr>
              <a:t>Usability Measures</a:t>
            </a:r>
            <a:endParaRPr lang="en-US" altLang="zh-CN" sz="2400" dirty="0">
              <a:solidFill>
                <a:schemeClr val="bg1"/>
              </a:solidFill>
            </a:endParaRPr>
          </a:p>
          <a:p>
            <a:pPr marL="571500" indent="-171450" defTabSz="685800">
              <a:lnSpc>
                <a:spcPct val="150000"/>
              </a:lnSpc>
              <a:buFont typeface="Wingdings" panose="05000000000000000000" pitchFamily="2" charset="2"/>
              <a:buChar char="§"/>
            </a:pPr>
            <a:r>
              <a:rPr lang="en-US" altLang="zh-CN" sz="2400" dirty="0">
                <a:solidFill>
                  <a:schemeClr val="bg1"/>
                </a:solidFill>
              </a:rPr>
              <a:t>Usage context</a:t>
            </a:r>
            <a:endParaRPr lang="en-US" altLang="zh-CN" sz="2400" dirty="0">
              <a:solidFill>
                <a:schemeClr val="bg1"/>
              </a:solidFill>
            </a:endParaRPr>
          </a:p>
          <a:p>
            <a:pPr marL="571500" indent="-171450" defTabSz="685800">
              <a:lnSpc>
                <a:spcPct val="150000"/>
              </a:lnSpc>
              <a:buFont typeface="Wingdings" panose="05000000000000000000" pitchFamily="2" charset="2"/>
              <a:buChar char="§"/>
            </a:pPr>
            <a:r>
              <a:rPr lang="en-US" altLang="zh-CN" sz="2400" dirty="0">
                <a:solidFill>
                  <a:schemeClr val="bg1"/>
                </a:solidFill>
              </a:rPr>
              <a:t>Universal usability</a:t>
            </a:r>
            <a:endParaRPr lang="en-US" altLang="zh-CN" sz="2400" dirty="0">
              <a:solidFill>
                <a:schemeClr val="bg1"/>
              </a:solidFill>
            </a:endParaRPr>
          </a:p>
          <a:p>
            <a:pPr indent="-171450" defTabSz="685800">
              <a:lnSpc>
                <a:spcPct val="90000"/>
              </a:lnSpc>
              <a:spcAft>
                <a:spcPts val="600"/>
              </a:spcAft>
              <a:buFont typeface="Wingdings" panose="05000000000000000000" pitchFamily="2" charset="2"/>
              <a:buChar char="§"/>
            </a:pPr>
            <a:endParaRPr lang="en-US" altLang="zh-CN" sz="1500" dirty="0">
              <a:solidFill>
                <a:schemeClr val="bg1"/>
              </a:solidFill>
            </a:endParaRPr>
          </a:p>
          <a:p>
            <a:pPr marL="571500" indent="-171450" defTabSz="685800">
              <a:lnSpc>
                <a:spcPct val="90000"/>
              </a:lnSpc>
              <a:spcAft>
                <a:spcPts val="600"/>
              </a:spcAft>
              <a:buFont typeface="Wingdings" panose="05000000000000000000" pitchFamily="2" charset="2"/>
              <a:buChar char="§"/>
            </a:pPr>
            <a:endParaRPr lang="en-US" altLang="zh-CN" sz="1500" dirty="0">
              <a:solidFill>
                <a:schemeClr val="bg1"/>
              </a:solidFill>
            </a:endParaRPr>
          </a:p>
          <a:p>
            <a:pPr marL="571500" indent="-171450" defTabSz="685800">
              <a:lnSpc>
                <a:spcPct val="90000"/>
              </a:lnSpc>
              <a:spcAft>
                <a:spcPts val="600"/>
              </a:spcAft>
              <a:buFont typeface="Wingdings" panose="05000000000000000000" pitchFamily="2" charset="2"/>
              <a:buChar char="§"/>
            </a:pPr>
            <a:endParaRPr lang="en-US" altLang="zh-CN" sz="1500" dirty="0">
              <a:solidFill>
                <a:schemeClr val="bg1"/>
              </a:solidFill>
            </a:endParaRPr>
          </a:p>
        </p:txBody>
      </p:sp>
      <p:sp>
        <p:nvSpPr>
          <p:cNvPr id="4" name="Slide Number Placeholder 3"/>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2125980"/>
            <a:ext cx="7772400" cy="1440180"/>
          </a:xfrm>
        </p:spPr>
        <p:txBody>
          <a:bodyPr wrap="square" anchor="ctr">
            <a:normAutofit/>
          </a:bodyPr>
          <a:lstStyle/>
          <a:p>
            <a:pPr algn="ctr"/>
            <a:r>
              <a:rPr lang="en-US" dirty="0"/>
              <a:t>Thank you</a:t>
            </a:r>
            <a:endParaRPr lang="en-US" dirty="0"/>
          </a:p>
        </p:txBody>
      </p:sp>
      <p:sp>
        <p:nvSpPr>
          <p:cNvPr id="6" name="Slide Number Placeholder 5"/>
          <p:cNvSpPr>
            <a:spLocks noGrp="1"/>
          </p:cNvSpPr>
          <p:nvPr>
            <p:ph type="sldNum" sz="quarter" idx="7"/>
          </p:nvPr>
        </p:nvSpPr>
        <p:spPr/>
        <p:txBody>
          <a:bodyPr/>
          <a:lstStyle/>
          <a:p>
            <a:pPr marL="25400">
              <a:spcBef>
                <a:spcPts val="190"/>
              </a:spcBef>
            </a:pPr>
            <a:fld id="{81D60167-4931-47E6-BA6A-407CBD079E47}" type="slidenum">
              <a:rPr lang="en-US" spc="-10" smtClean="0"/>
            </a:fld>
            <a:endParaRPr lang="en-US"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7191"/>
            <a:ext cx="3638550" cy="625110"/>
          </a:xfrm>
        </p:spPr>
        <p:txBody>
          <a:bodyPr>
            <a:noAutofit/>
          </a:bodyPr>
          <a:lstStyle/>
          <a:p>
            <a:r>
              <a:rPr lang="en-US" altLang="zh-CN" dirty="0"/>
              <a:t>I. Development of</a:t>
            </a:r>
            <a:r>
              <a:rPr lang="zh-CN" altLang="en-US" dirty="0"/>
              <a:t> </a:t>
            </a:r>
            <a:r>
              <a:rPr lang="en-US" altLang="zh-CN" dirty="0"/>
              <a:t>HCI</a:t>
            </a:r>
            <a:endParaRPr lang="en-US" dirty="0"/>
          </a:p>
        </p:txBody>
      </p:sp>
      <p:sp>
        <p:nvSpPr>
          <p:cNvPr id="8" name="矩形 7"/>
          <p:cNvSpPr/>
          <p:nvPr/>
        </p:nvSpPr>
        <p:spPr>
          <a:xfrm>
            <a:off x="838200" y="1676400"/>
            <a:ext cx="2130490" cy="877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1945: Bush—As We May Think—’</a:t>
            </a:r>
            <a:r>
              <a:rPr lang="en-US" altLang="zh-CN" dirty="0" err="1"/>
              <a:t>Memex</a:t>
            </a:r>
            <a:r>
              <a:rPr lang="en-US" altLang="zh-CN" dirty="0"/>
              <a:t>’</a:t>
            </a:r>
            <a:endParaRPr lang="zh-CN" altLang="en-US" dirty="0"/>
          </a:p>
        </p:txBody>
      </p:sp>
      <p:sp>
        <p:nvSpPr>
          <p:cNvPr id="10" name="矩形 9"/>
          <p:cNvSpPr/>
          <p:nvPr/>
        </p:nvSpPr>
        <p:spPr>
          <a:xfrm>
            <a:off x="3581400" y="1676400"/>
            <a:ext cx="1447800" cy="877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1962: Ivan—Sketchpad</a:t>
            </a:r>
            <a:endParaRPr lang="zh-CN" altLang="en-US" dirty="0"/>
          </a:p>
        </p:txBody>
      </p:sp>
      <p:cxnSp>
        <p:nvCxnSpPr>
          <p:cNvPr id="12" name="直接箭头连接符 11"/>
          <p:cNvCxnSpPr>
            <a:stCxn id="8" idx="3"/>
            <a:endCxn id="10" idx="1"/>
          </p:cNvCxnSpPr>
          <p:nvPr/>
        </p:nvCxnSpPr>
        <p:spPr>
          <a:xfrm>
            <a:off x="2968690" y="2114981"/>
            <a:ext cx="612710"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5" name="矩形 14"/>
          <p:cNvSpPr/>
          <p:nvPr/>
        </p:nvSpPr>
        <p:spPr>
          <a:xfrm>
            <a:off x="5673790" y="1676400"/>
            <a:ext cx="1717610" cy="877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1963: Douglas—Mouse</a:t>
            </a:r>
            <a:endParaRPr lang="zh-CN" altLang="en-US" dirty="0"/>
          </a:p>
        </p:txBody>
      </p:sp>
      <p:cxnSp>
        <p:nvCxnSpPr>
          <p:cNvPr id="16" name="直接箭头连接符 15"/>
          <p:cNvCxnSpPr>
            <a:stCxn id="10" idx="3"/>
            <a:endCxn id="15" idx="1"/>
          </p:cNvCxnSpPr>
          <p:nvPr/>
        </p:nvCxnSpPr>
        <p:spPr>
          <a:xfrm>
            <a:off x="5029200" y="2114981"/>
            <a:ext cx="644590"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5673790" y="2971801"/>
            <a:ext cx="1717610" cy="5847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1981: Xerox Star</a:t>
            </a:r>
            <a:endParaRPr lang="zh-CN" altLang="en-US" dirty="0"/>
          </a:p>
        </p:txBody>
      </p:sp>
      <p:cxnSp>
        <p:nvCxnSpPr>
          <p:cNvPr id="20" name="直接箭头连接符 19"/>
          <p:cNvCxnSpPr>
            <a:stCxn id="15" idx="2"/>
            <a:endCxn id="19" idx="0"/>
          </p:cNvCxnSpPr>
          <p:nvPr/>
        </p:nvCxnSpPr>
        <p:spPr>
          <a:xfrm>
            <a:off x="6532595" y="2553561"/>
            <a:ext cx="0" cy="41824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9" idx="1"/>
            <a:endCxn id="28" idx="3"/>
          </p:cNvCxnSpPr>
          <p:nvPr/>
        </p:nvCxnSpPr>
        <p:spPr>
          <a:xfrm flipH="1" flipV="1">
            <a:off x="4716761" y="3254516"/>
            <a:ext cx="957029" cy="9672"/>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813319" y="2815935"/>
            <a:ext cx="1903442" cy="877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1983: ACM SIGCHI definition</a:t>
            </a:r>
            <a:endParaRPr lang="zh-CN" altLang="en-US" dirty="0"/>
          </a:p>
        </p:txBody>
      </p:sp>
      <p:grpSp>
        <p:nvGrpSpPr>
          <p:cNvPr id="36" name="组合 35"/>
          <p:cNvGrpSpPr/>
          <p:nvPr/>
        </p:nvGrpSpPr>
        <p:grpSpPr>
          <a:xfrm>
            <a:off x="800100" y="4062847"/>
            <a:ext cx="7543800" cy="1617455"/>
            <a:chOff x="824345" y="4097545"/>
            <a:chExt cx="7543800" cy="1617455"/>
          </a:xfrm>
        </p:grpSpPr>
        <p:sp>
          <p:nvSpPr>
            <p:cNvPr id="31" name="椭圆 30"/>
            <p:cNvSpPr/>
            <p:nvPr/>
          </p:nvSpPr>
          <p:spPr>
            <a:xfrm>
              <a:off x="824345" y="4114805"/>
              <a:ext cx="7543800" cy="160019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676400" y="4685788"/>
              <a:ext cx="1447800" cy="76301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Human</a:t>
              </a:r>
              <a:endParaRPr lang="zh-CN" altLang="en-US" sz="2000" dirty="0"/>
            </a:p>
          </p:txBody>
        </p:sp>
        <p:sp>
          <p:nvSpPr>
            <p:cNvPr id="33" name="椭圆 32"/>
            <p:cNvSpPr/>
            <p:nvPr/>
          </p:nvSpPr>
          <p:spPr>
            <a:xfrm>
              <a:off x="3581400" y="4682320"/>
              <a:ext cx="1905000" cy="76301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Interaction</a:t>
              </a:r>
              <a:endParaRPr lang="zh-CN" altLang="en-US" sz="2000" dirty="0"/>
            </a:p>
          </p:txBody>
        </p:sp>
        <p:sp>
          <p:nvSpPr>
            <p:cNvPr id="34" name="椭圆 33"/>
            <p:cNvSpPr/>
            <p:nvPr/>
          </p:nvSpPr>
          <p:spPr>
            <a:xfrm>
              <a:off x="5905500" y="4682320"/>
              <a:ext cx="1790700" cy="76301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Computer</a:t>
              </a:r>
              <a:endParaRPr lang="zh-CN" altLang="en-US" sz="2000" dirty="0"/>
            </a:p>
          </p:txBody>
        </p:sp>
        <p:sp>
          <p:nvSpPr>
            <p:cNvPr id="35" name="文本框 34"/>
            <p:cNvSpPr txBox="1"/>
            <p:nvPr/>
          </p:nvSpPr>
          <p:spPr>
            <a:xfrm>
              <a:off x="2939317" y="4097545"/>
              <a:ext cx="3206484" cy="584775"/>
            </a:xfrm>
            <a:prstGeom prst="rect">
              <a:avLst/>
            </a:prstGeom>
            <a:noFill/>
            <a:ln>
              <a:noFill/>
            </a:ln>
          </p:spPr>
          <p:txBody>
            <a:bodyPr wrap="square" rtlCol="0">
              <a:spAutoFit/>
            </a:bodyPr>
            <a:lstStyle/>
            <a:p>
              <a:pPr algn="ctr"/>
              <a:r>
                <a:rPr lang="en-US" altLang="zh-CN" sz="3200" dirty="0">
                  <a:solidFill>
                    <a:schemeClr val="bg1"/>
                  </a:solidFill>
                </a:rPr>
                <a:t>HCI</a:t>
              </a:r>
              <a:endParaRPr lang="zh-CN" altLang="en-US" sz="3200" dirty="0">
                <a:solidFill>
                  <a:schemeClr val="bg1"/>
                </a:solidFill>
              </a:endParaRPr>
            </a:p>
          </p:txBody>
        </p:sp>
      </p:grpSp>
      <p:sp>
        <p:nvSpPr>
          <p:cNvPr id="7" name="Slide Number Placeholder 6"/>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688022"/>
            <a:ext cx="4705350" cy="679774"/>
          </a:xfrm>
        </p:spPr>
        <p:txBody>
          <a:bodyPr vert="horz" lIns="91440" tIns="108000" rIns="91440" bIns="108000" rtlCol="0" anchor="ctr">
            <a:normAutofit/>
          </a:bodyPr>
          <a:lstStyle/>
          <a:p>
            <a:pPr marL="469900" indent="-457200">
              <a:lnSpc>
                <a:spcPct val="100000"/>
              </a:lnSpc>
              <a:tabLst>
                <a:tab pos="268605" algn="l"/>
              </a:tabLst>
            </a:pPr>
            <a:r>
              <a:rPr lang="en-US" kern="1200" dirty="0">
                <a:latin typeface="+mj-lt"/>
                <a:ea typeface="+mj-ea"/>
                <a:cs typeface="+mj-cs"/>
              </a:rPr>
              <a:t>HCI: A multidisciplinary field</a:t>
            </a:r>
            <a:endParaRPr lang="en-US" kern="1200" dirty="0">
              <a:latin typeface="+mj-lt"/>
              <a:ea typeface="+mj-ea"/>
              <a:cs typeface="+mj-cs"/>
            </a:endParaRPr>
          </a:p>
        </p:txBody>
      </p:sp>
      <p:sp>
        <p:nvSpPr>
          <p:cNvPr id="3" name="object 3"/>
          <p:cNvSpPr txBox="1"/>
          <p:nvPr/>
        </p:nvSpPr>
        <p:spPr>
          <a:xfrm>
            <a:off x="628650" y="1825625"/>
            <a:ext cx="7886700" cy="4351338"/>
          </a:xfrm>
          <a:prstGeom prst="rect">
            <a:avLst/>
          </a:prstGeom>
        </p:spPr>
        <p:txBody>
          <a:bodyPr vert="horz" lIns="91440" tIns="45720" rIns="91440" bIns="45720" rtlCol="0">
            <a:normAutofit/>
          </a:bodyPr>
          <a:lstStyle/>
          <a:p>
            <a:pPr marL="241300" indent="-171450" defTabSz="685800">
              <a:lnSpc>
                <a:spcPct val="150000"/>
              </a:lnSpc>
              <a:spcBef>
                <a:spcPts val="105"/>
              </a:spcBef>
              <a:buClr>
                <a:srgbClr val="2CA1BE"/>
              </a:buClr>
              <a:buFont typeface="Wingdings" panose="05000000000000000000" pitchFamily="2" charset="2"/>
              <a:buChar char="§"/>
              <a:tabLst>
                <a:tab pos="241935" algn="l"/>
              </a:tabLst>
            </a:pPr>
            <a:r>
              <a:rPr lang="en-US" sz="2000" b="1" dirty="0">
                <a:solidFill>
                  <a:schemeClr val="bg1"/>
                </a:solidFill>
              </a:rPr>
              <a:t>Psychologists</a:t>
            </a:r>
            <a:r>
              <a:rPr lang="en-US" sz="2000" dirty="0">
                <a:solidFill>
                  <a:schemeClr val="bg1"/>
                </a:solidFill>
              </a:rPr>
              <a:t>: who study the</a:t>
            </a:r>
            <a:r>
              <a:rPr lang="en-US" sz="2000" spc="-50" dirty="0">
                <a:solidFill>
                  <a:schemeClr val="bg1"/>
                </a:solidFill>
              </a:rPr>
              <a:t> </a:t>
            </a:r>
            <a:r>
              <a:rPr lang="en-US" sz="2000" dirty="0">
                <a:solidFill>
                  <a:schemeClr val="bg1"/>
                </a:solidFill>
              </a:rPr>
              <a:t>users</a:t>
            </a:r>
            <a:endParaRPr lang="en-US" sz="2000" dirty="0">
              <a:solidFill>
                <a:schemeClr val="bg1"/>
              </a:solidFill>
            </a:endParaRPr>
          </a:p>
          <a:p>
            <a:pPr marL="241300" indent="-171450" defTabSz="685800">
              <a:lnSpc>
                <a:spcPct val="150000"/>
              </a:lnSpc>
              <a:spcBef>
                <a:spcPts val="20"/>
              </a:spcBef>
              <a:buClr>
                <a:srgbClr val="2CA1BE"/>
              </a:buClr>
              <a:buFont typeface="Wingdings" panose="05000000000000000000" pitchFamily="2" charset="2"/>
              <a:buChar char="§"/>
              <a:tabLst>
                <a:tab pos="241935" algn="l"/>
              </a:tabLst>
            </a:pPr>
            <a:r>
              <a:rPr lang="en-US" sz="2000" b="1" dirty="0">
                <a:solidFill>
                  <a:schemeClr val="bg1"/>
                </a:solidFill>
              </a:rPr>
              <a:t>Computer Scientists</a:t>
            </a:r>
            <a:r>
              <a:rPr lang="en-US" sz="2000" dirty="0">
                <a:solidFill>
                  <a:schemeClr val="bg1"/>
                </a:solidFill>
              </a:rPr>
              <a:t>: study the </a:t>
            </a:r>
            <a:r>
              <a:rPr lang="en-US" sz="2000" spc="-5" dirty="0">
                <a:solidFill>
                  <a:schemeClr val="bg1"/>
                </a:solidFill>
              </a:rPr>
              <a:t>computers </a:t>
            </a:r>
            <a:r>
              <a:rPr lang="en-US" sz="2000" dirty="0">
                <a:solidFill>
                  <a:schemeClr val="bg1"/>
                </a:solidFill>
              </a:rPr>
              <a:t>&amp;</a:t>
            </a:r>
            <a:r>
              <a:rPr lang="en-US" sz="2000" spc="-100" dirty="0">
                <a:solidFill>
                  <a:schemeClr val="bg1"/>
                </a:solidFill>
              </a:rPr>
              <a:t> </a:t>
            </a:r>
            <a:r>
              <a:rPr lang="en-US" sz="2000" spc="-5" dirty="0">
                <a:solidFill>
                  <a:schemeClr val="bg1"/>
                </a:solidFill>
              </a:rPr>
              <a:t>interface</a:t>
            </a:r>
            <a:endParaRPr lang="en-US" sz="2000" dirty="0">
              <a:solidFill>
                <a:schemeClr val="bg1"/>
              </a:solidFill>
            </a:endParaRPr>
          </a:p>
          <a:p>
            <a:pPr marL="241300" indent="-171450" defTabSz="685800">
              <a:lnSpc>
                <a:spcPct val="150000"/>
              </a:lnSpc>
              <a:spcBef>
                <a:spcPts val="25"/>
              </a:spcBef>
              <a:buClr>
                <a:srgbClr val="2CA1BE"/>
              </a:buClr>
              <a:buFont typeface="Wingdings" panose="05000000000000000000" pitchFamily="2" charset="2"/>
              <a:buChar char="§"/>
              <a:tabLst>
                <a:tab pos="241935" algn="l"/>
              </a:tabLst>
            </a:pPr>
            <a:r>
              <a:rPr lang="en-US" sz="2000" b="1" dirty="0">
                <a:solidFill>
                  <a:schemeClr val="bg1"/>
                </a:solidFill>
              </a:rPr>
              <a:t>Instructional and Graphic Designers</a:t>
            </a:r>
            <a:r>
              <a:rPr lang="en-US" sz="2000" dirty="0">
                <a:solidFill>
                  <a:schemeClr val="bg1"/>
                </a:solidFill>
              </a:rPr>
              <a:t>: </a:t>
            </a:r>
            <a:r>
              <a:rPr lang="en-US" sz="2000" spc="-5" dirty="0">
                <a:solidFill>
                  <a:schemeClr val="bg1"/>
                </a:solidFill>
              </a:rPr>
              <a:t>design</a:t>
            </a:r>
            <a:r>
              <a:rPr lang="en-US" sz="2000" spc="-80" dirty="0">
                <a:solidFill>
                  <a:schemeClr val="bg1"/>
                </a:solidFill>
              </a:rPr>
              <a:t> </a:t>
            </a:r>
            <a:r>
              <a:rPr lang="en-US" sz="2000" spc="-5" dirty="0">
                <a:solidFill>
                  <a:schemeClr val="bg1"/>
                </a:solidFill>
              </a:rPr>
              <a:t>and</a:t>
            </a:r>
            <a:r>
              <a:rPr lang="en-US" sz="2000" dirty="0">
                <a:solidFill>
                  <a:schemeClr val="bg1"/>
                </a:solidFill>
              </a:rPr>
              <a:t> </a:t>
            </a:r>
            <a:r>
              <a:rPr lang="en-US" sz="2000" spc="-5" dirty="0">
                <a:solidFill>
                  <a:schemeClr val="bg1"/>
                </a:solidFill>
              </a:rPr>
              <a:t>implement </a:t>
            </a:r>
            <a:r>
              <a:rPr lang="en-US" sz="2000" dirty="0">
                <a:solidFill>
                  <a:schemeClr val="bg1"/>
                </a:solidFill>
              </a:rPr>
              <a:t>UI </a:t>
            </a:r>
            <a:r>
              <a:rPr lang="en-US" sz="2000" spc="-5" dirty="0">
                <a:solidFill>
                  <a:schemeClr val="bg1"/>
                </a:solidFill>
              </a:rPr>
              <a:t>components </a:t>
            </a:r>
            <a:r>
              <a:rPr lang="en-US" sz="2000" dirty="0">
                <a:solidFill>
                  <a:schemeClr val="bg1"/>
                </a:solidFill>
              </a:rPr>
              <a:t>and</a:t>
            </a:r>
            <a:r>
              <a:rPr lang="en-US" sz="2000" spc="45" dirty="0">
                <a:solidFill>
                  <a:schemeClr val="bg1"/>
                </a:solidFill>
              </a:rPr>
              <a:t> </a:t>
            </a:r>
            <a:r>
              <a:rPr lang="en-US" sz="2000" dirty="0">
                <a:solidFill>
                  <a:schemeClr val="bg1"/>
                </a:solidFill>
              </a:rPr>
              <a:t>artworks</a:t>
            </a:r>
            <a:endParaRPr lang="en-US" sz="2000" dirty="0">
              <a:solidFill>
                <a:schemeClr val="bg1"/>
              </a:solidFill>
            </a:endParaRPr>
          </a:p>
          <a:p>
            <a:pPr marL="241300" marR="136525" indent="-171450" defTabSz="685800">
              <a:lnSpc>
                <a:spcPct val="150000"/>
              </a:lnSpc>
              <a:spcBef>
                <a:spcPts val="340"/>
              </a:spcBef>
              <a:buClr>
                <a:srgbClr val="2CA1BE"/>
              </a:buClr>
              <a:buFont typeface="Wingdings" panose="05000000000000000000" pitchFamily="2" charset="2"/>
              <a:buChar char="§"/>
              <a:tabLst>
                <a:tab pos="241935" algn="l"/>
              </a:tabLst>
            </a:pPr>
            <a:r>
              <a:rPr lang="en-US" sz="2000" b="1" spc="-25" dirty="0">
                <a:solidFill>
                  <a:schemeClr val="bg1"/>
                </a:solidFill>
              </a:rPr>
              <a:t>Technical </a:t>
            </a:r>
            <a:r>
              <a:rPr lang="en-US" sz="2000" b="1" spc="-5" dirty="0">
                <a:solidFill>
                  <a:schemeClr val="bg1"/>
                </a:solidFill>
              </a:rPr>
              <a:t>Writers</a:t>
            </a:r>
            <a:r>
              <a:rPr lang="en-US" sz="2000" spc="-5" dirty="0">
                <a:solidFill>
                  <a:schemeClr val="bg1"/>
                </a:solidFill>
              </a:rPr>
              <a:t>: document </a:t>
            </a:r>
            <a:r>
              <a:rPr lang="en-US" sz="2000" dirty="0">
                <a:solidFill>
                  <a:schemeClr val="bg1"/>
                </a:solidFill>
              </a:rPr>
              <a:t>writing, e.g., </a:t>
            </a:r>
            <a:r>
              <a:rPr lang="en-US" sz="2000" spc="-5" dirty="0">
                <a:solidFill>
                  <a:schemeClr val="bg1"/>
                </a:solidFill>
              </a:rPr>
              <a:t>writing manuals  </a:t>
            </a:r>
            <a:r>
              <a:rPr lang="en-US" sz="2000" dirty="0">
                <a:solidFill>
                  <a:schemeClr val="bg1"/>
                </a:solidFill>
              </a:rPr>
              <a:t>and </a:t>
            </a:r>
            <a:r>
              <a:rPr lang="en-US" sz="2000" spc="-5" dirty="0">
                <a:solidFill>
                  <a:schemeClr val="bg1"/>
                </a:solidFill>
              </a:rPr>
              <a:t>tutorials, </a:t>
            </a:r>
            <a:r>
              <a:rPr lang="en-US" sz="2000" dirty="0">
                <a:solidFill>
                  <a:schemeClr val="bg1"/>
                </a:solidFill>
              </a:rPr>
              <a:t>is an </a:t>
            </a:r>
            <a:r>
              <a:rPr lang="en-US" sz="2000" spc="-5" dirty="0">
                <a:solidFill>
                  <a:schemeClr val="bg1"/>
                </a:solidFill>
              </a:rPr>
              <a:t>integrated </a:t>
            </a:r>
            <a:r>
              <a:rPr lang="en-US" sz="2000" dirty="0">
                <a:solidFill>
                  <a:schemeClr val="bg1"/>
                </a:solidFill>
              </a:rPr>
              <a:t>and key </a:t>
            </a:r>
            <a:r>
              <a:rPr lang="en-US" sz="2000" spc="-5" dirty="0">
                <a:solidFill>
                  <a:schemeClr val="bg1"/>
                </a:solidFill>
              </a:rPr>
              <a:t>component </a:t>
            </a:r>
            <a:r>
              <a:rPr lang="en-US" sz="2000" dirty="0">
                <a:solidFill>
                  <a:schemeClr val="bg1"/>
                </a:solidFill>
              </a:rPr>
              <a:t>of any good  </a:t>
            </a:r>
            <a:r>
              <a:rPr lang="en-US" sz="2000" spc="-5" dirty="0">
                <a:solidFill>
                  <a:schemeClr val="bg1"/>
                </a:solidFill>
              </a:rPr>
              <a:t>interface</a:t>
            </a:r>
            <a:endParaRPr lang="en-US" sz="2000" dirty="0">
              <a:solidFill>
                <a:schemeClr val="bg1"/>
              </a:solidFill>
            </a:endParaRPr>
          </a:p>
          <a:p>
            <a:pPr marL="241300" marR="5080" indent="-171450" defTabSz="685800">
              <a:lnSpc>
                <a:spcPct val="150000"/>
              </a:lnSpc>
              <a:spcBef>
                <a:spcPts val="315"/>
              </a:spcBef>
              <a:buClr>
                <a:srgbClr val="2CA1BE"/>
              </a:buClr>
              <a:buFont typeface="Wingdings" panose="05000000000000000000" pitchFamily="2" charset="2"/>
              <a:buChar char="§"/>
              <a:tabLst>
                <a:tab pos="241935" algn="l"/>
              </a:tabLst>
            </a:pPr>
            <a:r>
              <a:rPr lang="en-US" sz="2000" b="1" dirty="0">
                <a:solidFill>
                  <a:schemeClr val="bg1"/>
                </a:solidFill>
              </a:rPr>
              <a:t>Human Factors and Ergonomics Experts</a:t>
            </a:r>
            <a:r>
              <a:rPr lang="en-US" sz="2000" dirty="0">
                <a:solidFill>
                  <a:schemeClr val="bg1"/>
                </a:solidFill>
              </a:rPr>
              <a:t>: design</a:t>
            </a:r>
            <a:r>
              <a:rPr lang="en-US" sz="2000" spc="-110" dirty="0">
                <a:solidFill>
                  <a:schemeClr val="bg1"/>
                </a:solidFill>
              </a:rPr>
              <a:t> </a:t>
            </a:r>
            <a:r>
              <a:rPr lang="en-US" sz="2000" spc="-5" dirty="0">
                <a:solidFill>
                  <a:schemeClr val="bg1"/>
                </a:solidFill>
              </a:rPr>
              <a:t>ergonomic  interfaces</a:t>
            </a:r>
            <a:endParaRPr lang="en-US" sz="2000" dirty="0">
              <a:solidFill>
                <a:schemeClr val="bg1"/>
              </a:solidFill>
            </a:endParaRPr>
          </a:p>
          <a:p>
            <a:pPr marL="241300" marR="685165" indent="-171450" defTabSz="685800">
              <a:lnSpc>
                <a:spcPct val="150000"/>
              </a:lnSpc>
              <a:spcBef>
                <a:spcPts val="310"/>
              </a:spcBef>
              <a:buClr>
                <a:srgbClr val="2CA1BE"/>
              </a:buClr>
              <a:buFont typeface="Wingdings" panose="05000000000000000000" pitchFamily="2" charset="2"/>
              <a:buChar char="§"/>
              <a:tabLst>
                <a:tab pos="241935" algn="l"/>
              </a:tabLst>
            </a:pPr>
            <a:r>
              <a:rPr lang="en-US" sz="2000" b="1" dirty="0">
                <a:solidFill>
                  <a:schemeClr val="bg1"/>
                </a:solidFill>
              </a:rPr>
              <a:t>Sociologists</a:t>
            </a:r>
            <a:r>
              <a:rPr lang="en-US" sz="2000" dirty="0">
                <a:solidFill>
                  <a:schemeClr val="bg1"/>
                </a:solidFill>
              </a:rPr>
              <a:t>: social </a:t>
            </a:r>
            <a:r>
              <a:rPr lang="en-US" sz="2000" spc="-5" dirty="0">
                <a:solidFill>
                  <a:schemeClr val="bg1"/>
                </a:solidFill>
              </a:rPr>
              <a:t>interfaces, </a:t>
            </a:r>
            <a:r>
              <a:rPr lang="en-US" sz="2000" dirty="0">
                <a:solidFill>
                  <a:schemeClr val="bg1"/>
                </a:solidFill>
              </a:rPr>
              <a:t>e.g.  Facebook</a:t>
            </a:r>
            <a:r>
              <a:rPr lang="en-US" altLang="zh-CN" sz="2000" dirty="0">
                <a:solidFill>
                  <a:schemeClr val="bg1"/>
                </a:solidFill>
              </a:rPr>
              <a:t>, Twitter, WhatsApp</a:t>
            </a:r>
            <a:endParaRPr lang="en-US" sz="2000" dirty="0">
              <a:solidFill>
                <a:schemeClr val="bg1"/>
              </a:solidFill>
            </a:endParaRPr>
          </a:p>
        </p:txBody>
      </p:sp>
      <p:sp>
        <p:nvSpPr>
          <p:cNvPr id="8" name="Slide Number Placeholder 7"/>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688022"/>
            <a:ext cx="4705350" cy="679774"/>
          </a:xfrm>
        </p:spPr>
        <p:txBody>
          <a:bodyPr vert="horz" lIns="91440" tIns="108000" rIns="91440" bIns="108000" rtlCol="0" anchor="ctr">
            <a:normAutofit/>
          </a:bodyPr>
          <a:lstStyle/>
          <a:p>
            <a:pPr marL="469900" indent="-457200">
              <a:lnSpc>
                <a:spcPct val="90000"/>
              </a:lnSpc>
              <a:tabLst>
                <a:tab pos="268605" algn="l"/>
              </a:tabLst>
            </a:pPr>
            <a:r>
              <a:rPr lang="en-US" sz="2600" kern="1200">
                <a:latin typeface="+mj-lt"/>
                <a:ea typeface="+mj-ea"/>
                <a:cs typeface="+mj-cs"/>
              </a:rPr>
              <a:t>User interfaces (UIs) </a:t>
            </a:r>
            <a:r>
              <a:rPr lang="en-US" sz="2600" kern="1200" spc="-15">
                <a:latin typeface="+mj-lt"/>
                <a:ea typeface="+mj-ea"/>
                <a:cs typeface="+mj-cs"/>
              </a:rPr>
              <a:t>in</a:t>
            </a:r>
            <a:r>
              <a:rPr lang="en-US" sz="2600" kern="1200">
                <a:latin typeface="+mj-lt"/>
                <a:ea typeface="+mj-ea"/>
                <a:cs typeface="+mj-cs"/>
              </a:rPr>
              <a:t> daily</a:t>
            </a:r>
            <a:r>
              <a:rPr lang="en-US" sz="2600" kern="1200" spc="10">
                <a:latin typeface="+mj-lt"/>
                <a:ea typeface="+mj-ea"/>
                <a:cs typeface="+mj-cs"/>
              </a:rPr>
              <a:t> </a:t>
            </a:r>
            <a:r>
              <a:rPr lang="en-US" sz="2600" kern="1200">
                <a:latin typeface="+mj-lt"/>
                <a:ea typeface="+mj-ea"/>
                <a:cs typeface="+mj-cs"/>
              </a:rPr>
              <a:t>lives</a:t>
            </a:r>
            <a:endParaRPr lang="en-US" sz="2600" kern="1200">
              <a:latin typeface="+mj-lt"/>
              <a:ea typeface="+mj-ea"/>
              <a:cs typeface="+mj-cs"/>
            </a:endParaRPr>
          </a:p>
        </p:txBody>
      </p:sp>
      <p:sp>
        <p:nvSpPr>
          <p:cNvPr id="3" name="object 3"/>
          <p:cNvSpPr txBox="1"/>
          <p:nvPr/>
        </p:nvSpPr>
        <p:spPr>
          <a:xfrm>
            <a:off x="628650" y="1825625"/>
            <a:ext cx="7829550" cy="4351338"/>
          </a:xfrm>
          <a:prstGeom prst="rect">
            <a:avLst/>
          </a:prstGeom>
        </p:spPr>
        <p:txBody>
          <a:bodyPr vert="horz" lIns="91440" tIns="45720" rIns="91440" bIns="45720" rtlCol="0">
            <a:normAutofit/>
          </a:bodyPr>
          <a:lstStyle/>
          <a:p>
            <a:pPr marL="241300" indent="-171450" defTabSz="685800">
              <a:lnSpc>
                <a:spcPct val="150000"/>
              </a:lnSpc>
              <a:spcBef>
                <a:spcPts val="400"/>
              </a:spcBef>
              <a:buClr>
                <a:srgbClr val="2CA1BE"/>
              </a:buClr>
              <a:buFont typeface="Wingdings" panose="05000000000000000000" pitchFamily="2" charset="2"/>
              <a:buChar char="§"/>
              <a:tabLst>
                <a:tab pos="241935" algn="l"/>
              </a:tabLst>
            </a:pPr>
            <a:r>
              <a:rPr lang="en-US" sz="2000" b="1" spc="-10" dirty="0">
                <a:solidFill>
                  <a:schemeClr val="bg1"/>
                </a:solidFill>
              </a:rPr>
              <a:t>Transportation</a:t>
            </a:r>
            <a:r>
              <a:rPr lang="en-US" sz="2000" spc="-10" dirty="0">
                <a:solidFill>
                  <a:schemeClr val="bg1"/>
                </a:solidFill>
              </a:rPr>
              <a:t>: </a:t>
            </a:r>
            <a:r>
              <a:rPr lang="en-US" sz="2000" spc="-5" dirty="0">
                <a:solidFill>
                  <a:schemeClr val="bg1"/>
                </a:solidFill>
              </a:rPr>
              <a:t>path </a:t>
            </a:r>
            <a:r>
              <a:rPr lang="en-US" sz="2000" dirty="0">
                <a:solidFill>
                  <a:schemeClr val="bg1"/>
                </a:solidFill>
              </a:rPr>
              <a:t>planning for a</a:t>
            </a:r>
            <a:r>
              <a:rPr lang="en-US" sz="2000" spc="-55" dirty="0">
                <a:solidFill>
                  <a:schemeClr val="bg1"/>
                </a:solidFill>
              </a:rPr>
              <a:t> </a:t>
            </a:r>
            <a:r>
              <a:rPr lang="en-US" sz="2000" spc="-5" dirty="0">
                <a:solidFill>
                  <a:schemeClr val="bg1"/>
                </a:solidFill>
              </a:rPr>
              <a:t>trip</a:t>
            </a:r>
            <a:endParaRPr lang="en-US" sz="2000" dirty="0">
              <a:solidFill>
                <a:schemeClr val="bg1"/>
              </a:solidFill>
            </a:endParaRPr>
          </a:p>
          <a:p>
            <a:pPr marL="241300" indent="-171450" defTabSz="685800">
              <a:lnSpc>
                <a:spcPct val="150000"/>
              </a:lnSpc>
              <a:spcBef>
                <a:spcPts val="300"/>
              </a:spcBef>
              <a:buClr>
                <a:srgbClr val="2CA1BE"/>
              </a:buClr>
              <a:buFont typeface="Wingdings" panose="05000000000000000000" pitchFamily="2" charset="2"/>
              <a:buChar char="§"/>
              <a:tabLst>
                <a:tab pos="241935" algn="l"/>
              </a:tabLst>
            </a:pPr>
            <a:r>
              <a:rPr lang="en-US" sz="2000" b="1" dirty="0">
                <a:solidFill>
                  <a:schemeClr val="bg1"/>
                </a:solidFill>
              </a:rPr>
              <a:t>Decision support</a:t>
            </a:r>
            <a:r>
              <a:rPr lang="en-US" sz="2000" dirty="0">
                <a:solidFill>
                  <a:schemeClr val="bg1"/>
                </a:solidFill>
              </a:rPr>
              <a:t>: a </a:t>
            </a:r>
            <a:r>
              <a:rPr lang="en-US" sz="2000" spc="-5" dirty="0">
                <a:solidFill>
                  <a:schemeClr val="bg1"/>
                </a:solidFill>
              </a:rPr>
              <a:t>doctor’s </a:t>
            </a:r>
            <a:r>
              <a:rPr lang="en-US" sz="2000" dirty="0">
                <a:solidFill>
                  <a:schemeClr val="bg1"/>
                </a:solidFill>
              </a:rPr>
              <a:t>diagnosis and</a:t>
            </a:r>
            <a:r>
              <a:rPr lang="en-US" sz="2000" spc="-80" dirty="0">
                <a:solidFill>
                  <a:schemeClr val="bg1"/>
                </a:solidFill>
              </a:rPr>
              <a:t> </a:t>
            </a:r>
            <a:r>
              <a:rPr lang="en-US" sz="2000" spc="-5" dirty="0">
                <a:solidFill>
                  <a:schemeClr val="bg1"/>
                </a:solidFill>
              </a:rPr>
              <a:t>treatment</a:t>
            </a:r>
            <a:endParaRPr lang="en-US" sz="2000" dirty="0">
              <a:solidFill>
                <a:schemeClr val="bg1"/>
              </a:solidFill>
            </a:endParaRPr>
          </a:p>
          <a:p>
            <a:pPr marL="241300" indent="-171450" defTabSz="685800">
              <a:lnSpc>
                <a:spcPct val="150000"/>
              </a:lnSpc>
              <a:spcBef>
                <a:spcPts val="300"/>
              </a:spcBef>
              <a:buClr>
                <a:srgbClr val="2CA1BE"/>
              </a:buClr>
              <a:buFont typeface="Wingdings" panose="05000000000000000000" pitchFamily="2" charset="2"/>
              <a:buChar char="§"/>
              <a:tabLst>
                <a:tab pos="241935" algn="l"/>
              </a:tabLst>
            </a:pPr>
            <a:r>
              <a:rPr lang="en-US" sz="2000" b="1" dirty="0">
                <a:solidFill>
                  <a:schemeClr val="bg1"/>
                </a:solidFill>
              </a:rPr>
              <a:t>Education and training</a:t>
            </a:r>
            <a:r>
              <a:rPr lang="en-US" sz="2000" dirty="0">
                <a:solidFill>
                  <a:schemeClr val="bg1"/>
                </a:solidFill>
              </a:rPr>
              <a:t>: MIT / Stanford Open</a:t>
            </a:r>
            <a:r>
              <a:rPr lang="en-US" sz="2000" spc="-190" dirty="0">
                <a:solidFill>
                  <a:schemeClr val="bg1"/>
                </a:solidFill>
              </a:rPr>
              <a:t> </a:t>
            </a:r>
            <a:r>
              <a:rPr lang="en-US" sz="2000" dirty="0">
                <a:solidFill>
                  <a:schemeClr val="bg1"/>
                </a:solidFill>
              </a:rPr>
              <a:t>Courses</a:t>
            </a:r>
            <a:endParaRPr lang="en-US" sz="2000" dirty="0">
              <a:solidFill>
                <a:schemeClr val="bg1"/>
              </a:solidFill>
            </a:endParaRPr>
          </a:p>
          <a:p>
            <a:pPr marL="241300" indent="-171450" defTabSz="685800">
              <a:lnSpc>
                <a:spcPct val="150000"/>
              </a:lnSpc>
              <a:spcBef>
                <a:spcPts val="300"/>
              </a:spcBef>
              <a:buClr>
                <a:srgbClr val="2CA1BE"/>
              </a:buClr>
              <a:buFont typeface="Wingdings" panose="05000000000000000000" pitchFamily="2" charset="2"/>
              <a:buChar char="§"/>
              <a:tabLst>
                <a:tab pos="241935" algn="l"/>
              </a:tabLst>
            </a:pPr>
            <a:r>
              <a:rPr lang="en-US" sz="2000" b="1" dirty="0">
                <a:solidFill>
                  <a:schemeClr val="bg1"/>
                </a:solidFill>
              </a:rPr>
              <a:t>Entertainment</a:t>
            </a:r>
            <a:r>
              <a:rPr lang="en-US" sz="2000" dirty="0">
                <a:solidFill>
                  <a:schemeClr val="bg1"/>
                </a:solidFill>
              </a:rPr>
              <a:t>: </a:t>
            </a:r>
            <a:r>
              <a:rPr lang="en-US" sz="2000" spc="-5" dirty="0">
                <a:solidFill>
                  <a:schemeClr val="bg1"/>
                </a:solidFill>
              </a:rPr>
              <a:t>music </a:t>
            </a:r>
            <a:r>
              <a:rPr lang="en-US" sz="2000" spc="-15" dirty="0">
                <a:solidFill>
                  <a:schemeClr val="bg1"/>
                </a:solidFill>
              </a:rPr>
              <a:t>player, </a:t>
            </a:r>
            <a:r>
              <a:rPr lang="en-US" sz="2000" spc="-5" dirty="0">
                <a:solidFill>
                  <a:schemeClr val="bg1"/>
                </a:solidFill>
              </a:rPr>
              <a:t>game </a:t>
            </a:r>
            <a:r>
              <a:rPr lang="en-US" sz="2000" dirty="0">
                <a:solidFill>
                  <a:schemeClr val="bg1"/>
                </a:solidFill>
              </a:rPr>
              <a:t>console,</a:t>
            </a:r>
            <a:r>
              <a:rPr lang="en-US" sz="2000" spc="-20" dirty="0">
                <a:solidFill>
                  <a:schemeClr val="bg1"/>
                </a:solidFill>
              </a:rPr>
              <a:t> </a:t>
            </a:r>
            <a:r>
              <a:rPr lang="en-US" sz="2000" dirty="0">
                <a:solidFill>
                  <a:schemeClr val="bg1"/>
                </a:solidFill>
              </a:rPr>
              <a:t>etc.</a:t>
            </a:r>
            <a:endParaRPr lang="en-US" sz="2000" dirty="0">
              <a:solidFill>
                <a:schemeClr val="bg1"/>
              </a:solidFill>
            </a:endParaRPr>
          </a:p>
        </p:txBody>
      </p:sp>
      <p:sp>
        <p:nvSpPr>
          <p:cNvPr id="9" name="椭圆 6"/>
          <p:cNvSpPr/>
          <p:nvPr/>
        </p:nvSpPr>
        <p:spPr>
          <a:xfrm>
            <a:off x="1624267" y="4800600"/>
            <a:ext cx="5895466" cy="119951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92D050"/>
                </a:solidFill>
              </a:rPr>
              <a:t>Good UI is vital in HCI</a:t>
            </a:r>
            <a:endParaRPr lang="zh-CN" altLang="en-US" sz="3200" b="1" dirty="0">
              <a:solidFill>
                <a:srgbClr val="92D050"/>
              </a:solidFill>
            </a:endParaRPr>
          </a:p>
        </p:txBody>
      </p:sp>
      <p:sp>
        <p:nvSpPr>
          <p:cNvPr id="5" name="Slide Number Placeholder 4"/>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841" y="457200"/>
            <a:ext cx="2949178" cy="1600200"/>
          </a:xfrm>
        </p:spPr>
        <p:txBody>
          <a:bodyPr vert="horz" lIns="91440" tIns="45720" rIns="91440" bIns="45720" rtlCol="0" anchor="b">
            <a:normAutofit/>
          </a:bodyPr>
          <a:lstStyle/>
          <a:p>
            <a:r>
              <a:rPr lang="en-US" altLang="zh-CN" b="1" kern="1200">
                <a:latin typeface="+mj-lt"/>
                <a:ea typeface="+mj-ea"/>
                <a:cs typeface="+mj-cs"/>
              </a:rPr>
              <a:t>II. Usability Requirements (UR)</a:t>
            </a:r>
            <a:endParaRPr lang="en-US" altLang="zh-CN" b="1" kern="1200">
              <a:latin typeface="+mj-lt"/>
              <a:ea typeface="+mj-ea"/>
              <a:cs typeface="+mj-cs"/>
            </a:endParaRPr>
          </a:p>
        </p:txBody>
      </p:sp>
      <p:sp>
        <p:nvSpPr>
          <p:cNvPr id="7" name="object 2"/>
          <p:cNvSpPr txBox="1"/>
          <p:nvPr/>
        </p:nvSpPr>
        <p:spPr>
          <a:xfrm>
            <a:off x="629841" y="2057400"/>
            <a:ext cx="2949178" cy="3811588"/>
          </a:xfrm>
          <a:prstGeom prst="rect">
            <a:avLst/>
          </a:prstGeom>
        </p:spPr>
        <p:txBody>
          <a:bodyPr vert="horz" lIns="91440" tIns="45720" rIns="91440" bIns="45720" rtlCol="0">
            <a:normAutofit/>
          </a:bodyPr>
          <a:lstStyle>
            <a:lvl1pPr>
              <a:defRPr sz="2800" b="0" i="0">
                <a:solidFill>
                  <a:schemeClr val="tx1"/>
                </a:solidFill>
                <a:latin typeface="Times New Roman" panose="02020603050405020304"/>
                <a:ea typeface="+mj-ea"/>
                <a:cs typeface="Times New Roman" panose="02020603050405020304"/>
              </a:defRPr>
            </a:lvl1pPr>
          </a:lstStyle>
          <a:p>
            <a:pPr defTabSz="685800">
              <a:lnSpc>
                <a:spcPct val="90000"/>
              </a:lnSpc>
              <a:spcBef>
                <a:spcPts val="750"/>
              </a:spcBef>
              <a:buClr>
                <a:schemeClr val="accent2"/>
              </a:buClr>
              <a:tabLst>
                <a:tab pos="268605" algn="l"/>
              </a:tabLst>
            </a:pPr>
            <a:r>
              <a:rPr lang="en-US" sz="1800" kern="1200" dirty="0">
                <a:solidFill>
                  <a:schemeClr val="bg1"/>
                </a:solidFill>
                <a:latin typeface="+mn-lt"/>
                <a:ea typeface="+mn-ea"/>
                <a:cs typeface="+mn-cs"/>
              </a:rPr>
              <a:t>Usability requires project management, careful attention to requirements analysis, and testing for clearly defined objectives, which can be used to </a:t>
            </a:r>
            <a:r>
              <a:rPr lang="en-US" altLang="zh-CN" sz="1800" kern="1200" dirty="0">
                <a:solidFill>
                  <a:schemeClr val="bg1"/>
                </a:solidFill>
                <a:latin typeface="+mn-lt"/>
                <a:ea typeface="+mn-ea"/>
                <a:cs typeface="+mn-cs"/>
              </a:rPr>
              <a:t>ensure that a product </a:t>
            </a:r>
            <a:r>
              <a:rPr lang="en-US" altLang="zh-CN" sz="1800" kern="1200" dirty="0">
                <a:solidFill>
                  <a:schemeClr val="bg1"/>
                </a:solidFill>
                <a:latin typeface="+mn-lt"/>
                <a:ea typeface="+mn-ea"/>
                <a:cs typeface="+mn-cs"/>
              </a:rPr>
              <a:t>is easy for deployment</a:t>
            </a:r>
            <a:r>
              <a:rPr lang="en-US" sz="1800" kern="1200" dirty="0">
                <a:solidFill>
                  <a:schemeClr val="bg1"/>
                </a:solidFill>
                <a:latin typeface="+mn-lt"/>
                <a:ea typeface="+mn-ea"/>
                <a:cs typeface="+mn-cs"/>
              </a:rPr>
              <a:t>.  </a:t>
            </a:r>
            <a:endParaRPr lang="en-US" sz="1800" kern="1200" dirty="0">
              <a:solidFill>
                <a:schemeClr val="bg1"/>
              </a:solidFill>
              <a:latin typeface="+mn-lt"/>
              <a:ea typeface="+mn-ea"/>
              <a:cs typeface="+mn-cs"/>
            </a:endParaRPr>
          </a:p>
        </p:txBody>
      </p:sp>
      <p:sp>
        <p:nvSpPr>
          <p:cNvPr id="9" name="文本框 8"/>
          <p:cNvSpPr txBox="1"/>
          <p:nvPr/>
        </p:nvSpPr>
        <p:spPr>
          <a:xfrm>
            <a:off x="1370718" y="685800"/>
            <a:ext cx="6402564" cy="646331"/>
          </a:xfrm>
          <a:prstGeom prst="rect">
            <a:avLst/>
          </a:prstGeom>
          <a:noFill/>
        </p:spPr>
        <p:txBody>
          <a:bodyPr wrap="square" rtlCol="0">
            <a:spAutoFit/>
          </a:bodyPr>
          <a:lstStyle/>
          <a:p>
            <a:pPr algn="ctr"/>
            <a:endParaRPr lang="zh-CN" altLang="en-US" sz="3600" b="1" dirty="0">
              <a:latin typeface="Times New Roman" panose="02020603050405020304" pitchFamily="18" charset="0"/>
              <a:cs typeface="Times New Roman" panose="02020603050405020304" pitchFamily="18" charset="0"/>
            </a:endParaRPr>
          </a:p>
        </p:txBody>
      </p:sp>
      <p:graphicFrame>
        <p:nvGraphicFramePr>
          <p:cNvPr id="12" name="object 3"/>
          <p:cNvGraphicFramePr/>
          <p:nvPr/>
        </p:nvGraphicFramePr>
        <p:xfrm>
          <a:off x="3887391" y="987426"/>
          <a:ext cx="4629150" cy="48736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extBox 3"/>
          <p:cNvSpPr txBox="1"/>
          <p:nvPr/>
        </p:nvSpPr>
        <p:spPr>
          <a:xfrm>
            <a:off x="5410200" y="501134"/>
            <a:ext cx="3505200" cy="369332"/>
          </a:xfrm>
          <a:prstGeom prst="rect">
            <a:avLst/>
          </a:prstGeom>
          <a:noFill/>
        </p:spPr>
        <p:txBody>
          <a:bodyPr wrap="square" rtlCol="0">
            <a:spAutoFit/>
          </a:bodyPr>
          <a:lstStyle/>
          <a:p>
            <a:r>
              <a:rPr lang="en-US" dirty="0">
                <a:solidFill>
                  <a:schemeClr val="bg1"/>
                </a:solidFill>
              </a:rPr>
              <a:t>Four Goals of UR:</a:t>
            </a:r>
            <a:endParaRPr lang="en-US" dirty="0">
              <a:solidFill>
                <a:schemeClr val="bg1"/>
              </a:solidFill>
            </a:endParaRPr>
          </a:p>
        </p:txBody>
      </p:sp>
      <p:sp>
        <p:nvSpPr>
          <p:cNvPr id="8" name="Slide Number Placeholder 7"/>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365126"/>
            <a:ext cx="7886700" cy="1325563"/>
          </a:xfrm>
        </p:spPr>
        <p:txBody>
          <a:bodyPr vert="horz" lIns="91440" tIns="45720" rIns="91440" bIns="45720" rtlCol="0" anchor="ctr">
            <a:normAutofit/>
          </a:bodyPr>
          <a:lstStyle/>
          <a:p>
            <a:pPr marL="469900" indent="-457200">
              <a:tabLst>
                <a:tab pos="268605" algn="l"/>
              </a:tabLst>
            </a:pPr>
            <a:r>
              <a:rPr lang="en-US" kern="1200"/>
              <a:t>Case study: Microsoft </a:t>
            </a:r>
            <a:r>
              <a:rPr lang="en-US" kern="1200" spc="-10"/>
              <a:t>Office </a:t>
            </a:r>
            <a:r>
              <a:rPr lang="en-US" kern="1200"/>
              <a:t>vs.</a:t>
            </a:r>
            <a:r>
              <a:rPr lang="en-US" kern="1200" spc="-85"/>
              <a:t> </a:t>
            </a:r>
            <a:r>
              <a:rPr lang="en-US" kern="1200" spc="-5"/>
              <a:t>LibreOffice</a:t>
            </a:r>
            <a:endParaRPr lang="en-US" kern="1200"/>
          </a:p>
        </p:txBody>
      </p:sp>
      <p:sp>
        <p:nvSpPr>
          <p:cNvPr id="71" name="Text Placeholder 2"/>
          <p:cNvSpPr>
            <a:spLocks noGrp="1"/>
          </p:cNvSpPr>
          <p:nvPr>
            <p:ph type="body" idx="1"/>
          </p:nvPr>
        </p:nvSpPr>
        <p:spPr>
          <a:xfrm>
            <a:off x="629842" y="1681163"/>
            <a:ext cx="3868340" cy="823912"/>
          </a:xfrm>
        </p:spPr>
        <p:txBody>
          <a:bodyPr/>
          <a:lstStyle/>
          <a:p>
            <a:r>
              <a:rPr lang="en-US" dirty="0"/>
              <a:t>Microsoft PowerPoint</a:t>
            </a:r>
            <a:endParaRPr lang="en-US" dirty="0"/>
          </a:p>
        </p:txBody>
      </p:sp>
      <p:pic>
        <p:nvPicPr>
          <p:cNvPr id="5" name="Picture 4"/>
          <p:cNvPicPr>
            <a:picLocks noChangeAspect="1"/>
          </p:cNvPicPr>
          <p:nvPr/>
        </p:nvPicPr>
        <p:blipFill>
          <a:blip r:embed="rId1"/>
          <a:stretch>
            <a:fillRect/>
          </a:stretch>
        </p:blipFill>
        <p:spPr>
          <a:xfrm>
            <a:off x="629920" y="3096895"/>
            <a:ext cx="3950970" cy="2449830"/>
          </a:xfrm>
          <a:prstGeom prst="rect">
            <a:avLst/>
          </a:prstGeom>
          <a:noFill/>
        </p:spPr>
      </p:pic>
      <p:sp>
        <p:nvSpPr>
          <p:cNvPr id="73" name="Text Placeholder 4"/>
          <p:cNvSpPr>
            <a:spLocks noGrp="1"/>
          </p:cNvSpPr>
          <p:nvPr>
            <p:ph type="body" sz="quarter" idx="3"/>
          </p:nvPr>
        </p:nvSpPr>
        <p:spPr>
          <a:xfrm>
            <a:off x="4629150" y="1681163"/>
            <a:ext cx="3887391" cy="823912"/>
          </a:xfrm>
        </p:spPr>
        <p:txBody>
          <a:bodyPr/>
          <a:lstStyle/>
          <a:p>
            <a:r>
              <a:rPr lang="en-US" dirty="0"/>
              <a:t>LibreOffice Impress (</a:t>
            </a:r>
            <a:r>
              <a:rPr lang="en-US" sz="1800" u="heavy" spc="-15" dirty="0">
                <a:solidFill>
                  <a:schemeClr val="bg1"/>
                </a:solidFill>
                <a:uFill>
                  <a:solidFill>
                    <a:srgbClr val="FF8118"/>
                  </a:solidFill>
                </a:uFill>
                <a:hlinkClick r:id="rId2"/>
              </a:rPr>
              <a:t>http://www.libreoffice.org/</a:t>
            </a:r>
            <a:r>
              <a:rPr lang="en-US" sz="1800" u="heavy" spc="-15" dirty="0">
                <a:solidFill>
                  <a:schemeClr val="bg1"/>
                </a:solidFill>
                <a:uFill>
                  <a:solidFill>
                    <a:srgbClr val="FF8118"/>
                  </a:solidFill>
                </a:uFill>
              </a:rPr>
              <a:t>)</a:t>
            </a:r>
            <a:endParaRPr lang="en-US" sz="1800"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2485" y="3188970"/>
            <a:ext cx="3874135" cy="2324735"/>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3"/>
          <p:cNvSpPr txBox="1"/>
          <p:nvPr/>
        </p:nvSpPr>
        <p:spPr>
          <a:xfrm>
            <a:off x="2895600" y="5991649"/>
            <a:ext cx="3886200" cy="461963"/>
          </a:xfrm>
          <a:prstGeom prst="rect">
            <a:avLst/>
          </a:prstGeom>
        </p:spPr>
        <p:txBody>
          <a:bodyPr vert="horz" lIns="91440" tIns="45720" rIns="91440" bIns="45720" rtlCol="0">
            <a:normAutofit/>
          </a:bodyPr>
          <a:lstStyle/>
          <a:p>
            <a:pPr marL="181610" defTabSz="685800">
              <a:lnSpc>
                <a:spcPct val="90000"/>
              </a:lnSpc>
              <a:spcBef>
                <a:spcPts val="300"/>
              </a:spcBef>
              <a:buClr>
                <a:srgbClr val="2CA1BE"/>
              </a:buClr>
              <a:tabLst>
                <a:tab pos="525145" algn="l"/>
              </a:tabLst>
            </a:pPr>
            <a:r>
              <a:rPr lang="en-US" sz="1500" spc="-5" dirty="0">
                <a:solidFill>
                  <a:schemeClr val="bg1"/>
                </a:solidFill>
              </a:rPr>
              <a:t>Compare </a:t>
            </a:r>
            <a:r>
              <a:rPr lang="en-US" sz="1500" dirty="0">
                <a:solidFill>
                  <a:schemeClr val="bg1"/>
                </a:solidFill>
              </a:rPr>
              <a:t>how they </a:t>
            </a:r>
            <a:r>
              <a:rPr lang="en-US" sz="1500" spc="-5" dirty="0">
                <a:solidFill>
                  <a:schemeClr val="bg1"/>
                </a:solidFill>
              </a:rPr>
              <a:t>fulfill </a:t>
            </a:r>
            <a:r>
              <a:rPr lang="en-US" sz="1500" dirty="0">
                <a:solidFill>
                  <a:schemeClr val="bg1"/>
                </a:solidFill>
              </a:rPr>
              <a:t>the</a:t>
            </a:r>
            <a:r>
              <a:rPr lang="en-US" sz="1500" spc="-10" dirty="0">
                <a:solidFill>
                  <a:schemeClr val="bg1"/>
                </a:solidFill>
              </a:rPr>
              <a:t> UR</a:t>
            </a:r>
            <a:endParaRPr lang="en-US" sz="1500" spc="-10" dirty="0">
              <a:solidFill>
                <a:schemeClr val="bg1"/>
              </a:solidFill>
            </a:endParaRPr>
          </a:p>
          <a:p>
            <a:pPr marL="353060" indent="-171450" defTabSz="685800">
              <a:lnSpc>
                <a:spcPct val="90000"/>
              </a:lnSpc>
              <a:spcBef>
                <a:spcPts val="300"/>
              </a:spcBef>
              <a:buClr>
                <a:srgbClr val="2CA1BE"/>
              </a:buClr>
              <a:buFont typeface="Wingdings" panose="05000000000000000000" pitchFamily="2" charset="2"/>
              <a:buChar char="§"/>
              <a:tabLst>
                <a:tab pos="525145" algn="l"/>
              </a:tabLst>
            </a:pPr>
            <a:endParaRPr lang="en-US" sz="1500" dirty="0">
              <a:solidFill>
                <a:schemeClr val="bg1"/>
              </a:solidFill>
            </a:endParaRPr>
          </a:p>
        </p:txBody>
      </p:sp>
      <p:sp>
        <p:nvSpPr>
          <p:cNvPr id="9" name="Slide Number Placeholder 8"/>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98450" indent="0" defTabSz="685800">
              <a:lnSpc>
                <a:spcPct val="150000"/>
              </a:lnSpc>
              <a:spcBef>
                <a:spcPts val="400"/>
              </a:spcBef>
              <a:buNone/>
              <a:tabLst>
                <a:tab pos="268605" algn="l"/>
              </a:tabLst>
            </a:pPr>
            <a:r>
              <a:rPr lang="en-US" sz="2000" dirty="0">
                <a:solidFill>
                  <a:schemeClr val="bg1"/>
                </a:solidFill>
              </a:rPr>
              <a:t>User</a:t>
            </a:r>
            <a:r>
              <a:rPr lang="en-US" sz="2000" spc="-5" dirty="0">
                <a:solidFill>
                  <a:schemeClr val="bg1"/>
                </a:solidFill>
              </a:rPr>
              <a:t> </a:t>
            </a:r>
            <a:r>
              <a:rPr lang="en-US" sz="2000" dirty="0">
                <a:solidFill>
                  <a:schemeClr val="bg1"/>
                </a:solidFill>
              </a:rPr>
              <a:t>needs:</a:t>
            </a:r>
            <a:endParaRPr lang="en-US" altLang="zh-CN" sz="2000" dirty="0">
              <a:solidFill>
                <a:schemeClr val="bg1"/>
              </a:solidFill>
            </a:endParaRPr>
          </a:p>
          <a:p>
            <a:pPr marL="524510" marR="5080" lvl="0" indent="-171450" defTabSz="685800">
              <a:lnSpc>
                <a:spcPct val="150000"/>
              </a:lnSpc>
              <a:spcBef>
                <a:spcPts val="300"/>
              </a:spcBef>
              <a:buClr>
                <a:srgbClr val="2CA1BE"/>
              </a:buClr>
              <a:buFont typeface="Wingdings" panose="05000000000000000000" pitchFamily="2" charset="2"/>
              <a:buChar char="§"/>
              <a:tabLst>
                <a:tab pos="525145" algn="l"/>
              </a:tabLst>
            </a:pPr>
            <a:r>
              <a:rPr lang="en-US" sz="2000" dirty="0">
                <a:solidFill>
                  <a:schemeClr val="bg1"/>
                </a:solidFill>
              </a:rPr>
              <a:t>requirements that add value to a product, service or environment for a user, such as functions, features, performance, efficiency, convenience, stability, etc.</a:t>
            </a:r>
            <a:endParaRPr lang="en-US" sz="2000" dirty="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sz="2000" dirty="0">
                <a:solidFill>
                  <a:schemeClr val="bg1"/>
                </a:solidFill>
              </a:rPr>
              <a:t>MS </a:t>
            </a:r>
            <a:r>
              <a:rPr lang="en-US" sz="2000" spc="-5" dirty="0">
                <a:solidFill>
                  <a:schemeClr val="bg1"/>
                </a:solidFill>
              </a:rPr>
              <a:t>Office </a:t>
            </a:r>
            <a:r>
              <a:rPr lang="en-US" sz="2000" dirty="0">
                <a:solidFill>
                  <a:schemeClr val="bg1"/>
                </a:solidFill>
              </a:rPr>
              <a:t>and </a:t>
            </a:r>
            <a:r>
              <a:rPr lang="en-US" sz="2000" spc="-5" dirty="0">
                <a:solidFill>
                  <a:schemeClr val="bg1"/>
                </a:solidFill>
              </a:rPr>
              <a:t>LibreOffice </a:t>
            </a:r>
            <a:r>
              <a:rPr lang="en-US" sz="2000" dirty="0">
                <a:solidFill>
                  <a:schemeClr val="bg1"/>
                </a:solidFill>
              </a:rPr>
              <a:t>provide </a:t>
            </a:r>
            <a:r>
              <a:rPr lang="en-US" sz="2000" spc="-5" dirty="0">
                <a:solidFill>
                  <a:schemeClr val="bg1"/>
                </a:solidFill>
              </a:rPr>
              <a:t>similar </a:t>
            </a:r>
            <a:r>
              <a:rPr lang="en-US" sz="2000" dirty="0">
                <a:solidFill>
                  <a:schemeClr val="bg1"/>
                </a:solidFill>
              </a:rPr>
              <a:t>basic </a:t>
            </a:r>
            <a:r>
              <a:rPr lang="en-US" sz="2000" spc="-5" dirty="0">
                <a:solidFill>
                  <a:schemeClr val="bg1"/>
                </a:solidFill>
              </a:rPr>
              <a:t>functions. </a:t>
            </a:r>
            <a:r>
              <a:rPr lang="en-US" sz="2000" spc="-15" dirty="0">
                <a:solidFill>
                  <a:schemeClr val="bg1"/>
                </a:solidFill>
              </a:rPr>
              <a:t>However, </a:t>
            </a:r>
            <a:r>
              <a:rPr lang="en-US" altLang="zh-CN" sz="2000" dirty="0">
                <a:solidFill>
                  <a:schemeClr val="bg1"/>
                </a:solidFill>
              </a:rPr>
              <a:t>in MS </a:t>
            </a:r>
            <a:r>
              <a:rPr lang="en-US" altLang="zh-CN" sz="2000" spc="-5" dirty="0">
                <a:solidFill>
                  <a:schemeClr val="bg1"/>
                </a:solidFill>
              </a:rPr>
              <a:t>Office, </a:t>
            </a:r>
            <a:r>
              <a:rPr lang="en-US" sz="2000" dirty="0">
                <a:solidFill>
                  <a:schemeClr val="bg1"/>
                </a:solidFill>
              </a:rPr>
              <a:t>the </a:t>
            </a:r>
            <a:r>
              <a:rPr lang="en-US" sz="2000" spc="-5" dirty="0">
                <a:solidFill>
                  <a:schemeClr val="bg1"/>
                </a:solidFill>
              </a:rPr>
              <a:t>functions </a:t>
            </a:r>
            <a:r>
              <a:rPr lang="en-US" sz="2000" dirty="0">
                <a:solidFill>
                  <a:schemeClr val="bg1"/>
                </a:solidFill>
              </a:rPr>
              <a:t>are </a:t>
            </a:r>
            <a:r>
              <a:rPr lang="en-US" sz="2000" spc="-5" dirty="0">
                <a:solidFill>
                  <a:schemeClr val="bg1"/>
                </a:solidFill>
              </a:rPr>
              <a:t>organized and  </a:t>
            </a:r>
            <a:r>
              <a:rPr lang="en-US" sz="2000" dirty="0">
                <a:solidFill>
                  <a:schemeClr val="bg1"/>
                </a:solidFill>
              </a:rPr>
              <a:t>designed in a way </a:t>
            </a:r>
            <a:r>
              <a:rPr lang="en-US" sz="2000" spc="-5" dirty="0">
                <a:solidFill>
                  <a:schemeClr val="bg1"/>
                </a:solidFill>
              </a:rPr>
              <a:t>that </a:t>
            </a:r>
            <a:r>
              <a:rPr lang="en-US" sz="2000" spc="-10" dirty="0">
                <a:solidFill>
                  <a:schemeClr val="bg1"/>
                </a:solidFill>
              </a:rPr>
              <a:t>is </a:t>
            </a:r>
            <a:r>
              <a:rPr lang="en-US" sz="2000" spc="-5" dirty="0">
                <a:solidFill>
                  <a:schemeClr val="bg1"/>
                </a:solidFill>
              </a:rPr>
              <a:t>much </a:t>
            </a:r>
            <a:r>
              <a:rPr lang="en-US" sz="2000" dirty="0">
                <a:solidFill>
                  <a:schemeClr val="bg1"/>
                </a:solidFill>
              </a:rPr>
              <a:t>easier for novices.  For </a:t>
            </a:r>
            <a:r>
              <a:rPr lang="en-US" sz="2000" spc="-5" dirty="0">
                <a:solidFill>
                  <a:schemeClr val="bg1"/>
                </a:solidFill>
              </a:rPr>
              <a:t>some </a:t>
            </a:r>
            <a:r>
              <a:rPr lang="en-US" sz="2000" dirty="0">
                <a:solidFill>
                  <a:schemeClr val="bg1"/>
                </a:solidFill>
              </a:rPr>
              <a:t>advanced features, e.g. </a:t>
            </a:r>
            <a:r>
              <a:rPr lang="en-US" sz="2000" spc="-5" dirty="0">
                <a:solidFill>
                  <a:schemeClr val="bg1"/>
                </a:solidFill>
              </a:rPr>
              <a:t>charts </a:t>
            </a:r>
            <a:r>
              <a:rPr lang="en-US" sz="2000" dirty="0">
                <a:solidFill>
                  <a:schemeClr val="bg1"/>
                </a:solidFill>
              </a:rPr>
              <a:t>and drawings, MS </a:t>
            </a:r>
            <a:r>
              <a:rPr lang="en-US" sz="2000" spc="-5" dirty="0">
                <a:solidFill>
                  <a:schemeClr val="bg1"/>
                </a:solidFill>
              </a:rPr>
              <a:t>Office </a:t>
            </a:r>
            <a:r>
              <a:rPr lang="en-US" sz="2000" dirty="0">
                <a:solidFill>
                  <a:schemeClr val="bg1"/>
                </a:solidFill>
              </a:rPr>
              <a:t>provides </a:t>
            </a:r>
            <a:r>
              <a:rPr lang="en-US" sz="2000" spc="-5" dirty="0">
                <a:solidFill>
                  <a:schemeClr val="bg1"/>
                </a:solidFill>
              </a:rPr>
              <a:t>more </a:t>
            </a:r>
            <a:r>
              <a:rPr lang="en-US" sz="2000" dirty="0">
                <a:solidFill>
                  <a:schemeClr val="bg1"/>
                </a:solidFill>
              </a:rPr>
              <a:t>powerful</a:t>
            </a:r>
            <a:r>
              <a:rPr lang="en-US" sz="2000" spc="-45" dirty="0">
                <a:solidFill>
                  <a:schemeClr val="bg1"/>
                </a:solidFill>
              </a:rPr>
              <a:t> </a:t>
            </a:r>
            <a:r>
              <a:rPr lang="en-US" sz="2000" dirty="0">
                <a:solidFill>
                  <a:schemeClr val="bg1"/>
                </a:solidFill>
              </a:rPr>
              <a:t>features.</a:t>
            </a:r>
            <a:endParaRPr lang="en-US" sz="2000" dirty="0">
              <a:solidFill>
                <a:schemeClr val="bg1"/>
              </a:solidFill>
            </a:endParaRPr>
          </a:p>
          <a:p>
            <a:endParaRPr lang="en-US" dirty="0"/>
          </a:p>
        </p:txBody>
      </p:sp>
      <p:sp>
        <p:nvSpPr>
          <p:cNvPr id="4" name="object 2"/>
          <p:cNvSpPr txBox="1">
            <a:spLocks noGrp="1"/>
          </p:cNvSpPr>
          <p:nvPr>
            <p:ph type="title"/>
          </p:nvPr>
        </p:nvSpPr>
        <p:spPr>
          <a:xfrm>
            <a:off x="628650" y="688022"/>
            <a:ext cx="5619750" cy="679774"/>
          </a:xfrm>
        </p:spPr>
        <p:txBody>
          <a:bodyPr vert="horz" lIns="91440" tIns="108000" rIns="91440" bIns="108000" rtlCol="0" anchor="ctr">
            <a:normAutofit fontScale="90000"/>
          </a:bodyPr>
          <a:lstStyle/>
          <a:p>
            <a:pPr marL="469900" indent="-457200">
              <a:lnSpc>
                <a:spcPct val="100000"/>
              </a:lnSpc>
              <a:tabLst>
                <a:tab pos="268605" algn="l"/>
              </a:tabLst>
            </a:pPr>
            <a:r>
              <a:rPr lang="en-US" sz="2800" kern="1200" dirty="0">
                <a:latin typeface="+mj-lt"/>
                <a:ea typeface="+mj-ea"/>
                <a:cs typeface="+mj-cs"/>
              </a:rPr>
              <a:t>Case study: Microsoft </a:t>
            </a:r>
            <a:r>
              <a:rPr lang="en-US" sz="2800" kern="1200" spc="-10" dirty="0">
                <a:latin typeface="+mj-lt"/>
                <a:ea typeface="+mj-ea"/>
                <a:cs typeface="+mj-cs"/>
              </a:rPr>
              <a:t>Office </a:t>
            </a:r>
            <a:r>
              <a:rPr lang="en-US" sz="2800" kern="1200" dirty="0">
                <a:latin typeface="+mj-lt"/>
                <a:ea typeface="+mj-ea"/>
                <a:cs typeface="+mj-cs"/>
              </a:rPr>
              <a:t>vs.</a:t>
            </a:r>
            <a:r>
              <a:rPr lang="en-US" sz="2800" kern="1200" spc="-85" dirty="0">
                <a:latin typeface="+mj-lt"/>
                <a:ea typeface="+mj-ea"/>
                <a:cs typeface="+mj-cs"/>
              </a:rPr>
              <a:t> </a:t>
            </a:r>
            <a:r>
              <a:rPr lang="en-US" sz="2800" kern="1200" spc="-5" dirty="0">
                <a:latin typeface="+mj-lt"/>
                <a:ea typeface="+mj-ea"/>
                <a:cs typeface="+mj-cs"/>
              </a:rPr>
              <a:t>LibreOffice</a:t>
            </a:r>
            <a:endParaRPr lang="en-US" sz="2800" kern="1200" dirty="0">
              <a:latin typeface="+mj-lt"/>
              <a:ea typeface="+mj-ea"/>
              <a:cs typeface="+mj-cs"/>
            </a:endParaRPr>
          </a:p>
        </p:txBody>
      </p:sp>
      <p:sp>
        <p:nvSpPr>
          <p:cNvPr id="7" name="Slide Number Placeholder 6"/>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98450" indent="0" defTabSz="685800">
              <a:lnSpc>
                <a:spcPct val="150000"/>
              </a:lnSpc>
              <a:spcBef>
                <a:spcPts val="400"/>
              </a:spcBef>
              <a:buNone/>
              <a:tabLst>
                <a:tab pos="268605" algn="l"/>
              </a:tabLst>
            </a:pPr>
            <a:r>
              <a:rPr lang="en-US" sz="2000">
                <a:solidFill>
                  <a:schemeClr val="bg1"/>
                </a:solidFill>
              </a:rPr>
              <a:t>Reliability:</a:t>
            </a:r>
            <a:endParaRPr lang="en-US" sz="2000">
              <a:solidFill>
                <a:schemeClr val="bg1"/>
              </a:solidFill>
            </a:endParaRPr>
          </a:p>
          <a:p>
            <a:pPr marL="524510" marR="5080" lvl="0" indent="-171450" defTabSz="685800">
              <a:lnSpc>
                <a:spcPct val="150000"/>
              </a:lnSpc>
              <a:spcBef>
                <a:spcPts val="300"/>
              </a:spcBef>
              <a:buClr>
                <a:srgbClr val="2CA1BE"/>
              </a:buClr>
              <a:buFont typeface="Wingdings" panose="05000000000000000000" pitchFamily="2" charset="2"/>
              <a:buChar char="§"/>
              <a:tabLst>
                <a:tab pos="525145" algn="l"/>
              </a:tabLst>
            </a:pPr>
            <a:r>
              <a:rPr lang="en-US" sz="2000">
                <a:solidFill>
                  <a:schemeClr val="bg1"/>
                </a:solidFill>
              </a:rPr>
              <a:t>All actions that the user takes must reflect appropriate results; presented information must be accurate. If you do not provide this kind of reliability, users will quickly loose trust in your application and stop using it</a:t>
            </a:r>
            <a:endParaRPr lang="en-US" sz="200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sz="2000">
                <a:solidFill>
                  <a:schemeClr val="bg1"/>
                </a:solidFill>
              </a:rPr>
              <a:t>MS Office is more reliable: fewer errors</a:t>
            </a:r>
            <a:endParaRPr lang="en-US" sz="200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r>
              <a:rPr lang="en-US" sz="2000">
                <a:solidFill>
                  <a:schemeClr val="bg1"/>
                </a:solidFill>
              </a:rPr>
              <a:t>LibreOffice have more “bugs” and sometimes are not responsive</a:t>
            </a:r>
            <a:endParaRPr lang="en-US" sz="2000">
              <a:solidFill>
                <a:schemeClr val="bg1"/>
              </a:solidFill>
            </a:endParaRPr>
          </a:p>
          <a:p>
            <a:pPr marL="524510" marR="5080" indent="-171450" defTabSz="685800">
              <a:lnSpc>
                <a:spcPct val="150000"/>
              </a:lnSpc>
              <a:spcBef>
                <a:spcPts val="300"/>
              </a:spcBef>
              <a:buClr>
                <a:srgbClr val="2CA1BE"/>
              </a:buClr>
              <a:buFont typeface="Wingdings" panose="05000000000000000000" pitchFamily="2" charset="2"/>
              <a:buChar char="§"/>
              <a:tabLst>
                <a:tab pos="525145" algn="l"/>
              </a:tabLst>
            </a:pPr>
            <a:endParaRPr lang="en-US" sz="2000">
              <a:solidFill>
                <a:schemeClr val="bg1"/>
              </a:solidFill>
            </a:endParaRPr>
          </a:p>
          <a:p>
            <a:endParaRPr lang="en-US" dirty="0"/>
          </a:p>
        </p:txBody>
      </p:sp>
      <p:sp>
        <p:nvSpPr>
          <p:cNvPr id="4" name="object 2"/>
          <p:cNvSpPr txBox="1">
            <a:spLocks noGrp="1"/>
          </p:cNvSpPr>
          <p:nvPr>
            <p:ph type="title"/>
          </p:nvPr>
        </p:nvSpPr>
        <p:spPr>
          <a:xfrm>
            <a:off x="628650" y="688022"/>
            <a:ext cx="5619750" cy="679774"/>
          </a:xfrm>
        </p:spPr>
        <p:txBody>
          <a:bodyPr vert="horz" lIns="91440" tIns="108000" rIns="91440" bIns="108000" rtlCol="0" anchor="ctr">
            <a:normAutofit fontScale="90000"/>
          </a:bodyPr>
          <a:lstStyle/>
          <a:p>
            <a:pPr marL="469900" indent="-457200">
              <a:lnSpc>
                <a:spcPct val="100000"/>
              </a:lnSpc>
              <a:tabLst>
                <a:tab pos="268605" algn="l"/>
              </a:tabLst>
            </a:pPr>
            <a:r>
              <a:rPr lang="en-US" sz="2800" kern="1200">
                <a:latin typeface="+mj-lt"/>
                <a:ea typeface="+mj-ea"/>
                <a:cs typeface="+mj-cs"/>
              </a:rPr>
              <a:t>Case study: Microsoft </a:t>
            </a:r>
            <a:r>
              <a:rPr lang="en-US" sz="2800" kern="1200" spc="-10">
                <a:latin typeface="+mj-lt"/>
                <a:ea typeface="+mj-ea"/>
                <a:cs typeface="+mj-cs"/>
              </a:rPr>
              <a:t>Office </a:t>
            </a:r>
            <a:r>
              <a:rPr lang="en-US" sz="2800" kern="1200">
                <a:latin typeface="+mj-lt"/>
                <a:ea typeface="+mj-ea"/>
                <a:cs typeface="+mj-cs"/>
              </a:rPr>
              <a:t>vs.</a:t>
            </a:r>
            <a:r>
              <a:rPr lang="en-US" sz="2800" kern="1200" spc="-85">
                <a:latin typeface="+mj-lt"/>
                <a:ea typeface="+mj-ea"/>
                <a:cs typeface="+mj-cs"/>
              </a:rPr>
              <a:t> </a:t>
            </a:r>
            <a:r>
              <a:rPr lang="en-US" sz="2800" kern="1200" spc="-5">
                <a:latin typeface="+mj-lt"/>
                <a:ea typeface="+mj-ea"/>
                <a:cs typeface="+mj-cs"/>
              </a:rPr>
              <a:t>LibreOffice</a:t>
            </a:r>
            <a:endParaRPr lang="en-US" sz="2800" kern="1200" dirty="0">
              <a:latin typeface="+mj-lt"/>
              <a:ea typeface="+mj-ea"/>
              <a:cs typeface="+mj-cs"/>
            </a:endParaRPr>
          </a:p>
        </p:txBody>
      </p:sp>
      <p:sp>
        <p:nvSpPr>
          <p:cNvPr id="6" name="Slide Number Placeholder 5"/>
          <p:cNvSpPr>
            <a:spLocks noGrp="1"/>
          </p:cNvSpPr>
          <p:nvPr>
            <p:ph type="sldNum" sz="quarter" idx="10"/>
          </p:nvPr>
        </p:nvSpPr>
        <p:spPr/>
        <p:txBody>
          <a:bodyPr/>
          <a:lstStyle/>
          <a:p>
            <a:pPr marL="25400">
              <a:lnSpc>
                <a:spcPct val="100000"/>
              </a:lnSpc>
              <a:spcBef>
                <a:spcPts val="190"/>
              </a:spcBef>
            </a:pPr>
            <a:fld id="{81D60167-4931-47E6-BA6A-407CBD079E47}" type="slidenum">
              <a:rPr lang="en-US" spc="-10" smtClean="0"/>
            </a:fld>
            <a:endParaRPr lang="en-US" spc="-10" dirty="0"/>
          </a:p>
        </p:txBody>
      </p:sp>
    </p:spTree>
  </p:cSld>
  <p:clrMapOvr>
    <a:masterClrMapping/>
  </p:clrMapOvr>
</p:sld>
</file>

<file path=ppt/theme/theme1.xml><?xml version="1.0" encoding="utf-8"?>
<a:theme xmlns:a="http://schemas.openxmlformats.org/drawingml/2006/main" name="tf67543618_win32">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tf67543618_win32</Template>
  <TotalTime>0</TotalTime>
  <Words>10128</Words>
  <Application>WPS 演示</Application>
  <PresentationFormat>On-screen Show (4:3)</PresentationFormat>
  <Paragraphs>298</Paragraphs>
  <Slides>27</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Verdana</vt:lpstr>
      <vt:lpstr>Times New Roman</vt:lpstr>
      <vt:lpstr>Times New Roman</vt:lpstr>
      <vt:lpstr>Calibri</vt:lpstr>
      <vt:lpstr>Calibri Light</vt:lpstr>
      <vt:lpstr>微软雅黑</vt:lpstr>
      <vt:lpstr>Arial Unicode MS</vt:lpstr>
      <vt:lpstr>等线</vt:lpstr>
      <vt:lpstr>tf67543618_win32</vt:lpstr>
      <vt:lpstr>SEEM3510 Tutorial 3: Summary of the basics in  Human Computer Interaction (HCI)</vt:lpstr>
      <vt:lpstr>PowerPoint 演示文稿</vt:lpstr>
      <vt:lpstr>I. Development of HCI</vt:lpstr>
      <vt:lpstr>HCI: A multidisciplinary field</vt:lpstr>
      <vt:lpstr>User interfaces (UIs) in daily lives</vt:lpstr>
      <vt:lpstr>II. Usability Requirements (UR)</vt:lpstr>
      <vt:lpstr>Case study: Microsoft Office vs. LibreOffice</vt:lpstr>
      <vt:lpstr>Case study: Microsoft Office vs. LibreOffice</vt:lpstr>
      <vt:lpstr>Case study: Microsoft Office vs. LibreOffice</vt:lpstr>
      <vt:lpstr>Case study: Microsoft Office vs. LibreOffice</vt:lpstr>
      <vt:lpstr>Case study: Microsoft Office vs. LibreOffice</vt:lpstr>
      <vt:lpstr>Case study: Microsoft Office vs. LibreOffice</vt:lpstr>
      <vt:lpstr>III. Usability Measures </vt:lpstr>
      <vt:lpstr>Example: MS office Word</vt:lpstr>
      <vt:lpstr>Example: MS office Word</vt:lpstr>
      <vt:lpstr>IV. Usage context </vt:lpstr>
      <vt:lpstr>V. Universal usability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SEEM3510-Week5-tutorial</dc:title>
  <dc:creator/>
  <cp:lastModifiedBy>半夏</cp:lastModifiedBy>
  <cp:revision>218</cp:revision>
  <dcterms:created xsi:type="dcterms:W3CDTF">2019-02-12T09:05:00Z</dcterms:created>
  <dcterms:modified xsi:type="dcterms:W3CDTF">2022-02-15T07:00:44Z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2017-02-15T00:00:00Z</vt:filetime>
  </property>
  <property fmtid="{D5CDD505-2E9C-101B-9397-08002B2CF9AE}" pid="3" name="Creator">
    <vt:lpwstr>Microsoft® PowerPoint® 2016</vt:lpwstr>
  </property>
  <property fmtid="{D5CDD505-2E9C-101B-9397-08002B2CF9AE}" pid="4" name="LastSaved">
    <vt:filetime>2019-02-13T00:00:00Z</vt:filetime>
  </property>
  <property fmtid="{D5CDD505-2E9C-101B-9397-08002B2CF9AE}" pid="5" name="ICV">
    <vt:lpwstr>70E83DE3A6854043B6998E0206CE6DCE</vt:lpwstr>
  </property>
  <property fmtid="{D5CDD505-2E9C-101B-9397-08002B2CF9AE}" pid="6" name="KSOProductBuildVer">
    <vt:lpwstr>2052-11.1.0.11294</vt:lpwstr>
  </property>
</Properties>
</file>