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3"/>
  </p:handoutMasterIdLst>
  <p:sldIdLst>
    <p:sldId id="308" r:id="rId3"/>
    <p:sldId id="309" r:id="rId5"/>
    <p:sldId id="354" r:id="rId6"/>
    <p:sldId id="355" r:id="rId7"/>
    <p:sldId id="356" r:id="rId8"/>
    <p:sldId id="310" r:id="rId9"/>
    <p:sldId id="334" r:id="rId10"/>
    <p:sldId id="327" r:id="rId11"/>
    <p:sldId id="328" r:id="rId12"/>
    <p:sldId id="329" r:id="rId13"/>
    <p:sldId id="330" r:id="rId14"/>
    <p:sldId id="331" r:id="rId15"/>
    <p:sldId id="332" r:id="rId16"/>
    <p:sldId id="333" r:id="rId17"/>
    <p:sldId id="317" r:id="rId18"/>
    <p:sldId id="319" r:id="rId19"/>
    <p:sldId id="351" r:id="rId20"/>
    <p:sldId id="325" r:id="rId21"/>
    <p:sldId id="326" r:id="rId22"/>
  </p:sldIdLst>
  <p:sldSz cx="12192000" cy="6858000"/>
  <p:notesSz cx="6794500" cy="9982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9" autoAdjust="0"/>
    <p:restoredTop sz="81481" autoAdjust="0"/>
  </p:normalViewPr>
  <p:slideViewPr>
    <p:cSldViewPr snapToGrid="0">
      <p:cViewPr varScale="1">
        <p:scale>
          <a:sx n="102" d="100"/>
          <a:sy n="102" d="100"/>
        </p:scale>
        <p:origin x="94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91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8645" y="0"/>
            <a:ext cx="2944283" cy="499110"/>
          </a:xfrm>
          <a:prstGeom prst="rect">
            <a:avLst/>
          </a:prstGeom>
        </p:spPr>
        <p:txBody>
          <a:bodyPr vert="horz" lIns="91440" tIns="45720" rIns="91440" bIns="45720" rtlCol="0"/>
          <a:lstStyle>
            <a:lvl1pPr algn="r">
              <a:defRPr sz="1200"/>
            </a:lvl1pPr>
          </a:lstStyle>
          <a:p>
            <a:fld id="{1D6ED6C5-2E7F-4301-BEF8-131C611B909F}" type="datetimeFigureOut">
              <a:rPr lang="en-US" smtClean="0"/>
            </a:fld>
            <a:endParaRPr lang="en-US"/>
          </a:p>
        </p:txBody>
      </p:sp>
      <p:sp>
        <p:nvSpPr>
          <p:cNvPr id="4" name="Footer Placeholder 3"/>
          <p:cNvSpPr>
            <a:spLocks noGrp="1"/>
          </p:cNvSpPr>
          <p:nvPr>
            <p:ph type="ftr" sz="quarter" idx="2"/>
          </p:nvPr>
        </p:nvSpPr>
        <p:spPr>
          <a:xfrm>
            <a:off x="0" y="9481358"/>
            <a:ext cx="2944283" cy="49911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8645" y="9481358"/>
            <a:ext cx="2944283" cy="499110"/>
          </a:xfrm>
          <a:prstGeom prst="rect">
            <a:avLst/>
          </a:prstGeom>
        </p:spPr>
        <p:txBody>
          <a:bodyPr vert="horz" lIns="91440" tIns="45720" rIns="91440" bIns="45720" rtlCol="0" anchor="b"/>
          <a:lstStyle>
            <a:lvl1pPr algn="r">
              <a:defRPr sz="1200"/>
            </a:lvl1pPr>
          </a:lstStyle>
          <a:p>
            <a:fld id="{8E73D5E1-19AC-4BE0-BCF6-5D349DC5DE87}"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84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100" y="0"/>
            <a:ext cx="2944813" cy="498475"/>
          </a:xfrm>
          <a:prstGeom prst="rect">
            <a:avLst/>
          </a:prstGeom>
        </p:spPr>
        <p:txBody>
          <a:bodyPr vert="horz" lIns="91440" tIns="45720" rIns="91440" bIns="45720" rtlCol="0"/>
          <a:lstStyle>
            <a:lvl1pPr algn="r">
              <a:defRPr sz="1200"/>
            </a:lvl1pPr>
          </a:lstStyle>
          <a:p>
            <a:fld id="{A61BFE0E-3BFC-4B74-BC5B-6267A712434C}" type="datetimeFigureOut">
              <a:rPr lang="en-US" smtClean="0"/>
            </a:fld>
            <a:endParaRPr lang="en-US"/>
          </a:p>
        </p:txBody>
      </p:sp>
      <p:sp>
        <p:nvSpPr>
          <p:cNvPr id="4" name="Slide Image Placeholder 3"/>
          <p:cNvSpPr>
            <a:spLocks noGrp="1" noRot="1" noChangeAspect="1"/>
          </p:cNvSpPr>
          <p:nvPr>
            <p:ph type="sldImg" idx="2"/>
          </p:nvPr>
        </p:nvSpPr>
        <p:spPr>
          <a:xfrm>
            <a:off x="69850" y="749300"/>
            <a:ext cx="6654800" cy="37433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41863"/>
            <a:ext cx="5435600" cy="44910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482138"/>
            <a:ext cx="2944813" cy="4984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100" y="9482138"/>
            <a:ext cx="2944813" cy="498475"/>
          </a:xfrm>
          <a:prstGeom prst="rect">
            <a:avLst/>
          </a:prstGeom>
        </p:spPr>
        <p:txBody>
          <a:bodyPr vert="horz" lIns="91440" tIns="45720" rIns="91440" bIns="45720" rtlCol="0" anchor="b"/>
          <a:lstStyle>
            <a:lvl1pPr algn="r">
              <a:defRPr sz="1200"/>
            </a:lvl1pPr>
          </a:lstStyle>
          <a:p>
            <a:fld id="{23226335-5D82-4CCF-B66D-D03511B01C3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K" dirty="0"/>
              <a:t>Today, I will show you two human-computer interaction systems.</a:t>
            </a:r>
            <a:r>
              <a:rPr lang="en-US" altLang="zh-HK" baseline="0" dirty="0"/>
              <a:t> As we know, speech is the most common tool for us to communicate with each other. But if we would like to communicate with computers, speech can’t be understood by the computers directly. So it is very important to convert speech to text and converted text to speech. </a:t>
            </a:r>
            <a:endParaRPr lang="en-US" altLang="zh-HK" baseline="0" dirty="0"/>
          </a:p>
          <a:p>
            <a:r>
              <a:rPr lang="en-US" altLang="zh-HK" baseline="0" dirty="0"/>
              <a:t>For example,</a:t>
            </a:r>
            <a:r>
              <a:rPr lang="zh-CN" altLang="en-US" baseline="0" dirty="0"/>
              <a:t> </a:t>
            </a:r>
            <a:r>
              <a:rPr lang="en-US" altLang="zh-CN" baseline="0" dirty="0"/>
              <a:t>when</a:t>
            </a:r>
            <a:r>
              <a:rPr lang="zh-CN" altLang="en-US" baseline="0" dirty="0"/>
              <a:t> </a:t>
            </a:r>
            <a:r>
              <a:rPr lang="en-US" altLang="zh-CN" baseline="0" dirty="0"/>
              <a:t>you</a:t>
            </a:r>
            <a:r>
              <a:rPr lang="zh-CN" altLang="en-US" baseline="0" dirty="0"/>
              <a:t> </a:t>
            </a:r>
            <a:r>
              <a:rPr lang="en-US" altLang="zh-CN" baseline="0" dirty="0"/>
              <a:t>want</a:t>
            </a:r>
            <a:r>
              <a:rPr lang="en-US" altLang="zh-HK" baseline="0" dirty="0"/>
              <a:t> apple </a:t>
            </a:r>
            <a:r>
              <a:rPr lang="en-US" altLang="zh-HK" baseline="0" dirty="0" err="1"/>
              <a:t>siri</a:t>
            </a:r>
            <a:r>
              <a:rPr lang="zh-CN" altLang="en-US" baseline="0" dirty="0"/>
              <a:t> </a:t>
            </a:r>
            <a:r>
              <a:rPr lang="en-US" altLang="zh-CN" baseline="0" dirty="0"/>
              <a:t>to</a:t>
            </a:r>
            <a:r>
              <a:rPr lang="zh-CN" altLang="en-US" baseline="0" dirty="0"/>
              <a:t> </a:t>
            </a:r>
            <a:r>
              <a:rPr lang="en-US" altLang="zh-CN" baseline="0" dirty="0"/>
              <a:t>help</a:t>
            </a:r>
            <a:r>
              <a:rPr lang="zh-CN" altLang="en-US" baseline="0" dirty="0"/>
              <a:t> </a:t>
            </a:r>
            <a:r>
              <a:rPr lang="en-US" altLang="zh-CN" baseline="0" dirty="0"/>
              <a:t>you</a:t>
            </a:r>
            <a:r>
              <a:rPr lang="zh-CN" altLang="en-US" baseline="0" dirty="0"/>
              <a:t> </a:t>
            </a:r>
            <a:r>
              <a:rPr lang="en-US" altLang="zh-CN" baseline="0" dirty="0"/>
              <a:t>set</a:t>
            </a:r>
            <a:r>
              <a:rPr lang="zh-CN" altLang="en-US" baseline="0" dirty="0"/>
              <a:t> </a:t>
            </a:r>
            <a:r>
              <a:rPr lang="en-US" altLang="zh-CN" baseline="0" dirty="0"/>
              <a:t>a</a:t>
            </a:r>
            <a:r>
              <a:rPr lang="zh-CN" altLang="en-US" baseline="0" dirty="0"/>
              <a:t> </a:t>
            </a:r>
            <a:r>
              <a:rPr lang="en-US" altLang="zh-CN" baseline="0" dirty="0"/>
              <a:t>alert.</a:t>
            </a:r>
            <a:r>
              <a:rPr lang="zh-CN" altLang="en-US" baseline="0" dirty="0"/>
              <a:t> </a:t>
            </a:r>
            <a:r>
              <a:rPr lang="en-US" altLang="zh-HK" baseline="0" dirty="0"/>
              <a:t>The whole procedure is: </a:t>
            </a:r>
            <a:endParaRPr lang="en-US" altLang="zh-HK" baseline="0" dirty="0"/>
          </a:p>
          <a:p>
            <a:r>
              <a:rPr lang="en-US" altLang="zh-HK" baseline="0" dirty="0"/>
              <a:t>First, speech to text. Text is “wake me u</a:t>
            </a:r>
            <a:r>
              <a:rPr lang="en-US" altLang="zh-CN" baseline="0" dirty="0"/>
              <a:t>p</a:t>
            </a:r>
            <a:r>
              <a:rPr lang="zh-CN" altLang="en-US" baseline="0" dirty="0"/>
              <a:t> </a:t>
            </a:r>
            <a:r>
              <a:rPr lang="en-US" altLang="zh-CN" baseline="0" dirty="0"/>
              <a:t>at</a:t>
            </a:r>
            <a:r>
              <a:rPr lang="zh-CN" altLang="en-US" baseline="0" dirty="0"/>
              <a:t> </a:t>
            </a:r>
            <a:r>
              <a:rPr lang="en-US" altLang="zh-CN" baseline="0" dirty="0"/>
              <a:t>6</a:t>
            </a:r>
            <a:r>
              <a:rPr lang="zh-CN" altLang="en-US" baseline="0" dirty="0"/>
              <a:t> </a:t>
            </a:r>
            <a:r>
              <a:rPr lang="en-US" altLang="zh-CN" baseline="0" dirty="0"/>
              <a:t>o'clock</a:t>
            </a:r>
            <a:r>
              <a:rPr lang="en-US" altLang="zh-HK" baseline="0" dirty="0"/>
              <a:t>”. </a:t>
            </a:r>
            <a:endParaRPr lang="en-US" altLang="zh-HK" baseline="0" dirty="0"/>
          </a:p>
          <a:p>
            <a:r>
              <a:rPr lang="en-US" altLang="zh-HK" baseline="0" dirty="0"/>
              <a:t>Second, Natural Language Processing. </a:t>
            </a:r>
            <a:endParaRPr lang="en-US" altLang="zh-HK" baseline="0" dirty="0"/>
          </a:p>
          <a:p>
            <a:r>
              <a:rPr lang="en-US" altLang="zh-CN" baseline="0" dirty="0"/>
              <a:t>Third, natural</a:t>
            </a:r>
            <a:r>
              <a:rPr lang="zh-CN" altLang="en-US" baseline="0" dirty="0"/>
              <a:t> </a:t>
            </a:r>
            <a:r>
              <a:rPr lang="en-US" altLang="zh-CN" baseline="0" dirty="0"/>
              <a:t>language</a:t>
            </a:r>
            <a:r>
              <a:rPr lang="zh-CN" altLang="en-US" baseline="0" dirty="0"/>
              <a:t> </a:t>
            </a:r>
            <a:r>
              <a:rPr lang="en-US" altLang="zh-CN" baseline="0" dirty="0"/>
              <a:t>processing’s</a:t>
            </a:r>
            <a:r>
              <a:rPr lang="zh-CN" altLang="en-US" baseline="0" dirty="0"/>
              <a:t> </a:t>
            </a:r>
            <a:r>
              <a:rPr lang="en-US" altLang="zh-CN" baseline="0" dirty="0"/>
              <a:t>result</a:t>
            </a:r>
            <a:r>
              <a:rPr lang="zh-CN" altLang="en-US" baseline="0" dirty="0"/>
              <a:t> </a:t>
            </a:r>
            <a:r>
              <a:rPr lang="en-US" altLang="zh-CN" baseline="0" dirty="0"/>
              <a:t>will</a:t>
            </a:r>
            <a:r>
              <a:rPr lang="zh-CN" altLang="en-US" baseline="0" dirty="0"/>
              <a:t> </a:t>
            </a:r>
            <a:r>
              <a:rPr lang="en-US" altLang="zh-CN" baseline="0" dirty="0"/>
              <a:t>be</a:t>
            </a:r>
            <a:r>
              <a:rPr lang="zh-CN" altLang="en-US" baseline="0" dirty="0"/>
              <a:t> </a:t>
            </a:r>
            <a:r>
              <a:rPr lang="en-US" altLang="zh-CN" baseline="0" dirty="0"/>
              <a:t>an</a:t>
            </a:r>
            <a:r>
              <a:rPr lang="zh-CN" altLang="en-US" baseline="0" dirty="0"/>
              <a:t> </a:t>
            </a:r>
            <a:r>
              <a:rPr lang="en-US" altLang="zh-CN" baseline="0" dirty="0"/>
              <a:t>response</a:t>
            </a:r>
            <a:r>
              <a:rPr lang="zh-CN" altLang="en-US" baseline="0" dirty="0"/>
              <a:t> </a:t>
            </a:r>
            <a:r>
              <a:rPr lang="en-US" altLang="zh-CN" baseline="0" dirty="0"/>
              <a:t>of</a:t>
            </a:r>
            <a:r>
              <a:rPr lang="zh-CN" altLang="en-US" baseline="0" dirty="0"/>
              <a:t> </a:t>
            </a:r>
            <a:r>
              <a:rPr lang="en-US" altLang="zh-CN" baseline="0" dirty="0"/>
              <a:t>text,</a:t>
            </a:r>
            <a:r>
              <a:rPr lang="zh-CN" altLang="en-US" baseline="0" dirty="0"/>
              <a:t> </a:t>
            </a:r>
            <a:r>
              <a:rPr lang="en-US" altLang="zh-CN" baseline="0" dirty="0"/>
              <a:t>it</a:t>
            </a:r>
            <a:r>
              <a:rPr lang="zh-CN" altLang="en-US" baseline="0" dirty="0"/>
              <a:t> </a:t>
            </a:r>
            <a:r>
              <a:rPr lang="en-US" altLang="zh-CN" baseline="0" dirty="0"/>
              <a:t>could</a:t>
            </a:r>
            <a:r>
              <a:rPr lang="zh-CN" altLang="en-US" baseline="0" dirty="0"/>
              <a:t> </a:t>
            </a:r>
            <a:r>
              <a:rPr lang="en-US" altLang="zh-CN" baseline="0" dirty="0"/>
              <a:t>be: “okay, I set it for 6 am” ,</a:t>
            </a:r>
            <a:r>
              <a:rPr lang="zh-CN" altLang="en-US" baseline="0" dirty="0"/>
              <a:t> </a:t>
            </a:r>
            <a:r>
              <a:rPr lang="en-US" altLang="zh-CN" baseline="0" dirty="0"/>
              <a:t>but</a:t>
            </a:r>
            <a:r>
              <a:rPr lang="zh-CN" altLang="en-US" baseline="0" dirty="0"/>
              <a:t> </a:t>
            </a:r>
            <a:r>
              <a:rPr lang="en-US" altLang="zh-CN" baseline="0" dirty="0"/>
              <a:t>it</a:t>
            </a:r>
            <a:r>
              <a:rPr lang="zh-CN" altLang="en-US" baseline="0" dirty="0"/>
              <a:t> </a:t>
            </a:r>
            <a:r>
              <a:rPr lang="en-US" altLang="zh-CN" baseline="0" dirty="0"/>
              <a:t>should</a:t>
            </a:r>
            <a:r>
              <a:rPr lang="zh-CN" altLang="en-US" baseline="0" dirty="0"/>
              <a:t> </a:t>
            </a:r>
            <a:r>
              <a:rPr lang="en-US" altLang="zh-CN" baseline="0" dirty="0"/>
              <a:t>be</a:t>
            </a:r>
            <a:r>
              <a:rPr lang="zh-CN" altLang="en-US" baseline="0" dirty="0"/>
              <a:t> </a:t>
            </a:r>
            <a:r>
              <a:rPr lang="en-US" altLang="zh-CN" baseline="0" dirty="0"/>
              <a:t>read</a:t>
            </a:r>
            <a:r>
              <a:rPr lang="zh-CN" altLang="en-US" baseline="0" dirty="0"/>
              <a:t> </a:t>
            </a:r>
            <a:r>
              <a:rPr lang="en-US" altLang="zh-CN" baseline="0" dirty="0"/>
              <a:t>by</a:t>
            </a:r>
            <a:r>
              <a:rPr lang="zh-CN" altLang="en-US" baseline="0" dirty="0"/>
              <a:t> </a:t>
            </a:r>
            <a:r>
              <a:rPr lang="en-US" altLang="zh-CN" baseline="0" dirty="0"/>
              <a:t>the</a:t>
            </a:r>
            <a:r>
              <a:rPr lang="zh-CN" altLang="en-US" baseline="0" dirty="0"/>
              <a:t> </a:t>
            </a:r>
            <a:r>
              <a:rPr lang="en-US" altLang="zh-CN" baseline="0" dirty="0"/>
              <a:t>smart</a:t>
            </a:r>
            <a:r>
              <a:rPr lang="zh-CN" altLang="en-US" baseline="0" dirty="0"/>
              <a:t> </a:t>
            </a:r>
            <a:r>
              <a:rPr lang="en-US" altLang="zh-CN" baseline="0" dirty="0"/>
              <a:t>phone,</a:t>
            </a:r>
            <a:r>
              <a:rPr lang="zh-CN" altLang="en-US" baseline="0" dirty="0"/>
              <a:t> </a:t>
            </a:r>
            <a:r>
              <a:rPr lang="en-US" altLang="zh-CN" baseline="0" dirty="0"/>
              <a:t>then</a:t>
            </a:r>
            <a:r>
              <a:rPr lang="zh-CN" altLang="en-US" baseline="0" dirty="0"/>
              <a:t> </a:t>
            </a:r>
            <a:r>
              <a:rPr lang="en-US" altLang="zh-CN" baseline="0" dirty="0"/>
              <a:t>it</a:t>
            </a:r>
            <a:r>
              <a:rPr lang="zh-CN" altLang="en-US" baseline="0" dirty="0"/>
              <a:t> </a:t>
            </a:r>
            <a:r>
              <a:rPr lang="en-US" altLang="zh-CN" baseline="0" dirty="0"/>
              <a:t>need</a:t>
            </a:r>
            <a:r>
              <a:rPr lang="zh-CN" altLang="en-US" baseline="0" dirty="0"/>
              <a:t> </a:t>
            </a:r>
            <a:r>
              <a:rPr lang="en-US" altLang="zh-CN" baseline="0" dirty="0"/>
              <a:t>text to speech. </a:t>
            </a:r>
            <a:endParaRPr lang="en-US" altLang="zh-CN" baseline="0" dirty="0"/>
          </a:p>
          <a:p>
            <a:r>
              <a:rPr lang="en-US" altLang="zh-CN" baseline="0" dirty="0"/>
              <a:t>Today, I will focus on the first and third parts. Speech to text is also called speech recognition. Text to speech is also called speech synthesis. </a:t>
            </a:r>
            <a:endParaRPr lang="en-US" altLang="zh-CN" baseline="0" dirty="0"/>
          </a:p>
          <a:p>
            <a:endParaRPr lang="en-US" altLang="zh-HK" baseline="0" dirty="0"/>
          </a:p>
          <a:p>
            <a:r>
              <a:rPr lang="en-US" altLang="zh-HK" baseline="0" dirty="0"/>
              <a:t>https://</a:t>
            </a:r>
            <a:r>
              <a:rPr lang="en-US" altLang="zh-HK" baseline="0" dirty="0" err="1"/>
              <a:t>www.youtube.com</a:t>
            </a:r>
            <a:r>
              <a:rPr lang="en-US" altLang="zh-HK" baseline="0" dirty="0"/>
              <a:t>/</a:t>
            </a:r>
            <a:r>
              <a:rPr lang="en-US" altLang="zh-HK" baseline="0" dirty="0" err="1"/>
              <a:t>watch?v</a:t>
            </a:r>
            <a:r>
              <a:rPr lang="en-US" altLang="zh-HK" baseline="0" dirty="0"/>
              <a:t>=</a:t>
            </a:r>
            <a:r>
              <a:rPr lang="en-US" altLang="zh-HK" baseline="0" dirty="0" err="1"/>
              <a:t>SpGJNPShzRc</a:t>
            </a:r>
            <a:r>
              <a:rPr lang="en-US" altLang="zh-HK" baseline="0" dirty="0"/>
              <a:t> 2:12—2:24.</a:t>
            </a:r>
            <a:endParaRPr lang="zh-HK" altLang="en-US" dirty="0"/>
          </a:p>
        </p:txBody>
      </p:sp>
      <p:sp>
        <p:nvSpPr>
          <p:cNvPr id="4" name="Slide Number Placeholder 3"/>
          <p:cNvSpPr>
            <a:spLocks noGrp="1"/>
          </p:cNvSpPr>
          <p:nvPr>
            <p:ph type="sldNum" sz="quarter" idx="10"/>
          </p:nvPr>
        </p:nvSpPr>
        <p:spPr/>
        <p:txBody>
          <a:bodyPr/>
          <a:lstStyle/>
          <a:p>
            <a:fld id="{23226335-5D82-4CCF-B66D-D03511B01C3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Again,</a:t>
            </a:r>
            <a:r>
              <a:rPr lang="zh-CN" altLang="en-US" dirty="0"/>
              <a:t> </a:t>
            </a:r>
            <a:r>
              <a:rPr lang="en-US" altLang="zh-CN" dirty="0"/>
              <a:t>we</a:t>
            </a:r>
            <a:r>
              <a:rPr lang="zh-CN" altLang="en-US" dirty="0"/>
              <a:t> </a:t>
            </a:r>
            <a:r>
              <a:rPr lang="en-US" altLang="zh-CN" dirty="0"/>
              <a:t>need</a:t>
            </a:r>
            <a:r>
              <a:rPr lang="zh-CN" altLang="en-US" dirty="0"/>
              <a:t> </a:t>
            </a:r>
            <a:r>
              <a:rPr lang="en-US" altLang="zh-CN" dirty="0"/>
              <a:t>to</a:t>
            </a:r>
            <a:r>
              <a:rPr lang="zh-CN" altLang="en-US" dirty="0"/>
              <a:t> </a:t>
            </a:r>
            <a:r>
              <a:rPr lang="en-US" altLang="zh-CN" dirty="0"/>
              <a:t>open</a:t>
            </a:r>
            <a:r>
              <a:rPr lang="zh-CN" altLang="en-US" dirty="0"/>
              <a:t> </a:t>
            </a:r>
            <a:r>
              <a:rPr lang="en-US" altLang="zh-CN" dirty="0"/>
              <a:t>google</a:t>
            </a:r>
            <a:r>
              <a:rPr lang="zh-CN" altLang="en-US" dirty="0"/>
              <a:t> </a:t>
            </a:r>
            <a:r>
              <a:rPr lang="en-US" altLang="zh-CN" dirty="0"/>
              <a:t>chrome,</a:t>
            </a:r>
            <a:r>
              <a:rPr lang="zh-CN" altLang="en-US" dirty="0"/>
              <a:t> </a:t>
            </a:r>
            <a:r>
              <a:rPr lang="en-US" altLang="zh-CN" dirty="0"/>
              <a:t>and</a:t>
            </a:r>
            <a:r>
              <a:rPr lang="zh-CN" altLang="en-US" dirty="0"/>
              <a:t> </a:t>
            </a:r>
            <a:r>
              <a:rPr lang="en-US" altLang="zh-CN" dirty="0"/>
              <a:t>go</a:t>
            </a:r>
            <a:r>
              <a:rPr lang="zh-CN" altLang="en-US" dirty="0"/>
              <a:t> </a:t>
            </a:r>
            <a:r>
              <a:rPr lang="en-US" altLang="zh-CN" dirty="0"/>
              <a:t>to</a:t>
            </a:r>
            <a:r>
              <a:rPr lang="zh-CN" altLang="en-US" dirty="0"/>
              <a:t> </a:t>
            </a:r>
            <a:r>
              <a:rPr lang="en-US" altLang="zh-CN" dirty="0"/>
              <a:t>this</a:t>
            </a:r>
            <a:r>
              <a:rPr lang="zh-CN" altLang="en-US" dirty="0"/>
              <a:t> </a:t>
            </a:r>
            <a:r>
              <a:rPr lang="en-US" altLang="zh-CN" dirty="0"/>
              <a:t>link.</a:t>
            </a:r>
            <a:endParaRPr lang="en-US" dirty="0"/>
          </a:p>
        </p:txBody>
      </p:sp>
      <p:sp>
        <p:nvSpPr>
          <p:cNvPr id="4" name="Slide Number Placeholder 3"/>
          <p:cNvSpPr>
            <a:spLocks noGrp="1"/>
          </p:cNvSpPr>
          <p:nvPr>
            <p:ph type="sldNum" sz="quarter" idx="10"/>
          </p:nvPr>
        </p:nvSpPr>
        <p:spPr/>
        <p:txBody>
          <a:bodyPr/>
          <a:lstStyle/>
          <a:p>
            <a:fld id="{23226335-5D82-4CCF-B66D-D03511B01C36}"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talk about the Automatic</a:t>
            </a:r>
            <a:r>
              <a:rPr lang="en-US" baseline="0" dirty="0"/>
              <a:t> Speech Recognition.</a:t>
            </a:r>
            <a:endParaRPr lang="en-US" dirty="0"/>
          </a:p>
          <a:p>
            <a:endParaRPr lang="en-US" dirty="0"/>
          </a:p>
          <a:p>
            <a:r>
              <a:rPr lang="en-US" dirty="0"/>
              <a:t>Keywords spotting is very</a:t>
            </a:r>
            <a:r>
              <a:rPr lang="en-US" baseline="0" dirty="0"/>
              <a:t> useful in many aspects, for example, If you are a safety member in FBI, and you want to detect whether there’s something unsafe </a:t>
            </a:r>
            <a:r>
              <a:rPr lang="en-US" altLang="zh-HK" sz="1200" b="0" i="0" kern="1200" dirty="0">
                <a:solidFill>
                  <a:schemeClr val="tx1"/>
                </a:solidFill>
                <a:effectLst/>
                <a:latin typeface="+mn-lt"/>
                <a:ea typeface="+mn-ea"/>
                <a:cs typeface="+mn-cs"/>
              </a:rPr>
              <a:t>potentially, then you can</a:t>
            </a:r>
            <a:r>
              <a:rPr lang="en-US" altLang="zh-HK" sz="1200" b="0" i="0" kern="1200" baseline="0" dirty="0">
                <a:solidFill>
                  <a:schemeClr val="tx1"/>
                </a:solidFill>
                <a:effectLst/>
                <a:latin typeface="+mn-lt"/>
                <a:ea typeface="+mn-ea"/>
                <a:cs typeface="+mn-cs"/>
              </a:rPr>
              <a:t> use the keywords spotting technique to detect somebody’s phone call.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If</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detect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some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words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such</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as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“kill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Trumps”</a:t>
            </a:r>
            <a:r>
              <a:rPr lang="en-US" altLang="zh-CN" sz="1200" b="0" i="0" kern="1200" baseline="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Then, you</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will</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have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some</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other</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things</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to</a:t>
            </a:r>
            <a:r>
              <a:rPr lang="zh-CN" altLang="en-US" sz="1200" b="0" i="0" kern="1200" baseline="0" dirty="0">
                <a:solidFill>
                  <a:schemeClr val="tx1"/>
                </a:solidFill>
                <a:effectLst/>
                <a:latin typeface="+mn-lt"/>
                <a:ea typeface="+mn-ea"/>
                <a:cs typeface="+mn-cs"/>
              </a:rPr>
              <a:t> </a:t>
            </a:r>
            <a:r>
              <a:rPr lang="en-US" altLang="zh-CN" sz="1200" b="0" i="0" kern="1200" baseline="0" dirty="0">
                <a:solidFill>
                  <a:schemeClr val="tx1"/>
                </a:solidFill>
                <a:effectLst/>
                <a:latin typeface="+mn-lt"/>
                <a:ea typeface="+mn-ea"/>
                <a:cs typeface="+mn-cs"/>
              </a:rPr>
              <a:t>do.</a:t>
            </a:r>
            <a:endParaRPr lang="en-US" altLang="zh-CN" baseline="0" dirty="0"/>
          </a:p>
          <a:p>
            <a:r>
              <a:rPr lang="en-US" altLang="zh-CN" baseline="0" dirty="0"/>
              <a:t>Many technologies are involved into ASR, like corpus building, language model and so on. </a:t>
            </a:r>
            <a:endParaRPr lang="en-US" altLang="zh-CN" baseline="0" dirty="0"/>
          </a:p>
          <a:p>
            <a:r>
              <a:rPr lang="en-US" altLang="zh-CN" baseline="0" dirty="0"/>
              <a:t>Today, I will show you an IBM demo of ASR.</a:t>
            </a:r>
            <a:r>
              <a:rPr lang="zh-CN" altLang="en-US" baseline="0" dirty="0"/>
              <a:t> </a:t>
            </a:r>
            <a:r>
              <a:rPr lang="en-US" altLang="zh-CN" baseline="0" dirty="0"/>
              <a:t>It</a:t>
            </a:r>
            <a:r>
              <a:rPr lang="zh-CN" altLang="en-US" baseline="0" dirty="0"/>
              <a:t> </a:t>
            </a:r>
            <a:r>
              <a:rPr lang="en-US" altLang="zh-CN" baseline="0" dirty="0"/>
              <a:t>includes</a:t>
            </a:r>
            <a:r>
              <a:rPr lang="zh-CN" altLang="en-US" baseline="0" dirty="0"/>
              <a:t> </a:t>
            </a:r>
            <a:r>
              <a:rPr lang="en-US" altLang="zh-CN" baseline="0" dirty="0"/>
              <a:t>two</a:t>
            </a:r>
            <a:r>
              <a:rPr lang="zh-CN" altLang="en-US" baseline="0" dirty="0"/>
              <a:t> </a:t>
            </a:r>
            <a:r>
              <a:rPr lang="en-US" altLang="zh-CN" baseline="0" dirty="0"/>
              <a:t>tasks,</a:t>
            </a:r>
            <a:r>
              <a:rPr lang="zh-CN" altLang="en-US" baseline="0" dirty="0"/>
              <a:t> </a:t>
            </a:r>
            <a:r>
              <a:rPr lang="en-US" altLang="zh-CN" baseline="0" dirty="0"/>
              <a:t>one</a:t>
            </a:r>
            <a:r>
              <a:rPr lang="zh-CN" altLang="en-US" baseline="0" dirty="0"/>
              <a:t> </a:t>
            </a:r>
            <a:r>
              <a:rPr lang="en-US" altLang="zh-CN" baseline="0" dirty="0"/>
              <a:t>is</a:t>
            </a:r>
            <a:r>
              <a:rPr lang="en-US" altLang="zh-CN" baseline="0" dirty="0"/>
              <a:t>…</a:t>
            </a:r>
            <a:r>
              <a:rPr lang="en-US" altLang="zh-CN" baseline="0" dirty="0"/>
              <a:t>..</a:t>
            </a:r>
            <a:endParaRPr lang="en-US" altLang="zh-CN" baseline="0" dirty="0"/>
          </a:p>
          <a:p>
            <a:endParaRPr lang="en-US" dirty="0"/>
          </a:p>
          <a:p>
            <a:endParaRPr lang="en-US" dirty="0"/>
          </a:p>
        </p:txBody>
      </p:sp>
      <p:sp>
        <p:nvSpPr>
          <p:cNvPr id="4" name="Slide Number Placeholder 3"/>
          <p:cNvSpPr>
            <a:spLocks noGrp="1"/>
          </p:cNvSpPr>
          <p:nvPr>
            <p:ph type="sldNum" sz="quarter" idx="10"/>
          </p:nvPr>
        </p:nvSpPr>
        <p:spPr/>
        <p:txBody>
          <a:bodyPr/>
          <a:lstStyle/>
          <a:p>
            <a:fld id="{23226335-5D82-4CCF-B66D-D03511B01C3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a:t>
            </a:r>
            <a:r>
              <a:rPr lang="zh-CN" altLang="en-US" baseline="0" dirty="0"/>
              <a:t> </a:t>
            </a:r>
            <a:r>
              <a:rPr lang="en-US" altLang="zh-CN" baseline="0" dirty="0"/>
              <a:t>let’s</a:t>
            </a:r>
            <a:r>
              <a:rPr lang="zh-CN" altLang="en-US" baseline="0" dirty="0"/>
              <a:t> </a:t>
            </a:r>
            <a:r>
              <a:rPr lang="en-US" altLang="zh-CN" baseline="0" dirty="0"/>
              <a:t>try</a:t>
            </a:r>
            <a:r>
              <a:rPr lang="zh-CN" altLang="en-US" baseline="0" dirty="0"/>
              <a:t> </a:t>
            </a:r>
            <a:r>
              <a:rPr lang="en-US" altLang="zh-CN" baseline="0" dirty="0"/>
              <a:t>it.</a:t>
            </a:r>
            <a:endParaRPr lang="zh-HK" altLang="en-US" dirty="0"/>
          </a:p>
        </p:txBody>
      </p:sp>
      <p:sp>
        <p:nvSpPr>
          <p:cNvPr id="4" name="Slide Number Placeholder 3"/>
          <p:cNvSpPr>
            <a:spLocks noGrp="1"/>
          </p:cNvSpPr>
          <p:nvPr>
            <p:ph type="sldNum" sz="quarter" idx="10"/>
          </p:nvPr>
        </p:nvSpPr>
        <p:spPr/>
        <p:txBody>
          <a:bodyPr/>
          <a:lstStyle/>
          <a:p>
            <a:fld id="{23226335-5D82-4CCF-B66D-D03511B01C3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After</a:t>
            </a:r>
            <a:r>
              <a:rPr lang="zh-CN" altLang="en-US" dirty="0"/>
              <a:t> </a:t>
            </a:r>
            <a:r>
              <a:rPr lang="en-US" altLang="zh-CN" dirty="0"/>
              <a:t>you</a:t>
            </a:r>
            <a:r>
              <a:rPr lang="zh-CN" altLang="en-US" dirty="0"/>
              <a:t> </a:t>
            </a:r>
            <a:r>
              <a:rPr lang="en-US" altLang="zh-CN" dirty="0"/>
              <a:t>open</a:t>
            </a:r>
            <a:r>
              <a:rPr lang="zh-CN" altLang="en-US" baseline="0" dirty="0"/>
              <a:t> </a:t>
            </a:r>
            <a:r>
              <a:rPr lang="en-US" altLang="zh-CN" baseline="0" dirty="0"/>
              <a:t>it,</a:t>
            </a:r>
            <a:r>
              <a:rPr lang="zh-CN" altLang="en-US" baseline="0" dirty="0"/>
              <a:t> </a:t>
            </a:r>
            <a:r>
              <a:rPr lang="en-US" altLang="zh-CN" baseline="0" dirty="0"/>
              <a:t>you</a:t>
            </a:r>
            <a:r>
              <a:rPr lang="zh-CN" altLang="en-US" baseline="0" dirty="0"/>
              <a:t> </a:t>
            </a:r>
            <a:r>
              <a:rPr lang="en-US" altLang="zh-CN" baseline="0" dirty="0"/>
              <a:t>will</a:t>
            </a:r>
            <a:r>
              <a:rPr lang="zh-CN" altLang="en-US" baseline="0" dirty="0"/>
              <a:t> </a:t>
            </a:r>
            <a:r>
              <a:rPr lang="en-US" altLang="zh-CN" baseline="0" dirty="0"/>
              <a:t>see</a:t>
            </a:r>
            <a:r>
              <a:rPr lang="zh-CN" altLang="en-US" baseline="0" dirty="0"/>
              <a:t> </a:t>
            </a:r>
            <a:r>
              <a:rPr lang="en-US" altLang="zh-CN" baseline="0" dirty="0"/>
              <a:t>the</a:t>
            </a:r>
            <a:r>
              <a:rPr lang="zh-CN" altLang="en-US" baseline="0" dirty="0"/>
              <a:t> </a:t>
            </a:r>
            <a:r>
              <a:rPr lang="en-US" altLang="zh-CN" baseline="0" dirty="0"/>
              <a:t>homepage</a:t>
            </a:r>
            <a:r>
              <a:rPr lang="zh-CN" altLang="en-US" baseline="0" dirty="0"/>
              <a:t> </a:t>
            </a:r>
            <a:r>
              <a:rPr lang="en-US" altLang="zh-CN" baseline="0" dirty="0"/>
              <a:t>like</a:t>
            </a:r>
            <a:r>
              <a:rPr lang="zh-CN" altLang="en-US" baseline="0" dirty="0"/>
              <a:t> </a:t>
            </a:r>
            <a:r>
              <a:rPr lang="en-US" altLang="zh-CN" baseline="0" dirty="0"/>
              <a:t>this.</a:t>
            </a:r>
            <a:endParaRPr lang="en-US" altLang="zh-CN" dirty="0"/>
          </a:p>
          <a:p>
            <a:r>
              <a:rPr lang="en-US" altLang="zh-CN" dirty="0"/>
              <a:t>Let’s</a:t>
            </a:r>
            <a:r>
              <a:rPr lang="zh-CN" altLang="en-US" dirty="0"/>
              <a:t> </a:t>
            </a:r>
            <a:r>
              <a:rPr lang="en-US" altLang="zh-CN" dirty="0"/>
              <a:t>first</a:t>
            </a:r>
            <a:r>
              <a:rPr lang="zh-CN" altLang="en-US" baseline="0" dirty="0"/>
              <a:t> </a:t>
            </a:r>
            <a:r>
              <a:rPr lang="en-US" altLang="zh-CN" baseline="0" dirty="0"/>
              <a:t>try</a:t>
            </a:r>
            <a:r>
              <a:rPr lang="zh-CN" altLang="en-US" baseline="0" dirty="0"/>
              <a:t> </a:t>
            </a:r>
            <a:r>
              <a:rPr lang="en-US" altLang="zh-CN" baseline="0" dirty="0"/>
              <a:t>the</a:t>
            </a:r>
            <a:r>
              <a:rPr lang="zh-CN" altLang="en-US" baseline="0" dirty="0"/>
              <a:t> </a:t>
            </a:r>
            <a:r>
              <a:rPr lang="en-US" altLang="zh-CN" baseline="0" dirty="0"/>
              <a:t>sample</a:t>
            </a:r>
            <a:r>
              <a:rPr lang="zh-CN" altLang="en-US" baseline="0" dirty="0"/>
              <a:t> </a:t>
            </a:r>
            <a:r>
              <a:rPr lang="en-US" altLang="zh-CN" baseline="0" dirty="0"/>
              <a:t>which</a:t>
            </a:r>
            <a:r>
              <a:rPr lang="zh-CN" altLang="en-US" baseline="0" dirty="0"/>
              <a:t> </a:t>
            </a:r>
            <a:r>
              <a:rPr lang="en-US" altLang="zh-CN" baseline="0" dirty="0"/>
              <a:t>is</a:t>
            </a:r>
            <a:r>
              <a:rPr lang="zh-CN" altLang="en-US" baseline="0" dirty="0"/>
              <a:t> </a:t>
            </a:r>
            <a:r>
              <a:rPr lang="en-US" altLang="zh-CN" baseline="0" dirty="0"/>
              <a:t>provided</a:t>
            </a:r>
            <a:r>
              <a:rPr lang="zh-CN" altLang="en-US" baseline="0" dirty="0"/>
              <a:t> </a:t>
            </a:r>
            <a:r>
              <a:rPr lang="en-US" altLang="zh-CN" baseline="0" dirty="0"/>
              <a:t>by</a:t>
            </a:r>
            <a:r>
              <a:rPr lang="zh-CN" altLang="en-US" baseline="0" dirty="0"/>
              <a:t> </a:t>
            </a:r>
            <a:r>
              <a:rPr lang="en-US" altLang="zh-CN" baseline="0" dirty="0"/>
              <a:t>IBM.</a:t>
            </a:r>
            <a:endParaRPr lang="en-US" dirty="0"/>
          </a:p>
        </p:txBody>
      </p:sp>
      <p:sp>
        <p:nvSpPr>
          <p:cNvPr id="4" name="Slide Number Placeholder 3"/>
          <p:cNvSpPr>
            <a:spLocks noGrp="1"/>
          </p:cNvSpPr>
          <p:nvPr>
            <p:ph type="sldNum" sz="quarter" idx="10"/>
          </p:nvPr>
        </p:nvSpPr>
        <p:spPr/>
        <p:txBody>
          <a:bodyPr/>
          <a:lstStyle/>
          <a:p>
            <a:fld id="{23226335-5D82-4CCF-B66D-D03511B01C3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en-US" altLang="zh-CN" baseline="0" dirty="0"/>
              <a:t> can click the “play sample1” and see</a:t>
            </a:r>
            <a:r>
              <a:rPr lang="zh-CN" altLang="en-US" baseline="0" dirty="0"/>
              <a:t> </a:t>
            </a:r>
            <a:r>
              <a:rPr lang="en-US" altLang="zh-CN" baseline="0" dirty="0"/>
              <a:t>the</a:t>
            </a:r>
            <a:r>
              <a:rPr lang="zh-CN" altLang="en-US" baseline="0" dirty="0"/>
              <a:t> </a:t>
            </a:r>
            <a:r>
              <a:rPr lang="en-US" altLang="zh-CN" baseline="0" dirty="0"/>
              <a:t>result</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figure</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left.</a:t>
            </a:r>
            <a:endParaRPr lang="en-US" altLang="zh-CN" baseline="0" dirty="0"/>
          </a:p>
          <a:p>
            <a:endParaRPr lang="en-US" altLang="zh-CN" baseline="0" dirty="0"/>
          </a:p>
          <a:p>
            <a:r>
              <a:rPr lang="en-US" altLang="zh-CN" baseline="0" dirty="0"/>
              <a:t>If</a:t>
            </a:r>
            <a:r>
              <a:rPr lang="zh-CN" altLang="en-US" baseline="0" dirty="0"/>
              <a:t> </a:t>
            </a:r>
            <a:r>
              <a:rPr lang="en-US" altLang="zh-CN" baseline="0" dirty="0"/>
              <a:t>you</a:t>
            </a:r>
            <a:r>
              <a:rPr lang="zh-CN" altLang="en-US" baseline="0" dirty="0"/>
              <a:t> </a:t>
            </a:r>
            <a:r>
              <a:rPr lang="en-US" altLang="zh-CN" baseline="0" dirty="0"/>
              <a:t>want</a:t>
            </a:r>
            <a:r>
              <a:rPr lang="zh-CN" altLang="en-US" baseline="0" dirty="0"/>
              <a:t> </a:t>
            </a:r>
            <a:r>
              <a:rPr lang="en-US" altLang="zh-CN" baseline="0" dirty="0"/>
              <a:t>to</a:t>
            </a:r>
            <a:r>
              <a:rPr lang="zh-CN" altLang="en-US" baseline="0" dirty="0"/>
              <a:t> </a:t>
            </a:r>
            <a:r>
              <a:rPr lang="en-US" altLang="zh-CN" baseline="0" dirty="0"/>
              <a:t>try</a:t>
            </a:r>
            <a:r>
              <a:rPr lang="zh-CN" altLang="en-US" baseline="0" dirty="0"/>
              <a:t> </a:t>
            </a:r>
            <a:r>
              <a:rPr lang="en-US" altLang="zh-CN" baseline="0" dirty="0"/>
              <a:t>the</a:t>
            </a:r>
            <a:r>
              <a:rPr lang="zh-CN" altLang="en-US" baseline="0" dirty="0"/>
              <a:t> </a:t>
            </a:r>
            <a:r>
              <a:rPr lang="en-US" altLang="zh-CN" baseline="0" dirty="0"/>
              <a:t>keywords</a:t>
            </a:r>
            <a:r>
              <a:rPr lang="zh-CN" altLang="en-US" baseline="0" dirty="0"/>
              <a:t> </a:t>
            </a:r>
            <a:r>
              <a:rPr lang="en-US" altLang="zh-CN" baseline="0" dirty="0"/>
              <a:t>spotting</a:t>
            </a:r>
            <a:r>
              <a:rPr lang="zh-CN" altLang="en-US" baseline="0" dirty="0"/>
              <a:t> </a:t>
            </a:r>
            <a:r>
              <a:rPr lang="en-US" altLang="zh-CN" baseline="0" dirty="0"/>
              <a:t>task</a:t>
            </a:r>
            <a:r>
              <a:rPr lang="zh-CN" altLang="en-US" baseline="0" dirty="0"/>
              <a:t> </a:t>
            </a:r>
            <a:r>
              <a:rPr lang="en-US" altLang="zh-CN" baseline="0" dirty="0"/>
              <a:t>in</a:t>
            </a:r>
            <a:r>
              <a:rPr lang="zh-CN" altLang="en-US" baseline="0" dirty="0"/>
              <a:t> </a:t>
            </a:r>
            <a:r>
              <a:rPr lang="en-US" altLang="zh-CN" baseline="0" dirty="0"/>
              <a:t>this</a:t>
            </a:r>
            <a:r>
              <a:rPr lang="zh-CN" altLang="en-US" baseline="0" dirty="0"/>
              <a:t> </a:t>
            </a:r>
            <a:r>
              <a:rPr lang="en-US" altLang="zh-CN" baseline="0" dirty="0"/>
              <a:t>sample,</a:t>
            </a:r>
            <a:r>
              <a:rPr lang="zh-CN" altLang="en-US" baseline="0" dirty="0"/>
              <a:t> </a:t>
            </a:r>
            <a:r>
              <a:rPr lang="en-US" altLang="zh-CN" baseline="0" dirty="0"/>
              <a:t>you</a:t>
            </a:r>
            <a:r>
              <a:rPr lang="zh-CN" altLang="en-US" baseline="0" dirty="0"/>
              <a:t> </a:t>
            </a:r>
            <a:r>
              <a:rPr lang="en-US" altLang="zh-CN" baseline="0" dirty="0"/>
              <a:t>can</a:t>
            </a:r>
            <a:r>
              <a:rPr lang="zh-CN" altLang="en-US" baseline="0" dirty="0"/>
              <a:t> </a:t>
            </a:r>
            <a:r>
              <a:rPr lang="en-US" altLang="zh-CN" baseline="0" dirty="0"/>
              <a:t>click</a:t>
            </a:r>
            <a:r>
              <a:rPr lang="zh-CN" altLang="en-US" baseline="0" dirty="0"/>
              <a:t> </a:t>
            </a:r>
            <a:r>
              <a:rPr lang="en-US" altLang="zh-CN" baseline="0" dirty="0"/>
              <a:t>the</a:t>
            </a:r>
            <a:r>
              <a:rPr lang="zh-CN" altLang="en-US" baseline="0" dirty="0"/>
              <a:t> </a:t>
            </a:r>
            <a:r>
              <a:rPr lang="en-US" altLang="zh-CN" baseline="0" dirty="0"/>
              <a:t>keywords.</a:t>
            </a:r>
            <a:r>
              <a:rPr lang="zh-CN" altLang="en-US" baseline="0" dirty="0"/>
              <a:t> </a:t>
            </a:r>
            <a:r>
              <a:rPr lang="en-US" altLang="zh-CN" baseline="0" dirty="0"/>
              <a:t>And</a:t>
            </a:r>
            <a:r>
              <a:rPr lang="zh-CN" altLang="en-US" baseline="0" dirty="0"/>
              <a:t> </a:t>
            </a:r>
            <a:r>
              <a:rPr lang="en-US" altLang="zh-CN" baseline="0" dirty="0"/>
              <a:t>you</a:t>
            </a:r>
            <a:r>
              <a:rPr lang="zh-CN" altLang="en-US" baseline="0" dirty="0"/>
              <a:t> </a:t>
            </a:r>
            <a:r>
              <a:rPr lang="en-US" altLang="zh-CN" baseline="0" dirty="0"/>
              <a:t>will</a:t>
            </a:r>
            <a:r>
              <a:rPr lang="zh-CN" altLang="en-US" baseline="0" dirty="0"/>
              <a:t> </a:t>
            </a:r>
            <a:r>
              <a:rPr lang="en-US" altLang="zh-CN" baseline="0" dirty="0"/>
              <a:t>see</a:t>
            </a:r>
            <a:r>
              <a:rPr lang="zh-CN" altLang="en-US" baseline="0" dirty="0"/>
              <a:t> </a:t>
            </a:r>
            <a:r>
              <a:rPr lang="en-US" altLang="zh-CN" baseline="0" dirty="0"/>
              <a:t>the</a:t>
            </a:r>
            <a:r>
              <a:rPr lang="zh-CN" altLang="en-US" baseline="0" dirty="0"/>
              <a:t> </a:t>
            </a:r>
            <a:r>
              <a:rPr lang="en-US" altLang="zh-CN" baseline="0" dirty="0"/>
              <a:t>result</a:t>
            </a:r>
            <a:r>
              <a:rPr lang="zh-CN" altLang="en-US" baseline="0" dirty="0"/>
              <a:t> </a:t>
            </a:r>
            <a:r>
              <a:rPr lang="en-US" altLang="zh-CN" baseline="0" dirty="0"/>
              <a:t>as</a:t>
            </a:r>
            <a:r>
              <a:rPr lang="zh-CN" altLang="en-US" baseline="0" dirty="0"/>
              <a:t> </a:t>
            </a:r>
            <a:r>
              <a:rPr lang="en-US" altLang="zh-CN" baseline="0" dirty="0"/>
              <a:t>the</a:t>
            </a:r>
            <a:r>
              <a:rPr lang="zh-CN" altLang="en-US" baseline="0" dirty="0"/>
              <a:t> </a:t>
            </a:r>
            <a:r>
              <a:rPr lang="en-US" altLang="zh-CN" baseline="0" dirty="0"/>
              <a:t>figure</a:t>
            </a:r>
            <a:r>
              <a:rPr lang="zh-CN" altLang="en-US" baseline="0" dirty="0"/>
              <a:t> </a:t>
            </a:r>
            <a:r>
              <a:rPr lang="en-US" altLang="zh-CN" baseline="0" dirty="0"/>
              <a:t>on</a:t>
            </a:r>
            <a:r>
              <a:rPr lang="zh-CN" altLang="en-US" baseline="0" dirty="0"/>
              <a:t> </a:t>
            </a:r>
            <a:r>
              <a:rPr lang="en-US" altLang="zh-CN" baseline="0" dirty="0"/>
              <a:t>the</a:t>
            </a:r>
            <a:r>
              <a:rPr lang="zh-CN" altLang="en-US" baseline="0" dirty="0"/>
              <a:t> </a:t>
            </a:r>
            <a:r>
              <a:rPr lang="en-US" altLang="zh-CN" baseline="0" dirty="0"/>
              <a:t>right.</a:t>
            </a:r>
            <a:endParaRPr lang="zh-CN" altLang="en-US" dirty="0"/>
          </a:p>
        </p:txBody>
      </p:sp>
      <p:sp>
        <p:nvSpPr>
          <p:cNvPr id="4" name="灯片编号占位符 3"/>
          <p:cNvSpPr>
            <a:spLocks noGrp="1"/>
          </p:cNvSpPr>
          <p:nvPr>
            <p:ph type="sldNum" sz="quarter" idx="10"/>
          </p:nvPr>
        </p:nvSpPr>
        <p:spPr/>
        <p:txBody>
          <a:bodyPr/>
          <a:lstStyle/>
          <a:p>
            <a:fld id="{23226335-5D82-4CCF-B66D-D03511B01C36}" type="slidenum">
              <a:rPr lang="en-US" smtClean="0">
                <a:solidFill>
                  <a:prstClr val="black"/>
                </a:solidFill>
              </a:rPr>
            </a:fld>
            <a:endParaRPr 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HK" dirty="0"/>
              <a:t>For</a:t>
            </a:r>
            <a:r>
              <a:rPr lang="en-US" altLang="zh-HK" baseline="0" dirty="0"/>
              <a:t> this demo, you can </a:t>
            </a:r>
            <a:r>
              <a:rPr lang="en-US" altLang="zh-CN" baseline="0" dirty="0"/>
              <a:t>also</a:t>
            </a:r>
            <a:r>
              <a:rPr lang="zh-CN" altLang="en-US" baseline="0" dirty="0"/>
              <a:t> </a:t>
            </a:r>
            <a:r>
              <a:rPr lang="en-US" altLang="zh-HK" baseline="0" dirty="0"/>
              <a:t>record audio using your own microphone or upload pre-recorded audio files. </a:t>
            </a:r>
            <a:endParaRPr lang="en-US" altLang="zh-HK" baseline="0" dirty="0"/>
          </a:p>
          <a:p>
            <a:r>
              <a:rPr lang="en-US" altLang="zh-CN" baseline="0" dirty="0"/>
              <a:t>Now,</a:t>
            </a:r>
            <a:r>
              <a:rPr lang="zh-CN" altLang="en-US" baseline="0" dirty="0"/>
              <a:t> </a:t>
            </a:r>
            <a:r>
              <a:rPr lang="en-US" altLang="zh-CN" baseline="0" dirty="0"/>
              <a:t>we</a:t>
            </a:r>
            <a:r>
              <a:rPr lang="zh-CN" altLang="en-US" baseline="0" dirty="0"/>
              <a:t> </a:t>
            </a:r>
            <a:r>
              <a:rPr lang="en-US" altLang="zh-CN" baseline="0" dirty="0"/>
              <a:t>can</a:t>
            </a:r>
            <a:r>
              <a:rPr lang="zh-CN" altLang="en-US" baseline="0" dirty="0"/>
              <a:t> </a:t>
            </a:r>
            <a:r>
              <a:rPr lang="en-US" altLang="zh-CN" baseline="0" dirty="0"/>
              <a:t>try</a:t>
            </a:r>
            <a:r>
              <a:rPr lang="zh-CN" altLang="en-US" baseline="0" dirty="0"/>
              <a:t> </a:t>
            </a:r>
            <a:r>
              <a:rPr lang="en-US" altLang="zh-CN" baseline="0" dirty="0"/>
              <a:t>it.</a:t>
            </a:r>
            <a:endParaRPr lang="en-US" altLang="zh-HK" baseline="0" dirty="0"/>
          </a:p>
        </p:txBody>
      </p:sp>
      <p:sp>
        <p:nvSpPr>
          <p:cNvPr id="4" name="灯片编号占位符 3"/>
          <p:cNvSpPr>
            <a:spLocks noGrp="1"/>
          </p:cNvSpPr>
          <p:nvPr>
            <p:ph type="sldNum" sz="quarter" idx="10"/>
          </p:nvPr>
        </p:nvSpPr>
        <p:spPr/>
        <p:txBody>
          <a:bodyPr/>
          <a:lstStyle/>
          <a:p>
            <a:fld id="{23226335-5D82-4CCF-B66D-D03511B01C36}" type="slidenum">
              <a:rPr lang="en-US" smtClean="0">
                <a:solidFill>
                  <a:prstClr val="black"/>
                </a:solidFill>
              </a:rPr>
            </a:fld>
            <a:endParaRPr 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6335-5D82-4CCF-B66D-D03511B01C36}" type="slidenum">
              <a:rPr 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also</a:t>
            </a:r>
            <a:r>
              <a:rPr lang="zh-CN" altLang="en-US" dirty="0"/>
              <a:t> </a:t>
            </a:r>
            <a:r>
              <a:rPr lang="en-US" altLang="zh-CN" dirty="0"/>
              <a:t>try</a:t>
            </a:r>
            <a:r>
              <a:rPr lang="zh-CN" altLang="en-US" dirty="0"/>
              <a:t> </a:t>
            </a:r>
            <a:r>
              <a:rPr lang="en-US" altLang="zh-CN" dirty="0"/>
              <a:t>the</a:t>
            </a:r>
            <a:r>
              <a:rPr lang="zh-CN" altLang="en-US" dirty="0"/>
              <a:t> </a:t>
            </a:r>
            <a:r>
              <a:rPr lang="en-US" altLang="zh-CN" dirty="0"/>
              <a:t>keywords</a:t>
            </a:r>
            <a:r>
              <a:rPr lang="zh-CN" altLang="en-US" dirty="0"/>
              <a:t> </a:t>
            </a:r>
            <a:r>
              <a:rPr lang="en-US" altLang="zh-CN" dirty="0"/>
              <a:t>spotting</a:t>
            </a:r>
            <a:r>
              <a:rPr lang="zh-CN" altLang="en-US" baseline="0" dirty="0"/>
              <a:t> </a:t>
            </a:r>
            <a:r>
              <a:rPr lang="en-US" altLang="zh-CN" baseline="0" dirty="0"/>
              <a:t>task</a:t>
            </a:r>
            <a:r>
              <a:rPr lang="zh-CN" altLang="en-US" baseline="0" dirty="0"/>
              <a:t> </a:t>
            </a:r>
            <a:r>
              <a:rPr lang="en-US" altLang="zh-CN" baseline="0" dirty="0"/>
              <a:t>with</a:t>
            </a:r>
            <a:r>
              <a:rPr lang="zh-CN" altLang="en-US" baseline="0" dirty="0"/>
              <a:t> </a:t>
            </a:r>
            <a:r>
              <a:rPr lang="en-US" altLang="zh-CN" baseline="0" dirty="0"/>
              <a:t>your</a:t>
            </a:r>
            <a:r>
              <a:rPr lang="zh-CN" altLang="en-US" baseline="0" dirty="0"/>
              <a:t> </a:t>
            </a:r>
            <a:r>
              <a:rPr lang="en-US" altLang="zh-CN" baseline="0" dirty="0"/>
              <a:t>own</a:t>
            </a:r>
            <a:r>
              <a:rPr lang="zh-CN" altLang="en-US" baseline="0" dirty="0"/>
              <a:t> </a:t>
            </a:r>
            <a:r>
              <a:rPr lang="en-US" altLang="zh-CN" baseline="0" dirty="0"/>
              <a:t>speech.</a:t>
            </a:r>
            <a:endParaRPr lang="en-US" altLang="zh-CN" baseline="0" dirty="0"/>
          </a:p>
          <a:p>
            <a:r>
              <a:rPr lang="en-US" altLang="zh-CN" baseline="0" dirty="0"/>
              <a:t>Just</a:t>
            </a:r>
            <a:r>
              <a:rPr lang="zh-CN" altLang="en-US" baseline="0" dirty="0"/>
              <a:t> </a:t>
            </a:r>
            <a:r>
              <a:rPr lang="en-US" altLang="zh-CN" baseline="0" dirty="0"/>
              <a:t>follow</a:t>
            </a:r>
            <a:r>
              <a:rPr lang="zh-CN" altLang="en-US" baseline="0" dirty="0"/>
              <a:t> </a:t>
            </a:r>
            <a:r>
              <a:rPr lang="en-US" altLang="zh-CN" baseline="0" dirty="0"/>
              <a:t>these</a:t>
            </a:r>
            <a:r>
              <a:rPr lang="zh-CN" altLang="en-US" baseline="0" dirty="0"/>
              <a:t> </a:t>
            </a:r>
            <a:r>
              <a:rPr lang="en-US" altLang="zh-CN" baseline="0" dirty="0"/>
              <a:t>steps</a:t>
            </a:r>
            <a:endParaRPr lang="en-US" altLang="zh-CN" baseline="0" dirty="0"/>
          </a:p>
          <a:p>
            <a:r>
              <a:rPr lang="en-US" altLang="zh-CN" baseline="0" dirty="0"/>
              <a:t>First</a:t>
            </a:r>
            <a:r>
              <a:rPr lang="en-US" altLang="zh-CN" baseline="0" dirty="0"/>
              <a:t>…</a:t>
            </a:r>
            <a:r>
              <a:rPr lang="en-US" altLang="zh-CN" baseline="0" dirty="0"/>
              <a:t>.</a:t>
            </a:r>
            <a:endParaRPr lang="en-US" dirty="0"/>
          </a:p>
        </p:txBody>
      </p:sp>
      <p:sp>
        <p:nvSpPr>
          <p:cNvPr id="4" name="Slide Number Placeholder 3"/>
          <p:cNvSpPr>
            <a:spLocks noGrp="1"/>
          </p:cNvSpPr>
          <p:nvPr>
            <p:ph type="sldNum" sz="quarter" idx="10"/>
          </p:nvPr>
        </p:nvSpPr>
        <p:spPr/>
        <p:txBody>
          <a:bodyPr/>
          <a:lstStyle/>
          <a:p>
            <a:fld id="{23226335-5D82-4CCF-B66D-D03511B01C36}"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Next,</a:t>
            </a:r>
            <a:r>
              <a:rPr lang="zh-CN" altLang="en-US" dirty="0"/>
              <a:t> </a:t>
            </a:r>
            <a:r>
              <a:rPr lang="en-US" altLang="zh-CN" dirty="0"/>
              <a:t>Let’s</a:t>
            </a:r>
            <a:r>
              <a:rPr lang="zh-CN" altLang="en-US" dirty="0"/>
              <a:t> </a:t>
            </a:r>
            <a:r>
              <a:rPr lang="en-US" altLang="zh-CN" dirty="0"/>
              <a:t>go</a:t>
            </a:r>
            <a:r>
              <a:rPr lang="zh-CN" altLang="en-US" baseline="0" dirty="0"/>
              <a:t> </a:t>
            </a:r>
            <a:r>
              <a:rPr lang="en-US" altLang="zh-CN" baseline="0" dirty="0"/>
              <a:t>on</a:t>
            </a:r>
            <a:r>
              <a:rPr lang="zh-CN" altLang="en-US" baseline="0" dirty="0"/>
              <a:t> </a:t>
            </a:r>
            <a:r>
              <a:rPr lang="en-US" altLang="zh-CN" baseline="0" dirty="0"/>
              <a:t>to</a:t>
            </a:r>
            <a:r>
              <a:rPr lang="zh-CN" altLang="en-US" baseline="0" dirty="0"/>
              <a:t> </a:t>
            </a:r>
            <a:r>
              <a:rPr lang="en-US" altLang="zh-CN" baseline="0" dirty="0"/>
              <a:t>the</a:t>
            </a:r>
            <a:r>
              <a:rPr lang="zh-CN" altLang="en-US" baseline="0" dirty="0"/>
              <a:t> </a:t>
            </a:r>
            <a:r>
              <a:rPr lang="en-US" altLang="zh-CN" baseline="0" dirty="0"/>
              <a:t>TTS.</a:t>
            </a:r>
            <a:endParaRPr lang="en-US" altLang="zh-CN" baseline="0" dirty="0"/>
          </a:p>
          <a:p>
            <a:endParaRPr lang="en-US" altLang="zh-CN"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HK" dirty="0"/>
              <a:t>In TTS research, it is not only speak out the text.</a:t>
            </a:r>
            <a:r>
              <a:rPr lang="en-US" altLang="zh-HK" baseline="0" dirty="0"/>
              <a:t> Sometimes, we need to express the emotions, such as, happy, angry, bad, uncertain. And sometimes, the speech should be presented in the different</a:t>
            </a:r>
            <a:r>
              <a:rPr lang="zh-CN" altLang="en-US" baseline="0" dirty="0"/>
              <a:t> </a:t>
            </a:r>
            <a:r>
              <a:rPr lang="en-US" altLang="zh-HK" baseline="0" dirty="0"/>
              <a:t>styles, like speaking faster in higher pitch. </a:t>
            </a:r>
            <a:endParaRPr lang="en-US" altLang="zh-HK"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HK" baseline="0" dirty="0"/>
              <a:t>IBM provides two solutions: expressive TTS and voice transformation. </a:t>
            </a:r>
            <a:endParaRPr lang="en-US" altLang="zh-HK" baseline="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Today,</a:t>
            </a:r>
            <a:r>
              <a:rPr lang="zh-CN" altLang="en-US" baseline="0" dirty="0"/>
              <a:t> </a:t>
            </a:r>
            <a:r>
              <a:rPr lang="en-US" altLang="zh-CN" baseline="0" dirty="0"/>
              <a:t>we</a:t>
            </a:r>
            <a:r>
              <a:rPr lang="zh-CN" altLang="en-US" baseline="0" dirty="0"/>
              <a:t> </a:t>
            </a:r>
            <a:r>
              <a:rPr lang="en-US" altLang="zh-CN" baseline="0" dirty="0"/>
              <a:t>will</a:t>
            </a:r>
            <a:r>
              <a:rPr lang="zh-CN" altLang="en-US" baseline="0" dirty="0"/>
              <a:t> </a:t>
            </a:r>
            <a:r>
              <a:rPr lang="en-US" altLang="zh-CN" baseline="0" dirty="0"/>
              <a:t>try</a:t>
            </a:r>
            <a:r>
              <a:rPr lang="zh-CN" altLang="en-US" baseline="0" dirty="0"/>
              <a:t> </a:t>
            </a:r>
            <a:r>
              <a:rPr lang="en-US" altLang="zh-CN" baseline="0" dirty="0"/>
              <a:t>this</a:t>
            </a:r>
            <a:r>
              <a:rPr lang="zh-CN" altLang="en-US" baseline="0" dirty="0"/>
              <a:t> </a:t>
            </a:r>
            <a:r>
              <a:rPr lang="en-US" altLang="zh-CN" baseline="0" dirty="0"/>
              <a:t>two</a:t>
            </a:r>
            <a:r>
              <a:rPr lang="zh-CN" altLang="en-US" baseline="0" dirty="0"/>
              <a:t> </a:t>
            </a:r>
            <a:r>
              <a:rPr lang="en-US" altLang="zh-CN" baseline="0" dirty="0"/>
              <a:t>solutions</a:t>
            </a:r>
            <a:r>
              <a:rPr lang="zh-CN" altLang="en-US" baseline="0" dirty="0"/>
              <a:t> </a:t>
            </a:r>
            <a:r>
              <a:rPr lang="en-US" altLang="zh-CN" baseline="0" dirty="0"/>
              <a:t>from</a:t>
            </a:r>
            <a:r>
              <a:rPr lang="zh-CN" altLang="en-US" baseline="0" dirty="0"/>
              <a:t> </a:t>
            </a:r>
            <a:r>
              <a:rPr lang="en-US" altLang="zh-CN" baseline="0" dirty="0"/>
              <a:t>IBM</a:t>
            </a:r>
            <a:endParaRPr lang="en-US" altLang="zh-HK" dirty="0"/>
          </a:p>
          <a:p>
            <a:endParaRPr lang="en-US" dirty="0"/>
          </a:p>
        </p:txBody>
      </p:sp>
      <p:sp>
        <p:nvSpPr>
          <p:cNvPr id="4" name="Slide Number Placeholder 3"/>
          <p:cNvSpPr>
            <a:spLocks noGrp="1"/>
          </p:cNvSpPr>
          <p:nvPr>
            <p:ph type="sldNum" sz="quarter" idx="10"/>
          </p:nvPr>
        </p:nvSpPr>
        <p:spPr/>
        <p:txBody>
          <a:bodyPr/>
          <a:lstStyle/>
          <a:p>
            <a:fld id="{23226335-5D82-4CCF-B66D-D03511B01C3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DC3723EE-DAE5-4264-999F-969AACF6CFCD}"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B3CF271E-1A41-4619-96BB-CA7B6360AAD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endParaRPr lang="zh-TW"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5CC0D529-EB34-4281-BAD2-8B3A493DC93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5C1926A1-B256-47C3-A662-B8BF58E3703F}"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endParaRPr lang="zh-TW"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F3D5733A-FA10-44F1-8F61-7261C241B446}"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endParaRPr lang="zh-TW"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087420EB-36F5-4232-96DD-1C3A6863A11E}"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EB80C4A6-D69F-4CB2-AAA4-09B468276EC3}"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D32C9526-CF55-40ED-B236-6DD921673C05}"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B0007567-B63A-425B-8B41-13E0A61235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endParaRPr lang="zh-TW" altLang="en-US"/>
          </a:p>
        </p:txBody>
      </p:sp>
      <p:sp>
        <p:nvSpPr>
          <p:cNvPr id="4" name="Date Placeholder 3"/>
          <p:cNvSpPr>
            <a:spLocks noGrp="1"/>
          </p:cNvSpPr>
          <p:nvPr>
            <p:ph type="dt" sz="half" idx="10"/>
          </p:nvPr>
        </p:nvSpPr>
        <p:spPr/>
        <p:txBody>
          <a:bodyPr/>
          <a:lstStyle/>
          <a:p>
            <a:fld id="{88C47D56-59BF-48CF-B94D-F4F09149CE64}"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4"/>
          <p:cNvSpPr>
            <a:spLocks noGrp="1"/>
          </p:cNvSpPr>
          <p:nvPr>
            <p:ph type="dt" sz="half" idx="10"/>
          </p:nvPr>
        </p:nvSpPr>
        <p:spPr/>
        <p:txBody>
          <a:bodyPr/>
          <a:lstStyle/>
          <a:p>
            <a:fld id="{C08C9114-0196-48A1-9125-9399BD6C77D9}"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endParaRPr lang="zh-TW"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7" name="Date Placeholder 6"/>
          <p:cNvSpPr>
            <a:spLocks noGrp="1"/>
          </p:cNvSpPr>
          <p:nvPr>
            <p:ph type="dt" sz="half" idx="10"/>
          </p:nvPr>
        </p:nvSpPr>
        <p:spPr/>
        <p:txBody>
          <a:bodyPr/>
          <a:lstStyle/>
          <a:p>
            <a:fld id="{B094395E-146F-4DB0-A652-237E6BE6D8F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B52C266-C9F9-4273-8E72-647C8E168F0D}"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11A62-5643-4418-9787-66D4C1F0F196}"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TW" altLang="en-US"/>
              <a:t>按一下以編輯母片文字樣式</a:t>
            </a:r>
            <a:endParaRPr lang="zh-TW" altLang="en-US"/>
          </a:p>
        </p:txBody>
      </p:sp>
      <p:sp>
        <p:nvSpPr>
          <p:cNvPr id="5" name="Date Placeholder 4"/>
          <p:cNvSpPr>
            <a:spLocks noGrp="1"/>
          </p:cNvSpPr>
          <p:nvPr>
            <p:ph type="dt" sz="half" idx="10"/>
          </p:nvPr>
        </p:nvSpPr>
        <p:spPr/>
        <p:txBody>
          <a:bodyPr/>
          <a:lstStyle/>
          <a:p>
            <a:fld id="{2ED07749-D548-44F6-8127-0DFC06B9AA8B}"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endParaRPr lang="zh-TW"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6E42BB18-1E13-4F3D-97F5-9BA0E68CEB06}" type="datetime1">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93EE680-C4F0-49E3-81D0-18108C658C74}" type="datetime1">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hyperlink" Target="https://cloud.ibm.com/docs/services/text-to-speech?topic=text-to-speech-about" TargetMode="External"/><Relationship Id="rId1" Type="http://schemas.openxmlformats.org/officeDocument/2006/relationships/hyperlink" Target="https://cloud.ibm.com/docs/services/speech-to-text?topic=speech-to-text-abou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speech-to-text-demo.mybluemix.net/"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371725"/>
            <a:ext cx="7766936" cy="1679111"/>
          </a:xfrm>
        </p:spPr>
        <p:txBody>
          <a:bodyPr/>
          <a:lstStyle/>
          <a:p>
            <a:r>
              <a:rPr lang="en-US" b="1" dirty="0"/>
              <a:t>SEEM3510</a:t>
            </a:r>
            <a:endParaRPr lang="en-US" b="1" dirty="0"/>
          </a:p>
        </p:txBody>
      </p:sp>
      <p:sp>
        <p:nvSpPr>
          <p:cNvPr id="3" name="Content Placeholder 2"/>
          <p:cNvSpPr>
            <a:spLocks noGrp="1"/>
          </p:cNvSpPr>
          <p:nvPr>
            <p:ph type="subTitle" idx="1"/>
          </p:nvPr>
        </p:nvSpPr>
        <p:spPr>
          <a:xfrm>
            <a:off x="719721" y="4050833"/>
            <a:ext cx="8554282" cy="1990529"/>
          </a:xfrm>
        </p:spPr>
        <p:txBody>
          <a:bodyPr>
            <a:normAutofit/>
          </a:bodyPr>
          <a:lstStyle/>
          <a:p>
            <a:r>
              <a:rPr lang="en-US" sz="2400" b="1" dirty="0"/>
              <a:t> </a:t>
            </a:r>
            <a:r>
              <a:rPr lang="en-US" altLang="zh-CN" sz="2400" b="1" dirty="0"/>
              <a:t>Two Human-Computer Interaction Systems</a:t>
            </a:r>
            <a:endParaRPr lang="en-US" altLang="zh-CN" sz="2400" b="1" dirty="0"/>
          </a:p>
          <a:p>
            <a:r>
              <a:rPr lang="en-US" altLang="zh-CN" sz="2400" b="1" dirty="0"/>
              <a:t>Speech Recognition </a:t>
            </a:r>
            <a:r>
              <a:rPr lang="en-US" sz="2400" b="1" dirty="0"/>
              <a:t>and Speech Synthesis</a:t>
            </a:r>
            <a:endParaRPr lang="en-US" sz="2400" b="1" dirty="0"/>
          </a:p>
          <a:p>
            <a:r>
              <a:rPr lang="en-US" sz="1900" b="1" dirty="0">
                <a:solidFill>
                  <a:schemeClr val="accent1"/>
                </a:solidFill>
                <a:latin typeface="+mj-lt"/>
                <a:ea typeface="+mj-ea"/>
                <a:cs typeface="+mj-cs"/>
              </a:rPr>
              <a:t>Y</a:t>
            </a:r>
            <a:r>
              <a:rPr lang="en-US" sz="1900" b="1" dirty="0">
                <a:solidFill>
                  <a:schemeClr val="accent1"/>
                </a:solidFill>
                <a:latin typeface="+mj-lt"/>
                <a:ea typeface="+mj-ea"/>
                <a:cs typeface="+mj-cs"/>
              </a:rPr>
              <a:t>uejiao WANG, Prof. Helen </a:t>
            </a:r>
            <a:r>
              <a:rPr lang="en-US" sz="1900" b="1" dirty="0" err="1">
                <a:solidFill>
                  <a:schemeClr val="accent1"/>
                </a:solidFill>
                <a:latin typeface="+mj-lt"/>
                <a:ea typeface="+mj-ea"/>
                <a:cs typeface="+mj-cs"/>
              </a:rPr>
              <a:t>Meng</a:t>
            </a:r>
            <a:endParaRPr lang="en-US" sz="1900" b="1" dirty="0">
              <a:solidFill>
                <a:schemeClr val="accent1"/>
              </a:solidFill>
              <a:latin typeface="+mj-lt"/>
              <a:ea typeface="+mj-ea"/>
              <a:cs typeface="+mj-cs"/>
            </a:endParaRPr>
          </a:p>
          <a:p>
            <a:r>
              <a:rPr lang="en-US" sz="2400" b="1" dirty="0"/>
              <a:t> </a:t>
            </a:r>
            <a:endParaRPr lang="en-US" sz="2400" b="1"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1"/>
          <a:stretch>
            <a:fillRect/>
          </a:stretch>
        </p:blipFill>
        <p:spPr bwMode="auto">
          <a:xfrm>
            <a:off x="3124200" y="863619"/>
            <a:ext cx="8343900" cy="5612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1800" y="134034"/>
            <a:ext cx="6502400" cy="646331"/>
          </a:xfrm>
          <a:prstGeom prst="rect">
            <a:avLst/>
          </a:prstGeom>
          <a:noFill/>
        </p:spPr>
        <p:txBody>
          <a:bodyPr wrap="square" rtlCol="0">
            <a:spAutoFit/>
          </a:bodyPr>
          <a:lstStyle/>
          <a:p>
            <a:pPr>
              <a:spcBef>
                <a:spcPct val="0"/>
              </a:spcBef>
            </a:pPr>
            <a:r>
              <a:rPr lang="en-US" altLang="zh-TW" sz="3600" dirty="0">
                <a:solidFill>
                  <a:srgbClr val="5FCBEF"/>
                </a:solidFill>
              </a:rPr>
              <a:t>Real-time</a:t>
            </a:r>
            <a:r>
              <a:rPr lang="zh-TW" altLang="en-US" sz="3600" dirty="0">
                <a:solidFill>
                  <a:srgbClr val="5FCBEF"/>
                </a:solidFill>
              </a:rPr>
              <a:t> </a:t>
            </a:r>
            <a:r>
              <a:rPr lang="en-US" altLang="zh-TW" sz="3600" dirty="0">
                <a:solidFill>
                  <a:srgbClr val="5FCBEF"/>
                </a:solidFill>
              </a:rPr>
              <a:t>transcription task</a:t>
            </a:r>
            <a:endParaRPr lang="en-US" sz="3600" dirty="0">
              <a:solidFill>
                <a:srgbClr val="5FCBEF"/>
              </a:solidFill>
            </a:endParaRPr>
          </a:p>
        </p:txBody>
      </p:sp>
      <p:sp>
        <p:nvSpPr>
          <p:cNvPr id="5" name="Oval 4"/>
          <p:cNvSpPr/>
          <p:nvPr/>
        </p:nvSpPr>
        <p:spPr>
          <a:xfrm>
            <a:off x="3038139" y="3821505"/>
            <a:ext cx="2235200" cy="10668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Line Callout 1 5"/>
          <p:cNvSpPr/>
          <p:nvPr/>
        </p:nvSpPr>
        <p:spPr>
          <a:xfrm flipH="1">
            <a:off x="114300" y="2122695"/>
            <a:ext cx="2374900" cy="787400"/>
          </a:xfrm>
          <a:prstGeom prst="borderCallout1">
            <a:avLst>
              <a:gd name="adj1" fmla="val 48807"/>
              <a:gd name="adj2" fmla="val -1538"/>
              <a:gd name="adj3" fmla="val 261186"/>
              <a:gd name="adj4" fmla="val -2387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solidFill>
              </a:rPr>
              <a:t>2</a:t>
            </a:r>
            <a:r>
              <a:rPr lang="en-US" altLang="zh-TW" dirty="0">
                <a:solidFill>
                  <a:prstClr val="black"/>
                </a:solidFill>
              </a:rPr>
              <a:t>.</a:t>
            </a:r>
            <a:r>
              <a:rPr lang="zh-TW" altLang="en-US" dirty="0">
                <a:solidFill>
                  <a:prstClr val="black"/>
                </a:solidFill>
              </a:rPr>
              <a:t> </a:t>
            </a:r>
            <a:r>
              <a:rPr lang="en-US" altLang="zh-TW" dirty="0">
                <a:solidFill>
                  <a:prstClr val="black"/>
                </a:solidFill>
              </a:rPr>
              <a:t>Start</a:t>
            </a:r>
            <a:r>
              <a:rPr lang="zh-TW" altLang="en-US" dirty="0">
                <a:solidFill>
                  <a:prstClr val="black"/>
                </a:solidFill>
              </a:rPr>
              <a:t> </a:t>
            </a:r>
            <a:r>
              <a:rPr lang="en-US" altLang="zh-TW" dirty="0">
                <a:solidFill>
                  <a:prstClr val="black"/>
                </a:solidFill>
              </a:rPr>
              <a:t>by</a:t>
            </a:r>
            <a:r>
              <a:rPr lang="zh-TW" altLang="en-US" dirty="0">
                <a:solidFill>
                  <a:prstClr val="black"/>
                </a:solidFill>
              </a:rPr>
              <a:t> </a:t>
            </a:r>
            <a:r>
              <a:rPr lang="en-US" altLang="zh-TW" dirty="0">
                <a:solidFill>
                  <a:prstClr val="black"/>
                </a:solidFill>
              </a:rPr>
              <a:t>clicking</a:t>
            </a:r>
            <a:r>
              <a:rPr lang="zh-TW" altLang="en-US" dirty="0">
                <a:solidFill>
                  <a:prstClr val="black"/>
                </a:solidFill>
              </a:rPr>
              <a:t> </a:t>
            </a:r>
            <a:r>
              <a:rPr lang="en-US" altLang="zh-TW" dirty="0">
                <a:solidFill>
                  <a:prstClr val="black"/>
                </a:solidFill>
              </a:rPr>
              <a:t>“Record</a:t>
            </a:r>
            <a:r>
              <a:rPr lang="zh-TW" altLang="en-US" dirty="0">
                <a:solidFill>
                  <a:prstClr val="black"/>
                </a:solidFill>
              </a:rPr>
              <a:t> </a:t>
            </a:r>
            <a:r>
              <a:rPr lang="en-US" altLang="zh-TW" dirty="0">
                <a:solidFill>
                  <a:prstClr val="black"/>
                </a:solidFill>
              </a:rPr>
              <a:t>Audio”</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519954A3-9DFD-4C44-94BA-B95130A3BA1C}" type="slidenum">
              <a:rPr lang="en-US" smtClean="0">
                <a:solidFill>
                  <a:srgbClr val="5FCBEF"/>
                </a:solidFill>
              </a:rPr>
            </a:fld>
            <a:endParaRPr lang="en-US" dirty="0">
              <a:solidFill>
                <a:srgbClr val="5FCBE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1"/>
          <a:stretch>
            <a:fillRect/>
          </a:stretch>
        </p:blipFill>
        <p:spPr bwMode="auto">
          <a:xfrm>
            <a:off x="3084723" y="859440"/>
            <a:ext cx="7777412" cy="5715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31800" y="134034"/>
            <a:ext cx="6502400" cy="646331"/>
          </a:xfrm>
          <a:prstGeom prst="rect">
            <a:avLst/>
          </a:prstGeom>
          <a:noFill/>
        </p:spPr>
        <p:txBody>
          <a:bodyPr wrap="square" rtlCol="0">
            <a:spAutoFit/>
          </a:bodyPr>
          <a:lstStyle/>
          <a:p>
            <a:pPr>
              <a:spcBef>
                <a:spcPct val="0"/>
              </a:spcBef>
            </a:pPr>
            <a:r>
              <a:rPr lang="en-US" altLang="zh-TW" sz="3600" dirty="0">
                <a:solidFill>
                  <a:srgbClr val="5FCBEF"/>
                </a:solidFill>
              </a:rPr>
              <a:t>Real-time</a:t>
            </a:r>
            <a:r>
              <a:rPr lang="zh-TW" altLang="en-US" sz="3600" dirty="0">
                <a:solidFill>
                  <a:srgbClr val="5FCBEF"/>
                </a:solidFill>
              </a:rPr>
              <a:t> </a:t>
            </a:r>
            <a:r>
              <a:rPr lang="en-US" altLang="zh-TW" sz="3600" dirty="0">
                <a:solidFill>
                  <a:srgbClr val="5FCBEF"/>
                </a:solidFill>
              </a:rPr>
              <a:t>transcription task</a:t>
            </a:r>
            <a:endParaRPr lang="en-US" sz="3600" dirty="0">
              <a:solidFill>
                <a:srgbClr val="5FCBEF"/>
              </a:solidFill>
            </a:endParaRPr>
          </a:p>
        </p:txBody>
      </p:sp>
      <p:sp>
        <p:nvSpPr>
          <p:cNvPr id="6" name="Line Callout 1 5"/>
          <p:cNvSpPr/>
          <p:nvPr/>
        </p:nvSpPr>
        <p:spPr>
          <a:xfrm flipH="1">
            <a:off x="279400" y="2730500"/>
            <a:ext cx="1943100" cy="952026"/>
          </a:xfrm>
          <a:prstGeom prst="borderCallout1">
            <a:avLst>
              <a:gd name="adj1" fmla="val 49994"/>
              <a:gd name="adj2" fmla="val -2663"/>
              <a:gd name="adj3" fmla="val -92213"/>
              <a:gd name="adj4" fmla="val -6335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solidFill>
              </a:rPr>
              <a:t>3</a:t>
            </a:r>
            <a:r>
              <a:rPr lang="en-US" altLang="zh-TW" dirty="0">
                <a:solidFill>
                  <a:prstClr val="black"/>
                </a:solidFill>
              </a:rPr>
              <a:t>.</a:t>
            </a:r>
            <a:r>
              <a:rPr lang="zh-TW" altLang="en-US" dirty="0">
                <a:solidFill>
                  <a:prstClr val="black"/>
                </a:solidFill>
              </a:rPr>
              <a:t> </a:t>
            </a:r>
            <a:r>
              <a:rPr lang="en-US" altLang="zh-TW" dirty="0">
                <a:solidFill>
                  <a:prstClr val="black"/>
                </a:solidFill>
              </a:rPr>
              <a:t>Click</a:t>
            </a:r>
            <a:r>
              <a:rPr lang="zh-TW" altLang="en-US" dirty="0">
                <a:solidFill>
                  <a:prstClr val="black"/>
                </a:solidFill>
              </a:rPr>
              <a:t> </a:t>
            </a:r>
            <a:r>
              <a:rPr lang="en-US" altLang="zh-TW" dirty="0">
                <a:solidFill>
                  <a:prstClr val="black"/>
                </a:solidFill>
              </a:rPr>
              <a:t>“Allow”</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519954A3-9DFD-4C44-94BA-B95130A3BA1C}" type="slidenum">
              <a:rPr lang="en-US" smtClean="0">
                <a:solidFill>
                  <a:srgbClr val="5FCBEF"/>
                </a:solidFill>
              </a:rPr>
            </a:fld>
            <a:endParaRPr lang="en-US" dirty="0">
              <a:solidFill>
                <a:srgbClr val="5FCB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1"/>
          <a:stretch>
            <a:fillRect/>
          </a:stretch>
        </p:blipFill>
        <p:spPr bwMode="auto">
          <a:xfrm>
            <a:off x="3201986" y="1119069"/>
            <a:ext cx="8065612" cy="5419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1799" y="134034"/>
            <a:ext cx="5959475" cy="646331"/>
          </a:xfrm>
          <a:prstGeom prst="rect">
            <a:avLst/>
          </a:prstGeom>
          <a:noFill/>
        </p:spPr>
        <p:txBody>
          <a:bodyPr wrap="square" rtlCol="0">
            <a:spAutoFit/>
          </a:bodyPr>
          <a:lstStyle/>
          <a:p>
            <a:pPr>
              <a:spcBef>
                <a:spcPct val="0"/>
              </a:spcBef>
            </a:pPr>
            <a:r>
              <a:rPr lang="en-US" altLang="zh-TW" sz="3600" dirty="0">
                <a:solidFill>
                  <a:srgbClr val="5FCBEF"/>
                </a:solidFill>
              </a:rPr>
              <a:t>Real-time</a:t>
            </a:r>
            <a:r>
              <a:rPr lang="zh-TW" altLang="en-US" sz="3600" dirty="0">
                <a:solidFill>
                  <a:srgbClr val="5FCBEF"/>
                </a:solidFill>
              </a:rPr>
              <a:t> </a:t>
            </a:r>
            <a:r>
              <a:rPr lang="en-US" altLang="zh-TW" sz="3600" dirty="0">
                <a:solidFill>
                  <a:srgbClr val="5FCBEF"/>
                </a:solidFill>
              </a:rPr>
              <a:t>transcription task</a:t>
            </a:r>
            <a:endParaRPr lang="en-US" sz="3600" dirty="0">
              <a:solidFill>
                <a:srgbClr val="5FCBEF"/>
              </a:solidFill>
            </a:endParaRPr>
          </a:p>
        </p:txBody>
      </p:sp>
      <p:sp>
        <p:nvSpPr>
          <p:cNvPr id="9" name="Line Callout 1 8"/>
          <p:cNvSpPr/>
          <p:nvPr/>
        </p:nvSpPr>
        <p:spPr>
          <a:xfrm flipH="1">
            <a:off x="161065" y="3150496"/>
            <a:ext cx="1943100" cy="1206500"/>
          </a:xfrm>
          <a:prstGeom prst="borderCallout1">
            <a:avLst>
              <a:gd name="adj1" fmla="val 47283"/>
              <a:gd name="adj2" fmla="val -582"/>
              <a:gd name="adj3" fmla="val 191949"/>
              <a:gd name="adj4" fmla="val -7230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solidFill>
              </a:rPr>
              <a:t>4</a:t>
            </a:r>
            <a:r>
              <a:rPr lang="en-US" altLang="zh-TW" dirty="0">
                <a:solidFill>
                  <a:prstClr val="black"/>
                </a:solidFill>
              </a:rPr>
              <a:t>.</a:t>
            </a:r>
            <a:r>
              <a:rPr lang="zh-TW" altLang="en-US" dirty="0">
                <a:solidFill>
                  <a:prstClr val="black"/>
                </a:solidFill>
              </a:rPr>
              <a:t> </a:t>
            </a:r>
            <a:r>
              <a:rPr lang="en-US" altLang="zh-TW" dirty="0">
                <a:solidFill>
                  <a:prstClr val="black"/>
                </a:solidFill>
              </a:rPr>
              <a:t>Record your speech.</a:t>
            </a:r>
            <a:r>
              <a:rPr lang="zh-TW" altLang="en-US" dirty="0">
                <a:solidFill>
                  <a:prstClr val="black"/>
                </a:solidFill>
              </a:rPr>
              <a:t> </a:t>
            </a:r>
            <a:r>
              <a:rPr lang="en-US" altLang="zh-TW" dirty="0">
                <a:solidFill>
                  <a:prstClr val="black"/>
                </a:solidFill>
              </a:rPr>
              <a:t>The</a:t>
            </a:r>
            <a:r>
              <a:rPr lang="zh-TW" altLang="en-US" dirty="0">
                <a:solidFill>
                  <a:prstClr val="black"/>
                </a:solidFill>
              </a:rPr>
              <a:t> </a:t>
            </a:r>
            <a:r>
              <a:rPr lang="en-US" altLang="zh-TW" dirty="0">
                <a:solidFill>
                  <a:prstClr val="black"/>
                </a:solidFill>
              </a:rPr>
              <a:t>result</a:t>
            </a:r>
            <a:r>
              <a:rPr lang="zh-TW" altLang="en-US" dirty="0">
                <a:solidFill>
                  <a:prstClr val="black"/>
                </a:solidFill>
              </a:rPr>
              <a:t> </a:t>
            </a:r>
            <a:r>
              <a:rPr lang="en-US" altLang="zh-TW" dirty="0">
                <a:solidFill>
                  <a:prstClr val="black"/>
                </a:solidFill>
              </a:rPr>
              <a:t>will</a:t>
            </a:r>
            <a:r>
              <a:rPr lang="zh-TW" altLang="en-US" dirty="0">
                <a:solidFill>
                  <a:prstClr val="black"/>
                </a:solidFill>
              </a:rPr>
              <a:t> </a:t>
            </a:r>
            <a:r>
              <a:rPr lang="en-US" altLang="zh-TW" dirty="0">
                <a:solidFill>
                  <a:prstClr val="black"/>
                </a:solidFill>
              </a:rPr>
              <a:t>be</a:t>
            </a:r>
            <a:r>
              <a:rPr lang="zh-TW" altLang="en-US" dirty="0">
                <a:solidFill>
                  <a:prstClr val="black"/>
                </a:solidFill>
              </a:rPr>
              <a:t> </a:t>
            </a:r>
            <a:r>
              <a:rPr lang="en-US" altLang="zh-TW" dirty="0">
                <a:solidFill>
                  <a:prstClr val="black"/>
                </a:solidFill>
              </a:rPr>
              <a:t>shown</a:t>
            </a:r>
            <a:r>
              <a:rPr lang="zh-TW" altLang="en-US" dirty="0">
                <a:solidFill>
                  <a:prstClr val="black"/>
                </a:solidFill>
              </a:rPr>
              <a:t> </a:t>
            </a:r>
            <a:r>
              <a:rPr lang="en-US" altLang="zh-TW" dirty="0">
                <a:solidFill>
                  <a:prstClr val="black"/>
                </a:solidFill>
              </a:rPr>
              <a:t>here</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519954A3-9DFD-4C44-94BA-B95130A3BA1C}" type="slidenum">
              <a:rPr lang="en-US" smtClean="0">
                <a:solidFill>
                  <a:srgbClr val="5FCBEF"/>
                </a:solidFill>
              </a:rPr>
            </a:fld>
            <a:endParaRPr lang="en-US" dirty="0">
              <a:solidFill>
                <a:srgbClr val="5FCBE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210260" y="927370"/>
            <a:ext cx="7872256" cy="581933"/>
          </a:xfrm>
          <a:prstGeom prst="rect">
            <a:avLst/>
          </a:prstGeom>
        </p:spPr>
      </p:pic>
      <p:pic>
        <p:nvPicPr>
          <p:cNvPr id="14" name="图片 13"/>
          <p:cNvPicPr>
            <a:picLocks noChangeAspect="1"/>
          </p:cNvPicPr>
          <p:nvPr/>
        </p:nvPicPr>
        <p:blipFill>
          <a:blip r:embed="rId2"/>
          <a:stretch>
            <a:fillRect/>
          </a:stretch>
        </p:blipFill>
        <p:spPr>
          <a:xfrm>
            <a:off x="3210260" y="1520061"/>
            <a:ext cx="7872256" cy="5297878"/>
          </a:xfrm>
          <a:prstGeom prst="rect">
            <a:avLst/>
          </a:prstGeom>
        </p:spPr>
      </p:pic>
      <p:sp>
        <p:nvSpPr>
          <p:cNvPr id="4" name="TextBox 3"/>
          <p:cNvSpPr txBox="1"/>
          <p:nvPr/>
        </p:nvSpPr>
        <p:spPr>
          <a:xfrm>
            <a:off x="431800" y="134034"/>
            <a:ext cx="5384800" cy="646331"/>
          </a:xfrm>
          <a:prstGeom prst="rect">
            <a:avLst/>
          </a:prstGeom>
          <a:noFill/>
        </p:spPr>
        <p:txBody>
          <a:bodyPr wrap="square" rtlCol="0">
            <a:spAutoFit/>
          </a:bodyPr>
          <a:lstStyle/>
          <a:p>
            <a:pPr>
              <a:spcBef>
                <a:spcPct val="0"/>
              </a:spcBef>
            </a:pPr>
            <a:r>
              <a:rPr lang="en-US" altLang="zh-TW" sz="3600" dirty="0">
                <a:solidFill>
                  <a:srgbClr val="5FCBEF"/>
                </a:solidFill>
              </a:rPr>
              <a:t>Keywords</a:t>
            </a:r>
            <a:r>
              <a:rPr lang="zh-TW" altLang="en-US" sz="3600" dirty="0">
                <a:solidFill>
                  <a:srgbClr val="5FCBEF"/>
                </a:solidFill>
              </a:rPr>
              <a:t> </a:t>
            </a:r>
            <a:r>
              <a:rPr lang="en-US" altLang="zh-TW" sz="3600" dirty="0">
                <a:solidFill>
                  <a:srgbClr val="5FCBEF"/>
                </a:solidFill>
              </a:rPr>
              <a:t>Spotting task</a:t>
            </a:r>
            <a:endParaRPr lang="en-US" sz="3600" dirty="0">
              <a:solidFill>
                <a:srgbClr val="5FCBEF"/>
              </a:solidFill>
            </a:endParaRPr>
          </a:p>
        </p:txBody>
      </p:sp>
      <p:sp>
        <p:nvSpPr>
          <p:cNvPr id="6" name="Oval 5"/>
          <p:cNvSpPr/>
          <p:nvPr/>
        </p:nvSpPr>
        <p:spPr>
          <a:xfrm>
            <a:off x="7011855" y="3554770"/>
            <a:ext cx="1336989" cy="96129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Line Callout 1 6"/>
          <p:cNvSpPr/>
          <p:nvPr/>
        </p:nvSpPr>
        <p:spPr>
          <a:xfrm flipH="1">
            <a:off x="279400" y="1511297"/>
            <a:ext cx="1943100" cy="787400"/>
          </a:xfrm>
          <a:prstGeom prst="borderCallout1">
            <a:avLst>
              <a:gd name="adj1" fmla="val 51803"/>
              <a:gd name="adj2" fmla="val -29"/>
              <a:gd name="adj3" fmla="val 301461"/>
              <a:gd name="adj4" fmla="val -9864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prstClr val="black"/>
                </a:solidFill>
              </a:rPr>
              <a:t>2.</a:t>
            </a:r>
            <a:r>
              <a:rPr lang="zh-TW" altLang="en-US" dirty="0">
                <a:solidFill>
                  <a:prstClr val="black"/>
                </a:solidFill>
              </a:rPr>
              <a:t> </a:t>
            </a:r>
            <a:r>
              <a:rPr lang="en-US" altLang="zh-TW" dirty="0">
                <a:solidFill>
                  <a:prstClr val="black"/>
                </a:solidFill>
              </a:rPr>
              <a:t>Select</a:t>
            </a:r>
            <a:r>
              <a:rPr lang="zh-TW" altLang="en-US" dirty="0">
                <a:solidFill>
                  <a:prstClr val="black"/>
                </a:solidFill>
              </a:rPr>
              <a:t> </a:t>
            </a:r>
            <a:r>
              <a:rPr lang="en-US" altLang="zh-TW" dirty="0">
                <a:solidFill>
                  <a:prstClr val="black"/>
                </a:solidFill>
              </a:rPr>
              <a:t>the</a:t>
            </a:r>
            <a:r>
              <a:rPr lang="zh-TW" altLang="en-US" dirty="0">
                <a:solidFill>
                  <a:prstClr val="black"/>
                </a:solidFill>
              </a:rPr>
              <a:t> </a:t>
            </a:r>
            <a:r>
              <a:rPr lang="en-US" altLang="zh-TW" dirty="0">
                <a:solidFill>
                  <a:prstClr val="black"/>
                </a:solidFill>
              </a:rPr>
              <a:t>language</a:t>
            </a:r>
            <a:endParaRPr lang="en-US" dirty="0">
              <a:solidFill>
                <a:prstClr val="black"/>
              </a:solidFill>
            </a:endParaRPr>
          </a:p>
        </p:txBody>
      </p:sp>
      <p:sp>
        <p:nvSpPr>
          <p:cNvPr id="8" name="Line Callout 1 7"/>
          <p:cNvSpPr/>
          <p:nvPr/>
        </p:nvSpPr>
        <p:spPr>
          <a:xfrm flipH="1">
            <a:off x="279400" y="2368060"/>
            <a:ext cx="1943100" cy="1216548"/>
          </a:xfrm>
          <a:prstGeom prst="borderCallout1">
            <a:avLst>
              <a:gd name="adj1" fmla="val 49667"/>
              <a:gd name="adj2" fmla="val -32"/>
              <a:gd name="adj3" fmla="val 102776"/>
              <a:gd name="adj4" fmla="val -25885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prstClr val="black"/>
                </a:solidFill>
              </a:rPr>
              <a:t>3.</a:t>
            </a:r>
            <a:r>
              <a:rPr lang="zh-TW" altLang="en-US" dirty="0">
                <a:solidFill>
                  <a:prstClr val="black"/>
                </a:solidFill>
              </a:rPr>
              <a:t> </a:t>
            </a:r>
            <a:r>
              <a:rPr lang="en-US" altLang="zh-TW" dirty="0">
                <a:solidFill>
                  <a:prstClr val="black"/>
                </a:solidFill>
              </a:rPr>
              <a:t>Type</a:t>
            </a:r>
            <a:r>
              <a:rPr lang="zh-TW" altLang="en-US" dirty="0">
                <a:solidFill>
                  <a:prstClr val="black"/>
                </a:solidFill>
              </a:rPr>
              <a:t> </a:t>
            </a:r>
            <a:r>
              <a:rPr lang="en-US" altLang="zh-TW" dirty="0">
                <a:solidFill>
                  <a:prstClr val="black"/>
                </a:solidFill>
              </a:rPr>
              <a:t>in</a:t>
            </a:r>
            <a:r>
              <a:rPr lang="zh-TW" altLang="en-US" dirty="0">
                <a:solidFill>
                  <a:prstClr val="black"/>
                </a:solidFill>
              </a:rPr>
              <a:t> </a:t>
            </a:r>
            <a:r>
              <a:rPr lang="en-US" altLang="zh-TW" dirty="0">
                <a:solidFill>
                  <a:prstClr val="black"/>
                </a:solidFill>
              </a:rPr>
              <a:t>keywords,</a:t>
            </a:r>
            <a:r>
              <a:rPr lang="zh-TW" altLang="en-US" dirty="0">
                <a:solidFill>
                  <a:prstClr val="black"/>
                </a:solidFill>
              </a:rPr>
              <a:t> </a:t>
            </a:r>
            <a:r>
              <a:rPr lang="en-US" altLang="zh-TW" dirty="0">
                <a:solidFill>
                  <a:prstClr val="black"/>
                </a:solidFill>
              </a:rPr>
              <a:t>separate</a:t>
            </a:r>
            <a:r>
              <a:rPr lang="zh-TW" altLang="en-US" dirty="0">
                <a:solidFill>
                  <a:prstClr val="black"/>
                </a:solidFill>
              </a:rPr>
              <a:t> </a:t>
            </a:r>
            <a:r>
              <a:rPr lang="en-US" altLang="zh-TW" dirty="0">
                <a:solidFill>
                  <a:prstClr val="black"/>
                </a:solidFill>
              </a:rPr>
              <a:t>by</a:t>
            </a:r>
            <a:r>
              <a:rPr lang="zh-TW" altLang="en-US" dirty="0">
                <a:solidFill>
                  <a:prstClr val="black"/>
                </a:solidFill>
              </a:rPr>
              <a:t> </a:t>
            </a:r>
            <a:r>
              <a:rPr lang="en-US" altLang="zh-TW" dirty="0">
                <a:solidFill>
                  <a:prstClr val="black"/>
                </a:solidFill>
              </a:rPr>
              <a:t>comma</a:t>
            </a:r>
            <a:endParaRPr lang="en-US" dirty="0">
              <a:solidFill>
                <a:prstClr val="black"/>
              </a:solidFill>
            </a:endParaRPr>
          </a:p>
        </p:txBody>
      </p:sp>
      <p:sp>
        <p:nvSpPr>
          <p:cNvPr id="9" name="Line Callout 1 8"/>
          <p:cNvSpPr/>
          <p:nvPr/>
        </p:nvSpPr>
        <p:spPr>
          <a:xfrm flipH="1">
            <a:off x="279400" y="3711329"/>
            <a:ext cx="1943100" cy="2006601"/>
          </a:xfrm>
          <a:prstGeom prst="borderCallout1">
            <a:avLst>
              <a:gd name="adj1" fmla="val 47849"/>
              <a:gd name="adj2" fmla="val -962"/>
              <a:gd name="adj3" fmla="val 54787"/>
              <a:gd name="adj4" fmla="val -5068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prstClr val="black"/>
                </a:solidFill>
              </a:rPr>
              <a:t>4.</a:t>
            </a:r>
            <a:r>
              <a:rPr lang="zh-TW" altLang="en-US" dirty="0">
                <a:solidFill>
                  <a:prstClr val="black"/>
                </a:solidFill>
              </a:rPr>
              <a:t> </a:t>
            </a:r>
            <a:r>
              <a:rPr lang="en-US" altLang="zh-TW" dirty="0">
                <a:solidFill>
                  <a:prstClr val="black"/>
                </a:solidFill>
              </a:rPr>
              <a:t>Start</a:t>
            </a:r>
            <a:r>
              <a:rPr lang="zh-TW" altLang="en-US" dirty="0">
                <a:solidFill>
                  <a:prstClr val="black"/>
                </a:solidFill>
              </a:rPr>
              <a:t> </a:t>
            </a:r>
            <a:r>
              <a:rPr lang="en-US" altLang="zh-TW" dirty="0">
                <a:solidFill>
                  <a:prstClr val="black"/>
                </a:solidFill>
              </a:rPr>
              <a:t>by</a:t>
            </a:r>
            <a:r>
              <a:rPr lang="zh-TW" altLang="en-US" dirty="0">
                <a:solidFill>
                  <a:prstClr val="black"/>
                </a:solidFill>
              </a:rPr>
              <a:t> </a:t>
            </a:r>
            <a:r>
              <a:rPr lang="en-US" altLang="zh-TW" dirty="0">
                <a:solidFill>
                  <a:prstClr val="black"/>
                </a:solidFill>
              </a:rPr>
              <a:t>clicking</a:t>
            </a:r>
            <a:r>
              <a:rPr lang="zh-TW" altLang="en-US" dirty="0">
                <a:solidFill>
                  <a:prstClr val="black"/>
                </a:solidFill>
              </a:rPr>
              <a:t> </a:t>
            </a:r>
            <a:r>
              <a:rPr lang="en-US" altLang="zh-TW" dirty="0">
                <a:solidFill>
                  <a:prstClr val="black"/>
                </a:solidFill>
              </a:rPr>
              <a:t>“Record</a:t>
            </a:r>
            <a:r>
              <a:rPr lang="zh-TW" altLang="en-US" dirty="0">
                <a:solidFill>
                  <a:prstClr val="black"/>
                </a:solidFill>
              </a:rPr>
              <a:t> </a:t>
            </a:r>
            <a:r>
              <a:rPr lang="en-US" altLang="zh-TW" dirty="0">
                <a:solidFill>
                  <a:prstClr val="black"/>
                </a:solidFill>
              </a:rPr>
              <a:t>Audio”, Record your speech containing one or more of the input keywords.</a:t>
            </a:r>
            <a:endParaRPr lang="en-US" dirty="0">
              <a:solidFill>
                <a:prstClr val="black"/>
              </a:solidFill>
            </a:endParaRPr>
          </a:p>
        </p:txBody>
      </p:sp>
      <p:sp>
        <p:nvSpPr>
          <p:cNvPr id="10" name="TextBox 9"/>
          <p:cNvSpPr txBox="1"/>
          <p:nvPr/>
        </p:nvSpPr>
        <p:spPr>
          <a:xfrm>
            <a:off x="279400" y="5698671"/>
            <a:ext cx="2351315" cy="1200329"/>
          </a:xfrm>
          <a:prstGeom prst="rect">
            <a:avLst/>
          </a:prstGeom>
          <a:noFill/>
        </p:spPr>
        <p:txBody>
          <a:bodyPr wrap="square" rtlCol="0">
            <a:spAutoFit/>
          </a:bodyPr>
          <a:lstStyle/>
          <a:p>
            <a:r>
              <a:rPr lang="en-US" altLang="zh-TW" dirty="0">
                <a:solidFill>
                  <a:prstClr val="black"/>
                </a:solidFill>
              </a:rPr>
              <a:t>Remark:</a:t>
            </a:r>
            <a:endParaRPr lang="en-US" altLang="zh-TW" dirty="0">
              <a:solidFill>
                <a:prstClr val="black"/>
              </a:solidFill>
            </a:endParaRPr>
          </a:p>
          <a:p>
            <a:r>
              <a:rPr lang="en-US" altLang="zh-TW" dirty="0">
                <a:solidFill>
                  <a:prstClr val="black"/>
                </a:solidFill>
              </a:rPr>
              <a:t>Input</a:t>
            </a:r>
            <a:r>
              <a:rPr lang="zh-TW" altLang="en-US" dirty="0">
                <a:solidFill>
                  <a:prstClr val="black"/>
                </a:solidFill>
              </a:rPr>
              <a:t> </a:t>
            </a:r>
            <a:r>
              <a:rPr lang="en-US" altLang="zh-TW" dirty="0">
                <a:solidFill>
                  <a:prstClr val="black"/>
                </a:solidFill>
              </a:rPr>
              <a:t>keywords</a:t>
            </a:r>
            <a:r>
              <a:rPr lang="zh-TW" altLang="en-US" dirty="0">
                <a:solidFill>
                  <a:prstClr val="black"/>
                </a:solidFill>
              </a:rPr>
              <a:t> </a:t>
            </a:r>
            <a:r>
              <a:rPr lang="en-US" altLang="zh-TW" dirty="0">
                <a:solidFill>
                  <a:prstClr val="black"/>
                </a:solidFill>
              </a:rPr>
              <a:t>before</a:t>
            </a:r>
            <a:r>
              <a:rPr lang="zh-TW" altLang="en-US" dirty="0">
                <a:solidFill>
                  <a:prstClr val="black"/>
                </a:solidFill>
              </a:rPr>
              <a:t> </a:t>
            </a:r>
            <a:r>
              <a:rPr lang="en-US" altLang="zh-TW" dirty="0">
                <a:solidFill>
                  <a:prstClr val="black"/>
                </a:solidFill>
              </a:rPr>
              <a:t>clicking</a:t>
            </a:r>
            <a:r>
              <a:rPr lang="zh-TW" altLang="en-US" dirty="0">
                <a:solidFill>
                  <a:prstClr val="black"/>
                </a:solidFill>
              </a:rPr>
              <a:t> </a:t>
            </a:r>
            <a:r>
              <a:rPr lang="en-US" altLang="zh-TW" dirty="0">
                <a:solidFill>
                  <a:prstClr val="black"/>
                </a:solidFill>
              </a:rPr>
              <a:t>the</a:t>
            </a:r>
            <a:r>
              <a:rPr lang="zh-TW" altLang="en-US" dirty="0">
                <a:solidFill>
                  <a:prstClr val="black"/>
                </a:solidFill>
              </a:rPr>
              <a:t> </a:t>
            </a:r>
            <a:r>
              <a:rPr lang="en-US" altLang="zh-TW" dirty="0">
                <a:solidFill>
                  <a:prstClr val="black"/>
                </a:solidFill>
              </a:rPr>
              <a:t>“Record</a:t>
            </a:r>
            <a:r>
              <a:rPr lang="zh-TW" altLang="en-US" dirty="0">
                <a:solidFill>
                  <a:prstClr val="black"/>
                </a:solidFill>
              </a:rPr>
              <a:t> </a:t>
            </a:r>
            <a:r>
              <a:rPr lang="en-US" altLang="zh-TW" dirty="0">
                <a:solidFill>
                  <a:prstClr val="black"/>
                </a:solidFill>
              </a:rPr>
              <a:t>Audio”</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519954A3-9DFD-4C44-94BA-B95130A3BA1C}" type="slidenum">
              <a:rPr lang="en-US" smtClean="0">
                <a:solidFill>
                  <a:srgbClr val="5FCBEF"/>
                </a:solidFill>
              </a:rPr>
            </a:fld>
            <a:endParaRPr lang="en-US" dirty="0">
              <a:solidFill>
                <a:srgbClr val="5FCBEF"/>
              </a:solidFill>
            </a:endParaRPr>
          </a:p>
        </p:txBody>
      </p:sp>
      <p:sp>
        <p:nvSpPr>
          <p:cNvPr id="12" name="Oval 11"/>
          <p:cNvSpPr/>
          <p:nvPr/>
        </p:nvSpPr>
        <p:spPr>
          <a:xfrm>
            <a:off x="3964974" y="1040235"/>
            <a:ext cx="758028" cy="3171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Line Callout 1 10"/>
          <p:cNvSpPr/>
          <p:nvPr/>
        </p:nvSpPr>
        <p:spPr>
          <a:xfrm flipH="1">
            <a:off x="279400" y="689216"/>
            <a:ext cx="1943100" cy="787400"/>
          </a:xfrm>
          <a:prstGeom prst="borderCallout1">
            <a:avLst>
              <a:gd name="adj1" fmla="val 52906"/>
              <a:gd name="adj2" fmla="val -1689"/>
              <a:gd name="adj3" fmla="val 64825"/>
              <a:gd name="adj4" fmla="val -8845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prstClr val="black"/>
                </a:solidFill>
              </a:rPr>
              <a:t>1.</a:t>
            </a:r>
            <a:r>
              <a:rPr lang="zh-TW" altLang="en-US" dirty="0">
                <a:solidFill>
                  <a:prstClr val="black"/>
                </a:solidFill>
              </a:rPr>
              <a:t> </a:t>
            </a:r>
            <a:r>
              <a:rPr lang="en-US" altLang="zh-TW" dirty="0">
                <a:solidFill>
                  <a:prstClr val="black"/>
                </a:solidFill>
              </a:rPr>
              <a:t>Refresh the page</a:t>
            </a:r>
            <a:endParaRPr lang="en-US" dirty="0">
              <a:solidFill>
                <a:prstClr val="black"/>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1"/>
          <a:stretch>
            <a:fillRect/>
          </a:stretch>
        </p:blipFill>
        <p:spPr bwMode="auto">
          <a:xfrm>
            <a:off x="3124200" y="920770"/>
            <a:ext cx="8369300" cy="5660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Line Callout 1 4"/>
          <p:cNvSpPr/>
          <p:nvPr/>
        </p:nvSpPr>
        <p:spPr>
          <a:xfrm flipH="1">
            <a:off x="279400" y="2463326"/>
            <a:ext cx="2400300" cy="865662"/>
          </a:xfrm>
          <a:prstGeom prst="borderCallout1">
            <a:avLst>
              <a:gd name="adj1" fmla="val 45565"/>
              <a:gd name="adj2" fmla="val -2058"/>
              <a:gd name="adj3" fmla="val 273314"/>
              <a:gd name="adj4" fmla="val -144578"/>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prstClr val="black"/>
                </a:solidFill>
              </a:rPr>
              <a:t>5. The</a:t>
            </a:r>
            <a:r>
              <a:rPr lang="zh-TW" altLang="en-US" dirty="0">
                <a:solidFill>
                  <a:prstClr val="black"/>
                </a:solidFill>
              </a:rPr>
              <a:t> </a:t>
            </a:r>
            <a:r>
              <a:rPr lang="en-US" altLang="zh-TW" dirty="0">
                <a:solidFill>
                  <a:prstClr val="black"/>
                </a:solidFill>
              </a:rPr>
              <a:t>result</a:t>
            </a:r>
            <a:r>
              <a:rPr lang="zh-TW" altLang="en-US" dirty="0">
                <a:solidFill>
                  <a:prstClr val="black"/>
                </a:solidFill>
              </a:rPr>
              <a:t> </a:t>
            </a:r>
            <a:r>
              <a:rPr lang="en-US" altLang="zh-TW" dirty="0">
                <a:solidFill>
                  <a:prstClr val="black"/>
                </a:solidFill>
              </a:rPr>
              <a:t>will</a:t>
            </a:r>
            <a:r>
              <a:rPr lang="zh-TW" altLang="en-US" dirty="0">
                <a:solidFill>
                  <a:prstClr val="black"/>
                </a:solidFill>
              </a:rPr>
              <a:t> </a:t>
            </a:r>
            <a:r>
              <a:rPr lang="en-US" altLang="zh-TW" dirty="0">
                <a:solidFill>
                  <a:prstClr val="black"/>
                </a:solidFill>
              </a:rPr>
              <a:t>be</a:t>
            </a:r>
            <a:r>
              <a:rPr lang="zh-TW" altLang="en-US" dirty="0">
                <a:solidFill>
                  <a:prstClr val="black"/>
                </a:solidFill>
              </a:rPr>
              <a:t> </a:t>
            </a:r>
            <a:r>
              <a:rPr lang="en-US" altLang="zh-TW" dirty="0">
                <a:solidFill>
                  <a:prstClr val="black"/>
                </a:solidFill>
              </a:rPr>
              <a:t>shown</a:t>
            </a:r>
            <a:r>
              <a:rPr lang="zh-TW" altLang="en-US" dirty="0">
                <a:solidFill>
                  <a:prstClr val="black"/>
                </a:solidFill>
              </a:rPr>
              <a:t> </a:t>
            </a:r>
            <a:r>
              <a:rPr lang="en-US" altLang="zh-TW" dirty="0">
                <a:solidFill>
                  <a:prstClr val="black"/>
                </a:solidFill>
              </a:rPr>
              <a:t>here.</a:t>
            </a:r>
            <a:r>
              <a:rPr lang="zh-TW" altLang="en-US" dirty="0">
                <a:solidFill>
                  <a:prstClr val="black"/>
                </a:solidFill>
              </a:rPr>
              <a:t> </a:t>
            </a:r>
            <a:endParaRPr lang="en-US" altLang="zh-TW" dirty="0">
              <a:solidFill>
                <a:prstClr val="black"/>
              </a:solidFill>
            </a:endParaRPr>
          </a:p>
        </p:txBody>
      </p:sp>
      <p:sp>
        <p:nvSpPr>
          <p:cNvPr id="6" name="TextBox 5"/>
          <p:cNvSpPr txBox="1"/>
          <p:nvPr/>
        </p:nvSpPr>
        <p:spPr>
          <a:xfrm>
            <a:off x="431800" y="134034"/>
            <a:ext cx="5384800" cy="646331"/>
          </a:xfrm>
          <a:prstGeom prst="rect">
            <a:avLst/>
          </a:prstGeom>
          <a:noFill/>
        </p:spPr>
        <p:txBody>
          <a:bodyPr wrap="square" rtlCol="0">
            <a:spAutoFit/>
          </a:bodyPr>
          <a:lstStyle/>
          <a:p>
            <a:pPr>
              <a:spcBef>
                <a:spcPct val="0"/>
              </a:spcBef>
            </a:pPr>
            <a:r>
              <a:rPr lang="en-US" altLang="zh-TW" sz="3600" dirty="0">
                <a:solidFill>
                  <a:srgbClr val="5FCBEF"/>
                </a:solidFill>
              </a:rPr>
              <a:t>Keywords</a:t>
            </a:r>
            <a:r>
              <a:rPr lang="zh-TW" altLang="en-US" sz="3600" dirty="0">
                <a:solidFill>
                  <a:srgbClr val="5FCBEF"/>
                </a:solidFill>
              </a:rPr>
              <a:t> </a:t>
            </a:r>
            <a:r>
              <a:rPr lang="en-US" altLang="zh-TW" sz="3600" dirty="0">
                <a:solidFill>
                  <a:srgbClr val="5FCBEF"/>
                </a:solidFill>
              </a:rPr>
              <a:t>Spotting task</a:t>
            </a:r>
            <a:endParaRPr lang="en-US" sz="3600" dirty="0">
              <a:solidFill>
                <a:srgbClr val="5FCBEF"/>
              </a:solidFill>
            </a:endParaRPr>
          </a:p>
        </p:txBody>
      </p:sp>
      <p:sp>
        <p:nvSpPr>
          <p:cNvPr id="2" name="Slide Number Placeholder 1"/>
          <p:cNvSpPr>
            <a:spLocks noGrp="1"/>
          </p:cNvSpPr>
          <p:nvPr>
            <p:ph type="sldNum" sz="quarter" idx="12"/>
          </p:nvPr>
        </p:nvSpPr>
        <p:spPr/>
        <p:txBody>
          <a:bodyPr/>
          <a:lstStyle/>
          <a:p>
            <a:fld id="{519954A3-9DFD-4C44-94BA-B95130A3BA1C}" type="slidenum">
              <a:rPr lang="en-US" smtClean="0">
                <a:solidFill>
                  <a:srgbClr val="5FCBEF"/>
                </a:solidFill>
              </a:rPr>
            </a:fld>
            <a:endParaRPr lang="en-US" dirty="0">
              <a:solidFill>
                <a:srgbClr val="5FCB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TTS</a:t>
            </a:r>
            <a:endParaRPr lang="en-US" dirty="0"/>
          </a:p>
        </p:txBody>
      </p:sp>
      <p:sp>
        <p:nvSpPr>
          <p:cNvPr id="3" name="Content Placeholder 2"/>
          <p:cNvSpPr>
            <a:spLocks noGrp="1"/>
          </p:cNvSpPr>
          <p:nvPr>
            <p:ph idx="1"/>
          </p:nvPr>
        </p:nvSpPr>
        <p:spPr>
          <a:xfrm>
            <a:off x="677333" y="1495425"/>
            <a:ext cx="10977638" cy="5036004"/>
          </a:xfrm>
        </p:spPr>
        <p:txBody>
          <a:bodyPr>
            <a:normAutofit/>
          </a:bodyPr>
          <a:lstStyle/>
          <a:p>
            <a:r>
              <a:rPr lang="en-US" dirty="0"/>
              <a:t>Speech Synthesis, </a:t>
            </a:r>
            <a:r>
              <a:rPr lang="en-US" b="1" u="sng" dirty="0"/>
              <a:t>T</a:t>
            </a:r>
            <a:r>
              <a:rPr lang="en-US" dirty="0"/>
              <a:t>ext </a:t>
            </a:r>
            <a:r>
              <a:rPr lang="en-US" b="1" u="sng" dirty="0"/>
              <a:t>t</a:t>
            </a:r>
            <a:r>
              <a:rPr lang="en-US" dirty="0"/>
              <a:t>o </a:t>
            </a:r>
            <a:r>
              <a:rPr lang="en-US" b="1" u="sng" dirty="0"/>
              <a:t>S</a:t>
            </a:r>
            <a:r>
              <a:rPr lang="en-US" dirty="0"/>
              <a:t>peech (TTS), converts text into natural-sounding speech</a:t>
            </a:r>
            <a:endParaRPr lang="en-US" dirty="0"/>
          </a:p>
          <a:p>
            <a:r>
              <a:rPr lang="en-US" dirty="0"/>
              <a:t>TTS involves many technologies like</a:t>
            </a:r>
            <a:endParaRPr lang="en-US" dirty="0"/>
          </a:p>
          <a:p>
            <a:pPr lvl="1"/>
            <a:r>
              <a:rPr lang="en-US" dirty="0"/>
              <a:t>TTS technology: wave synthesize, language analyze, expressive synthesize and </a:t>
            </a:r>
            <a:r>
              <a:rPr lang="en-US" altLang="zh-CN" dirty="0"/>
              <a:t>so</a:t>
            </a:r>
            <a:r>
              <a:rPr lang="zh-CN" altLang="en-US" dirty="0"/>
              <a:t> </a:t>
            </a:r>
            <a:r>
              <a:rPr lang="en-US" altLang="zh-CN" dirty="0"/>
              <a:t>on</a:t>
            </a:r>
            <a:r>
              <a:rPr lang="en-US" altLang="zh-CN" dirty="0"/>
              <a:t>…</a:t>
            </a:r>
            <a:endParaRPr lang="en-US" dirty="0"/>
          </a:p>
          <a:p>
            <a:r>
              <a:rPr lang="en-US" dirty="0"/>
              <a:t>TTS research, it is not only speak out the text</a:t>
            </a:r>
            <a:endParaRPr lang="en-US" dirty="0"/>
          </a:p>
          <a:p>
            <a:r>
              <a:rPr lang="en-US" dirty="0"/>
              <a:t>Express the emotion by prosodic variation</a:t>
            </a:r>
            <a:endParaRPr lang="en-US" dirty="0"/>
          </a:p>
          <a:p>
            <a:pPr lvl="1"/>
            <a:r>
              <a:rPr lang="en-US" dirty="0"/>
              <a:t>Happy, bad, uncertain, etc.</a:t>
            </a:r>
            <a:endParaRPr lang="en-US" dirty="0"/>
          </a:p>
          <a:p>
            <a:r>
              <a:rPr lang="en-US" dirty="0"/>
              <a:t>Present in different styles</a:t>
            </a:r>
            <a:endParaRPr lang="en-US" dirty="0"/>
          </a:p>
          <a:p>
            <a:pPr lvl="1"/>
            <a:r>
              <a:rPr lang="en-US" dirty="0"/>
              <a:t>Speak faster, higher pitch, etc.</a:t>
            </a:r>
            <a:endParaRPr lang="en-US" dirty="0"/>
          </a:p>
          <a:p>
            <a:r>
              <a:rPr lang="en-US" dirty="0"/>
              <a:t>IBM provides two solutions</a:t>
            </a:r>
            <a:endParaRPr lang="en-US" dirty="0"/>
          </a:p>
          <a:p>
            <a:pPr lvl="1"/>
            <a:r>
              <a:rPr lang="en-US" dirty="0"/>
              <a:t>Expressive SSML (Speech Synthesis Mark-up Language)</a:t>
            </a:r>
            <a:endParaRPr lang="en-US" dirty="0"/>
          </a:p>
          <a:p>
            <a:pPr lvl="1"/>
            <a:r>
              <a:rPr lang="en-US" dirty="0"/>
              <a:t>Voice Transformation</a:t>
            </a:r>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App</a:t>
            </a:r>
            <a:endParaRPr lang="en-US" dirty="0"/>
          </a:p>
        </p:txBody>
      </p:sp>
      <p:sp>
        <p:nvSpPr>
          <p:cNvPr id="3" name="Content Placeholder 2"/>
          <p:cNvSpPr>
            <a:spLocks noGrp="1"/>
          </p:cNvSpPr>
          <p:nvPr>
            <p:ph idx="1"/>
          </p:nvPr>
        </p:nvSpPr>
        <p:spPr>
          <a:xfrm>
            <a:off x="677334" y="2160589"/>
            <a:ext cx="10082106" cy="3880773"/>
          </a:xfrm>
        </p:spPr>
        <p:txBody>
          <a:bodyPr/>
          <a:lstStyle/>
          <a:p>
            <a:r>
              <a:rPr lang="en-US" dirty="0"/>
              <a:t>Open Google Chrome </a:t>
            </a:r>
            <a:endParaRPr lang="en-US" dirty="0"/>
          </a:p>
          <a:p>
            <a:pPr lvl="1"/>
            <a:r>
              <a:rPr lang="en-US" dirty="0"/>
              <a:t>Remind: The demonstration app </a:t>
            </a:r>
            <a:r>
              <a:rPr lang="en-US" b="1" u="sng" dirty="0"/>
              <a:t>ONLY</a:t>
            </a:r>
            <a:r>
              <a:rPr lang="en-US" dirty="0"/>
              <a:t> supports Google Chrome and Firefox. Don’t use IE</a:t>
            </a:r>
            <a:endParaRPr lang="en-US" dirty="0"/>
          </a:p>
          <a:p>
            <a:r>
              <a:rPr lang="en-US" dirty="0"/>
              <a:t>Go to the link:</a:t>
            </a:r>
            <a:endParaRPr lang="en-US" dirty="0"/>
          </a:p>
          <a:p>
            <a:pPr lvl="1"/>
            <a:r>
              <a:rPr lang="en-US" dirty="0"/>
              <a:t>https://www.ibm.com/demos/live/tts-demo/self-service/home</a:t>
            </a:r>
            <a:endParaRPr lang="en-US" dirty="0"/>
          </a:p>
          <a:p>
            <a:pPr marL="457200" lvl="1" indent="0">
              <a:buNone/>
            </a:pP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969010" y="449580"/>
            <a:ext cx="7440295" cy="59588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References</a:t>
            </a:r>
            <a:endParaRPr lang="en-US" dirty="0"/>
          </a:p>
        </p:txBody>
      </p:sp>
      <p:sp>
        <p:nvSpPr>
          <p:cNvPr id="3" name="Content Placeholder 2"/>
          <p:cNvSpPr>
            <a:spLocks noGrp="1"/>
          </p:cNvSpPr>
          <p:nvPr>
            <p:ph idx="1"/>
          </p:nvPr>
        </p:nvSpPr>
        <p:spPr>
          <a:xfrm>
            <a:off x="677334" y="1930400"/>
            <a:ext cx="11273366" cy="3880773"/>
          </a:xfrm>
        </p:spPr>
        <p:txBody>
          <a:bodyPr/>
          <a:lstStyle/>
          <a:p>
            <a:r>
              <a:rPr lang="en-US" altLang="zh-CN" dirty="0"/>
              <a:t>Speech</a:t>
            </a:r>
            <a:r>
              <a:rPr lang="zh-CN" altLang="en-US" dirty="0"/>
              <a:t> </a:t>
            </a:r>
            <a:r>
              <a:rPr lang="en-US" altLang="zh-CN" dirty="0"/>
              <a:t>to</a:t>
            </a:r>
            <a:r>
              <a:rPr lang="zh-CN" altLang="en-US" dirty="0"/>
              <a:t> </a:t>
            </a:r>
            <a:r>
              <a:rPr lang="en-US" altLang="zh-CN" dirty="0"/>
              <a:t>Text</a:t>
            </a:r>
            <a:r>
              <a:rPr lang="zh-CN" altLang="en-US" dirty="0"/>
              <a:t> </a:t>
            </a:r>
            <a:r>
              <a:rPr lang="en-US" altLang="zh-TW" dirty="0"/>
              <a:t>Detail</a:t>
            </a:r>
            <a:r>
              <a:rPr lang="zh-TW" altLang="en-US" dirty="0"/>
              <a:t> </a:t>
            </a:r>
            <a:r>
              <a:rPr lang="en-US" altLang="zh-TW" dirty="0"/>
              <a:t>API</a:t>
            </a:r>
            <a:r>
              <a:rPr lang="zh-TW" altLang="en-US" dirty="0"/>
              <a:t> </a:t>
            </a:r>
            <a:r>
              <a:rPr lang="en-US" altLang="zh-CN" dirty="0"/>
              <a:t>R</a:t>
            </a:r>
            <a:r>
              <a:rPr lang="en-US" altLang="zh-TW" dirty="0"/>
              <a:t>eference:</a:t>
            </a:r>
            <a:r>
              <a:rPr lang="zh-TW" altLang="en-US" dirty="0"/>
              <a:t> </a:t>
            </a:r>
            <a:br>
              <a:rPr lang="en-US" altLang="zh-TW" dirty="0"/>
            </a:br>
            <a:r>
              <a:rPr lang="en-US" dirty="0">
                <a:hlinkClick r:id="rId1"/>
              </a:rPr>
              <a:t>https://cloud.ibm.com/docs/services/speech-to-text?topic=speech-to-text-about</a:t>
            </a:r>
            <a:endParaRPr lang="en-US" dirty="0"/>
          </a:p>
          <a:p>
            <a:endParaRPr lang="en-US" altLang="zh-CN" dirty="0"/>
          </a:p>
          <a:p>
            <a:endParaRPr lang="en-US" altLang="zh-CN" dirty="0"/>
          </a:p>
          <a:p>
            <a:r>
              <a:rPr lang="en-US" altLang="zh-CN" dirty="0"/>
              <a:t>Text</a:t>
            </a:r>
            <a:r>
              <a:rPr lang="zh-CN" altLang="en-US" dirty="0"/>
              <a:t> </a:t>
            </a:r>
            <a:r>
              <a:rPr lang="en-US" altLang="zh-CN" dirty="0"/>
              <a:t>to</a:t>
            </a:r>
            <a:r>
              <a:rPr lang="zh-CN" altLang="en-US" dirty="0"/>
              <a:t> </a:t>
            </a:r>
            <a:r>
              <a:rPr lang="en-US" altLang="zh-CN" dirty="0"/>
              <a:t>Speech</a:t>
            </a:r>
            <a:r>
              <a:rPr lang="zh-CN" altLang="en-US" dirty="0"/>
              <a:t> </a:t>
            </a:r>
            <a:r>
              <a:rPr lang="en-US" altLang="zh-TW" dirty="0"/>
              <a:t>Detail</a:t>
            </a:r>
            <a:r>
              <a:rPr lang="zh-TW" altLang="en-US" dirty="0"/>
              <a:t> </a:t>
            </a:r>
            <a:r>
              <a:rPr lang="en-US" altLang="zh-TW" dirty="0"/>
              <a:t>API</a:t>
            </a:r>
            <a:r>
              <a:rPr lang="zh-TW" altLang="en-US" dirty="0"/>
              <a:t> </a:t>
            </a:r>
            <a:r>
              <a:rPr lang="en-US" altLang="zh-CN" dirty="0"/>
              <a:t>R</a:t>
            </a:r>
            <a:r>
              <a:rPr lang="en-US" altLang="zh-TW" dirty="0"/>
              <a:t>eference:</a:t>
            </a:r>
            <a:r>
              <a:rPr lang="zh-TW" altLang="en-US" dirty="0"/>
              <a:t> </a:t>
            </a:r>
            <a:br>
              <a:rPr lang="en-US" altLang="zh-TW" dirty="0"/>
            </a:br>
            <a:r>
              <a:rPr lang="en-US" dirty="0">
                <a:hlinkClick r:id="rId2"/>
              </a:rPr>
              <a:t>https://cloud.ibm.com/docs/services/text-to-speech?topic=text-to-speech-about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en-US" dirty="0"/>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ASR</a:t>
            </a:r>
            <a:endParaRPr lang="en-US" dirty="0"/>
          </a:p>
        </p:txBody>
      </p:sp>
      <p:sp>
        <p:nvSpPr>
          <p:cNvPr id="3" name="Content Placeholder 2"/>
          <p:cNvSpPr>
            <a:spLocks noGrp="1"/>
          </p:cNvSpPr>
          <p:nvPr>
            <p:ph idx="1"/>
          </p:nvPr>
        </p:nvSpPr>
        <p:spPr>
          <a:xfrm>
            <a:off x="677333" y="1495425"/>
            <a:ext cx="10977638" cy="5036004"/>
          </a:xfrm>
        </p:spPr>
        <p:txBody>
          <a:bodyPr>
            <a:normAutofit/>
          </a:bodyPr>
          <a:lstStyle/>
          <a:p>
            <a:r>
              <a:rPr lang="en-US" b="1" u="sng" dirty="0"/>
              <a:t>A</a:t>
            </a:r>
            <a:r>
              <a:rPr lang="en-US" dirty="0"/>
              <a:t>utomatic </a:t>
            </a:r>
            <a:r>
              <a:rPr lang="en-US" b="1" u="sng" dirty="0"/>
              <a:t>S</a:t>
            </a:r>
            <a:r>
              <a:rPr lang="en-US" dirty="0"/>
              <a:t>peech </a:t>
            </a:r>
            <a:r>
              <a:rPr lang="en-US" b="1" u="sng" dirty="0"/>
              <a:t>R</a:t>
            </a:r>
            <a:r>
              <a:rPr lang="en-US" dirty="0"/>
              <a:t>ecognition (ASR) provides several capacities:</a:t>
            </a:r>
            <a:endParaRPr lang="en-US" dirty="0"/>
          </a:p>
          <a:p>
            <a:pPr lvl="1"/>
            <a:r>
              <a:rPr lang="en-US" dirty="0"/>
              <a:t>Convert speech into text (i.e. transcribing)</a:t>
            </a:r>
            <a:endParaRPr lang="en-US" dirty="0"/>
          </a:p>
          <a:p>
            <a:pPr lvl="1"/>
            <a:r>
              <a:rPr lang="en-US" dirty="0"/>
              <a:t>Detect any keywords spoken (i.e. keywords spotting): </a:t>
            </a:r>
            <a:r>
              <a:rPr lang="en-US" altLang="zh-TW" dirty="0"/>
              <a:t>Useful</a:t>
            </a:r>
            <a:r>
              <a:rPr lang="zh-TW" altLang="en-US" dirty="0"/>
              <a:t> </a:t>
            </a:r>
            <a:r>
              <a:rPr lang="en-US" altLang="zh-TW" dirty="0"/>
              <a:t>in</a:t>
            </a:r>
            <a:r>
              <a:rPr lang="zh-TW" altLang="en-US" dirty="0"/>
              <a:t> </a:t>
            </a:r>
            <a:r>
              <a:rPr lang="en-US" altLang="zh-TW" dirty="0"/>
              <a:t>many</a:t>
            </a:r>
            <a:r>
              <a:rPr lang="zh-TW" altLang="en-US" dirty="0"/>
              <a:t> </a:t>
            </a:r>
            <a:r>
              <a:rPr lang="en-US" altLang="zh-TW" dirty="0"/>
              <a:t>aspects</a:t>
            </a:r>
            <a:endParaRPr lang="en-US" dirty="0"/>
          </a:p>
          <a:p>
            <a:r>
              <a:rPr lang="en-US" dirty="0"/>
              <a:t>ASR involves many technologies like</a:t>
            </a:r>
            <a:endParaRPr lang="en-US" dirty="0"/>
          </a:p>
          <a:p>
            <a:pPr lvl="1"/>
            <a:r>
              <a:rPr lang="en-US" dirty="0"/>
              <a:t>ASR technology: Corpus building, language model, grammars, statistic modelling and others</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
            </a:r>
            <a:r>
              <a:rPr lang="en-US" altLang="zh-CN"/>
              <a:t>ifficulties in ASR</a:t>
            </a:r>
            <a:endParaRPr lang="en-US" altLang="zh-CN"/>
          </a:p>
        </p:txBody>
      </p:sp>
      <p:sp>
        <p:nvSpPr>
          <p:cNvPr id="4" name="灯片编号占位符 3"/>
          <p:cNvSpPr>
            <a:spLocks noGrp="1"/>
          </p:cNvSpPr>
          <p:nvPr>
            <p:ph type="sldNum" sz="quarter" idx="12"/>
          </p:nvPr>
        </p:nvSpPr>
        <p:spPr/>
        <p:txBody>
          <a:bodyPr/>
          <a:p>
            <a:fld id="{519954A3-9DFD-4C44-94BA-B95130A3BA1C}" type="slidenum">
              <a:rPr lang="en-US" dirty="0"/>
            </a:fld>
            <a:endParaRPr lang="en-US" dirty="0"/>
          </a:p>
        </p:txBody>
      </p:sp>
      <p:sp>
        <p:nvSpPr>
          <p:cNvPr id="5" name="Content Placeholder 2"/>
          <p:cNvSpPr>
            <a:spLocks noGrp="1"/>
          </p:cNvSpPr>
          <p:nvPr>
            <p:ph idx="1"/>
          </p:nvPr>
        </p:nvSpPr>
        <p:spPr>
          <a:xfrm>
            <a:off x="677333" y="1495425"/>
            <a:ext cx="10977638" cy="5036004"/>
          </a:xfrm>
        </p:spPr>
        <p:txBody>
          <a:bodyPr>
            <a:normAutofit/>
          </a:bodyPr>
          <a:p>
            <a:r>
              <a:rPr lang="en-US" dirty="0"/>
              <a:t>Differences between speakers: inter-speaker variability</a:t>
            </a:r>
            <a:endParaRPr lang="en-US" dirty="0"/>
          </a:p>
          <a:p>
            <a:pPr lvl="1"/>
            <a:r>
              <a:rPr lang="en-US" dirty="0"/>
              <a:t>physiological, accent/ dialect etc</a:t>
            </a:r>
            <a:endParaRPr lang="en-US" dirty="0"/>
          </a:p>
          <a:p>
            <a:r>
              <a:rPr lang="en-US" dirty="0"/>
              <a:t>Differences in how a speaker utters the same word/ sentence intra-speaker variability</a:t>
            </a:r>
            <a:endParaRPr lang="en-US" dirty="0"/>
          </a:p>
          <a:p>
            <a:pPr lvl="1"/>
            <a:r>
              <a:rPr lang="en-US" dirty="0"/>
              <a:t>different styles of speech (prepared, spontaneous, casual, whispered, etc)</a:t>
            </a:r>
            <a:endParaRPr lang="en-US" dirty="0"/>
          </a:p>
          <a:p>
            <a:pPr lvl="1"/>
            <a:r>
              <a:rPr lang="en-US" dirty="0"/>
              <a:t>a person’s speech changes over time (aging) and transitory effects (a cold)</a:t>
            </a:r>
            <a:endParaRPr lang="en-US" dirty="0"/>
          </a:p>
          <a:p>
            <a:r>
              <a:rPr lang="en-US" dirty="0"/>
              <a:t>Acoustic channel &amp; noise - microphone differences, background noise</a:t>
            </a:r>
            <a:endParaRPr lang="en-US" dirty="0"/>
          </a:p>
          <a:p>
            <a:r>
              <a:rPr lang="en-US" dirty="0"/>
              <a:t>Need to model language in general and of particular domain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 Complexity</a:t>
            </a:r>
            <a:endParaRPr lang="en-US" altLang="zh-CN"/>
          </a:p>
        </p:txBody>
      </p:sp>
      <p:sp>
        <p:nvSpPr>
          <p:cNvPr id="4" name="灯片编号占位符 3"/>
          <p:cNvSpPr>
            <a:spLocks noGrp="1"/>
          </p:cNvSpPr>
          <p:nvPr>
            <p:ph type="sldNum" sz="quarter" idx="12"/>
          </p:nvPr>
        </p:nvSpPr>
        <p:spPr/>
        <p:txBody>
          <a:bodyPr/>
          <a:p>
            <a:fld id="{519954A3-9DFD-4C44-94BA-B95130A3BA1C}" type="slidenum">
              <a:rPr lang="en-US" dirty="0"/>
            </a:fld>
            <a:endParaRPr lang="en-US" dirty="0"/>
          </a:p>
        </p:txBody>
      </p:sp>
      <p:sp>
        <p:nvSpPr>
          <p:cNvPr id="5" name="Content Placeholder 2"/>
          <p:cNvSpPr>
            <a:spLocks noGrp="1"/>
          </p:cNvSpPr>
          <p:nvPr>
            <p:ph idx="1"/>
          </p:nvPr>
        </p:nvSpPr>
        <p:spPr>
          <a:xfrm>
            <a:off x="677333" y="1495425"/>
            <a:ext cx="10977638" cy="5036004"/>
          </a:xfrm>
        </p:spPr>
        <p:txBody>
          <a:bodyPr>
            <a:normAutofit/>
          </a:bodyPr>
          <a:p>
            <a:r>
              <a:rPr lang="en-US" dirty="0"/>
              <a:t>Tasks are typically constrainded to limit the variability by:</a:t>
            </a:r>
            <a:endParaRPr lang="en-US" dirty="0"/>
          </a:p>
          <a:p>
            <a:pPr lvl="1"/>
            <a:r>
              <a:rPr lang="en-US" dirty="0"/>
              <a:t>isolated word format</a:t>
            </a:r>
            <a:endParaRPr lang="en-US" dirty="0"/>
          </a:p>
          <a:p>
            <a:pPr lvl="1"/>
            <a:r>
              <a:rPr lang="en-US" dirty="0"/>
              <a:t>limited vocabulary</a:t>
            </a:r>
            <a:endParaRPr lang="en-US" dirty="0"/>
          </a:p>
          <a:p>
            <a:pPr lvl="1"/>
            <a:r>
              <a:rPr lang="en-US" dirty="0"/>
              <a:t>constrained syntax</a:t>
            </a:r>
            <a:endParaRPr lang="en-US" dirty="0"/>
          </a:p>
          <a:p>
            <a:pPr lvl="1"/>
            <a:r>
              <a:rPr lang="en-US" dirty="0"/>
              <a:t>low noise conditions</a:t>
            </a:r>
            <a:endParaRPr lang="en-US" dirty="0"/>
          </a:p>
          <a:p>
            <a:pPr marL="342900" lvl="0" indent="-342900">
              <a:buFont typeface="Wingdings 3" panose="05040102010807070707" charset="0"/>
              <a:buChar char=""/>
            </a:pPr>
            <a:r>
              <a:rPr lang="en-US" dirty="0"/>
              <a:t>Input mode: discrete vs. continuous speech</a:t>
            </a:r>
            <a:endParaRPr lang="en-US" dirty="0"/>
          </a:p>
          <a:p>
            <a:pPr marL="342900" lvl="0" indent="-342900">
              <a:buFont typeface="Wingdings 3" panose="05040102010807070707" charset="0"/>
              <a:buChar char=""/>
            </a:pPr>
            <a:r>
              <a:rPr lang="en-US" dirty="0"/>
              <a:t>voabulary size: small (&lt;200 words) to very large (&gt;60k words)</a:t>
            </a:r>
            <a:endParaRPr lang="en-US" dirty="0"/>
          </a:p>
          <a:p>
            <a:pPr marL="342900" lvl="0" indent="-342900">
              <a:buFont typeface="Wingdings 3" panose="05040102010807070707" charset="0"/>
              <a:buChar char=""/>
            </a:pPr>
            <a:r>
              <a:rPr lang="en-US" dirty="0"/>
              <a:t>basic unit: acoustic model units </a:t>
            </a:r>
            <a:endParaRPr lang="en-US" dirty="0"/>
          </a:p>
          <a:p>
            <a:pPr marL="342900" lvl="0" indent="-342900">
              <a:buFont typeface="Wingdings 3" panose="05040102010807070707" charset="0"/>
              <a:buChar char=""/>
            </a:pPr>
            <a:r>
              <a:rPr lang="en-US" dirty="0"/>
              <a:t>grammar: assigns a probability possible word sequences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Task Complexity</a:t>
            </a:r>
            <a:endParaRPr lang="en-US" altLang="zh-CN"/>
          </a:p>
        </p:txBody>
      </p:sp>
      <p:sp>
        <p:nvSpPr>
          <p:cNvPr id="4" name="灯片编号占位符 3"/>
          <p:cNvSpPr>
            <a:spLocks noGrp="1"/>
          </p:cNvSpPr>
          <p:nvPr>
            <p:ph type="sldNum" sz="quarter" idx="12"/>
          </p:nvPr>
        </p:nvSpPr>
        <p:spPr/>
        <p:txBody>
          <a:bodyPr/>
          <a:p>
            <a:fld id="{519954A3-9DFD-4C44-94BA-B95130A3BA1C}" type="slidenum">
              <a:rPr lang="en-US" dirty="0"/>
            </a:fld>
            <a:endParaRPr lang="en-US" dirty="0"/>
          </a:p>
        </p:txBody>
      </p:sp>
      <p:sp>
        <p:nvSpPr>
          <p:cNvPr id="5" name="Content Placeholder 2"/>
          <p:cNvSpPr>
            <a:spLocks noGrp="1"/>
          </p:cNvSpPr>
          <p:nvPr>
            <p:ph idx="1"/>
          </p:nvPr>
        </p:nvSpPr>
        <p:spPr>
          <a:xfrm>
            <a:off x="677333" y="1495425"/>
            <a:ext cx="10977638" cy="5036004"/>
          </a:xfrm>
        </p:spPr>
        <p:txBody>
          <a:bodyPr>
            <a:normAutofit/>
          </a:bodyPr>
          <a:p>
            <a:r>
              <a:rPr lang="en-US" dirty="0"/>
              <a:t>Speaker mode: speaker dependent (SD) vs speaker independent (SI) vs speaker adaptive (SA)</a:t>
            </a:r>
            <a:endParaRPr lang="en-US" dirty="0"/>
          </a:p>
          <a:p>
            <a:r>
              <a:rPr lang="en-US" dirty="0"/>
              <a:t>Microphone: close vs far-field; fixed vs variable; bandwidth</a:t>
            </a:r>
            <a:endParaRPr lang="en-US" dirty="0"/>
          </a:p>
          <a:p>
            <a:r>
              <a:rPr lang="en-US" dirty="0"/>
              <a:t>Background noise: clean vs noisy</a:t>
            </a:r>
            <a:endParaRPr lang="en-US" dirty="0"/>
          </a:p>
          <a:p>
            <a:r>
              <a:rPr lang="en-US" dirty="0"/>
              <a:t>Channel: high quality/ std telephone</a:t>
            </a:r>
            <a:endParaRPr lang="en-US" dirty="0"/>
          </a:p>
          <a:p>
            <a:r>
              <a:rPr lang="en-US" dirty="0"/>
              <a:t>Speaking style: prepared/ read/ careful</a:t>
            </a:r>
            <a:endParaRPr lang="en-US" dirty="0"/>
          </a:p>
          <a:p>
            <a:r>
              <a:rPr lang="en-US" dirty="0"/>
              <a:t>Languages: most work in English.</a:t>
            </a:r>
            <a:endParaRPr lang="en-US" dirty="0"/>
          </a:p>
          <a:p>
            <a:pPr marL="0" indent="0">
              <a:buNone/>
            </a:pPr>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App</a:t>
            </a:r>
            <a:endParaRPr lang="en-US" dirty="0"/>
          </a:p>
        </p:txBody>
      </p:sp>
      <p:sp>
        <p:nvSpPr>
          <p:cNvPr id="3" name="Content Placeholder 2"/>
          <p:cNvSpPr>
            <a:spLocks noGrp="1"/>
          </p:cNvSpPr>
          <p:nvPr>
            <p:ph idx="1"/>
          </p:nvPr>
        </p:nvSpPr>
        <p:spPr>
          <a:xfrm>
            <a:off x="677334" y="2160589"/>
            <a:ext cx="10082106" cy="3880773"/>
          </a:xfrm>
        </p:spPr>
        <p:txBody>
          <a:bodyPr/>
          <a:lstStyle/>
          <a:p>
            <a:r>
              <a:rPr lang="en-US" dirty="0"/>
              <a:t>Open Google Chrome </a:t>
            </a:r>
            <a:endParaRPr lang="en-US" dirty="0"/>
          </a:p>
          <a:p>
            <a:pPr lvl="1"/>
            <a:r>
              <a:rPr lang="en-US" dirty="0"/>
              <a:t>Remind: The demonstration app </a:t>
            </a:r>
            <a:r>
              <a:rPr lang="en-US" b="1" u="sng" dirty="0"/>
              <a:t>ONLY</a:t>
            </a:r>
            <a:r>
              <a:rPr lang="en-US" dirty="0"/>
              <a:t> supports Google Chrome and Firefox. Don’t use IE</a:t>
            </a:r>
            <a:endParaRPr lang="en-US" dirty="0"/>
          </a:p>
          <a:p>
            <a:r>
              <a:rPr lang="en-US" dirty="0"/>
              <a:t>Go to the link:</a:t>
            </a:r>
            <a:endParaRPr lang="en-US" dirty="0"/>
          </a:p>
          <a:p>
            <a:pPr lvl="1"/>
            <a:r>
              <a:rPr lang="en-US" dirty="0">
                <a:hlinkClick r:id="rId1"/>
              </a:rPr>
              <a:t>https://speech-to-text-demo.mybluemix.net/</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7725"/>
          </a:xfrm>
        </p:spPr>
        <p:txBody>
          <a:bodyPr/>
          <a:lstStyle/>
          <a:p>
            <a:r>
              <a:rPr lang="en-US" altLang="zh-CN" dirty="0"/>
              <a:t>Homepage</a:t>
            </a:r>
            <a:endParaRPr lang="en-US" dirty="0"/>
          </a:p>
        </p:txBody>
      </p:sp>
      <p:sp>
        <p:nvSpPr>
          <p:cNvPr id="4" name="Slide Number Placeholder 3"/>
          <p:cNvSpPr>
            <a:spLocks noGrp="1"/>
          </p:cNvSpPr>
          <p:nvPr>
            <p:ph type="sldNum" sz="quarter" idx="12"/>
          </p:nvPr>
        </p:nvSpPr>
        <p:spPr/>
        <p:txBody>
          <a:bodyPr/>
          <a:lstStyle/>
          <a:p>
            <a:fld id="{519954A3-9DFD-4C44-94BA-B95130A3BA1C}" type="slidenum">
              <a:rPr lang="en-US" smtClean="0"/>
            </a:fld>
            <a:endParaRPr lang="en-US"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6013" t="13361" b="1"/>
          <a:stretch>
            <a:fillRect/>
          </a:stretch>
        </p:blipFill>
        <p:spPr>
          <a:xfrm>
            <a:off x="677334" y="1271589"/>
            <a:ext cx="9072436" cy="57578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Sample demonstration</a:t>
            </a:r>
            <a:endParaRPr lang="zh-CN" altLang="en-US" dirty="0"/>
          </a:p>
        </p:txBody>
      </p:sp>
      <p:pic>
        <p:nvPicPr>
          <p:cNvPr id="6" name="内容占位符 5"/>
          <p:cNvPicPr>
            <a:picLocks noGrp="1" noChangeAspect="1"/>
          </p:cNvPicPr>
          <p:nvPr>
            <p:ph idx="1"/>
          </p:nvPr>
        </p:nvPicPr>
        <p:blipFill>
          <a:blip r:embed="rId1"/>
          <a:stretch>
            <a:fillRect/>
          </a:stretch>
        </p:blipFill>
        <p:spPr>
          <a:xfrm>
            <a:off x="0" y="2088721"/>
            <a:ext cx="6389264" cy="4346223"/>
          </a:xfrm>
        </p:spPr>
      </p:pic>
      <p:sp>
        <p:nvSpPr>
          <p:cNvPr id="4" name="灯片编号占位符 3"/>
          <p:cNvSpPr>
            <a:spLocks noGrp="1"/>
          </p:cNvSpPr>
          <p:nvPr>
            <p:ph type="sldNum" sz="quarter" idx="12"/>
          </p:nvPr>
        </p:nvSpPr>
        <p:spPr/>
        <p:txBody>
          <a:bodyPr/>
          <a:lstStyle/>
          <a:p>
            <a:fld id="{519954A3-9DFD-4C44-94BA-B95130A3BA1C}" type="slidenum">
              <a:rPr lang="en-US" smtClean="0">
                <a:solidFill>
                  <a:srgbClr val="5FCBEF"/>
                </a:solidFill>
              </a:rPr>
            </a:fld>
            <a:endParaRPr lang="en-US" dirty="0">
              <a:solidFill>
                <a:srgbClr val="5FCBEF"/>
              </a:solidFill>
            </a:endParaRPr>
          </a:p>
        </p:txBody>
      </p:sp>
      <p:sp>
        <p:nvSpPr>
          <p:cNvPr id="7" name="Oval 4"/>
          <p:cNvSpPr/>
          <p:nvPr/>
        </p:nvSpPr>
        <p:spPr>
          <a:xfrm>
            <a:off x="3041122" y="1824568"/>
            <a:ext cx="1925989" cy="835376"/>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9" name="图片 8"/>
          <p:cNvPicPr>
            <a:picLocks noChangeAspect="1"/>
          </p:cNvPicPr>
          <p:nvPr/>
        </p:nvPicPr>
        <p:blipFill>
          <a:blip r:embed="rId2"/>
          <a:stretch>
            <a:fillRect/>
          </a:stretch>
        </p:blipFill>
        <p:spPr>
          <a:xfrm>
            <a:off x="6544012" y="2082492"/>
            <a:ext cx="5601079" cy="2644423"/>
          </a:xfrm>
          <a:prstGeom prst="rect">
            <a:avLst/>
          </a:prstGeom>
        </p:spPr>
      </p:pic>
      <p:sp>
        <p:nvSpPr>
          <p:cNvPr id="8" name="Oval 4"/>
          <p:cNvSpPr/>
          <p:nvPr/>
        </p:nvSpPr>
        <p:spPr>
          <a:xfrm>
            <a:off x="8121383" y="2364149"/>
            <a:ext cx="1651658" cy="705903"/>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Line Callout 1 8"/>
          <p:cNvSpPr/>
          <p:nvPr/>
        </p:nvSpPr>
        <p:spPr>
          <a:xfrm flipH="1">
            <a:off x="7357398" y="696924"/>
            <a:ext cx="2853401" cy="1003301"/>
          </a:xfrm>
          <a:prstGeom prst="borderCallout1">
            <a:avLst>
              <a:gd name="adj1" fmla="val 48946"/>
              <a:gd name="adj2" fmla="val 99579"/>
              <a:gd name="adj3" fmla="val 337233"/>
              <a:gd name="adj4" fmla="val 19442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Tx/>
              <a:buAutoNum type="arabicPeriod"/>
            </a:pPr>
            <a:r>
              <a:rPr lang="en-US" altLang="zh-TW" dirty="0">
                <a:solidFill>
                  <a:prstClr val="black"/>
                </a:solidFill>
              </a:rPr>
              <a:t>T</a:t>
            </a:r>
            <a:r>
              <a:rPr lang="en-US" altLang="zh-CN" dirty="0">
                <a:solidFill>
                  <a:prstClr val="black"/>
                </a:solidFill>
              </a:rPr>
              <a:t>ext:</a:t>
            </a:r>
            <a:endParaRPr lang="en-US" altLang="zh-CN" dirty="0">
              <a:solidFill>
                <a:prstClr val="black"/>
              </a:solidFill>
            </a:endParaRPr>
          </a:p>
          <a:p>
            <a:pPr algn="ctr"/>
            <a:r>
              <a:rPr lang="en-US" altLang="zh-CN" dirty="0">
                <a:solidFill>
                  <a:prstClr val="black"/>
                </a:solidFill>
              </a:rPr>
              <a:t>Real-time text contents with speaker labels</a:t>
            </a:r>
            <a:endParaRPr lang="en-US" altLang="zh-TW" dirty="0">
              <a:solidFill>
                <a:prstClr val="black"/>
              </a:solidFill>
            </a:endParaRPr>
          </a:p>
        </p:txBody>
      </p:sp>
      <p:sp>
        <p:nvSpPr>
          <p:cNvPr id="13" name="Line Callout 1 5"/>
          <p:cNvSpPr/>
          <p:nvPr/>
        </p:nvSpPr>
        <p:spPr>
          <a:xfrm flipH="1">
            <a:off x="6834944" y="5079333"/>
            <a:ext cx="2439058" cy="952026"/>
          </a:xfrm>
          <a:prstGeom prst="borderCallout1">
            <a:avLst>
              <a:gd name="adj1" fmla="val 46764"/>
              <a:gd name="adj2" fmla="val -1797"/>
              <a:gd name="adj3" fmla="val -91933"/>
              <a:gd name="adj4" fmla="val -36164"/>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prstClr val="black"/>
                </a:solidFill>
              </a:rPr>
              <a:t>2.</a:t>
            </a:r>
            <a:r>
              <a:rPr lang="zh-TW" altLang="en-US" dirty="0">
                <a:solidFill>
                  <a:prstClr val="black"/>
                </a:solidFill>
              </a:rPr>
              <a:t> </a:t>
            </a:r>
            <a:r>
              <a:rPr lang="en-US" altLang="zh-TW" dirty="0">
                <a:solidFill>
                  <a:prstClr val="black"/>
                </a:solidFill>
              </a:rPr>
              <a:t>Keywords:</a:t>
            </a:r>
            <a:endParaRPr lang="en-US" altLang="zh-TW" dirty="0">
              <a:solidFill>
                <a:prstClr val="black"/>
              </a:solidFill>
            </a:endParaRPr>
          </a:p>
          <a:p>
            <a:pPr algn="ctr"/>
            <a:r>
              <a:rPr lang="en-US" altLang="zh-TW" dirty="0">
                <a:solidFill>
                  <a:prstClr val="black"/>
                </a:solidFill>
              </a:rPr>
              <a:t>Keywords spotted with time span</a:t>
            </a:r>
            <a:endParaRPr lang="en-US" altLang="zh-TW" dirty="0">
              <a:solidFill>
                <a:prstClr val="black"/>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1"/>
          <a:stretch>
            <a:fillRect/>
          </a:stretch>
        </p:blipFill>
        <p:spPr bwMode="auto">
          <a:xfrm>
            <a:off x="3405145" y="854652"/>
            <a:ext cx="7680410" cy="57366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31799" y="134034"/>
            <a:ext cx="9617075" cy="646331"/>
          </a:xfrm>
          <a:prstGeom prst="rect">
            <a:avLst/>
          </a:prstGeom>
          <a:noFill/>
        </p:spPr>
        <p:txBody>
          <a:bodyPr wrap="square" rtlCol="0">
            <a:spAutoFit/>
          </a:bodyPr>
          <a:lstStyle/>
          <a:p>
            <a:pPr>
              <a:spcBef>
                <a:spcPct val="0"/>
              </a:spcBef>
            </a:pPr>
            <a:r>
              <a:rPr lang="en-US" altLang="zh-TW" sz="3600" dirty="0">
                <a:solidFill>
                  <a:srgbClr val="5FCBEF"/>
                </a:solidFill>
              </a:rPr>
              <a:t>Real-time</a:t>
            </a:r>
            <a:r>
              <a:rPr lang="zh-TW" altLang="en-US" sz="3600" dirty="0">
                <a:solidFill>
                  <a:srgbClr val="5FCBEF"/>
                </a:solidFill>
              </a:rPr>
              <a:t> </a:t>
            </a:r>
            <a:r>
              <a:rPr lang="en-US" altLang="zh-TW" sz="3600" dirty="0">
                <a:solidFill>
                  <a:srgbClr val="5FCBEF"/>
                </a:solidFill>
              </a:rPr>
              <a:t>transcription task</a:t>
            </a:r>
            <a:endParaRPr lang="en-US" sz="3600" dirty="0">
              <a:solidFill>
                <a:srgbClr val="5FCBEF"/>
              </a:solidFill>
            </a:endParaRPr>
          </a:p>
        </p:txBody>
      </p:sp>
      <p:sp>
        <p:nvSpPr>
          <p:cNvPr id="5" name="Oval 4"/>
          <p:cNvSpPr/>
          <p:nvPr/>
        </p:nvSpPr>
        <p:spPr>
          <a:xfrm>
            <a:off x="3318373" y="2495051"/>
            <a:ext cx="3924907" cy="177800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Line Callout 1 5"/>
          <p:cNvSpPr/>
          <p:nvPr/>
        </p:nvSpPr>
        <p:spPr>
          <a:xfrm flipH="1">
            <a:off x="279400" y="1346200"/>
            <a:ext cx="1943100" cy="787400"/>
          </a:xfrm>
          <a:prstGeom prst="borderCallout1">
            <a:avLst>
              <a:gd name="adj1" fmla="val 47456"/>
              <a:gd name="adj2" fmla="val -402"/>
              <a:gd name="adj3" fmla="val 190581"/>
              <a:gd name="adj4" fmla="val -7374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prstClr val="black"/>
                </a:solidFill>
              </a:rPr>
              <a:t>1.</a:t>
            </a:r>
            <a:r>
              <a:rPr lang="zh-TW" altLang="en-US" dirty="0">
                <a:solidFill>
                  <a:prstClr val="black"/>
                </a:solidFill>
              </a:rPr>
              <a:t> </a:t>
            </a:r>
            <a:r>
              <a:rPr lang="en-US" altLang="zh-TW" dirty="0">
                <a:solidFill>
                  <a:prstClr val="black"/>
                </a:solidFill>
              </a:rPr>
              <a:t>Select</a:t>
            </a:r>
            <a:r>
              <a:rPr lang="zh-TW" altLang="en-US" dirty="0">
                <a:solidFill>
                  <a:prstClr val="black"/>
                </a:solidFill>
              </a:rPr>
              <a:t> </a:t>
            </a:r>
            <a:r>
              <a:rPr lang="en-US" altLang="zh-TW" dirty="0">
                <a:solidFill>
                  <a:prstClr val="black"/>
                </a:solidFill>
              </a:rPr>
              <a:t>the</a:t>
            </a:r>
            <a:r>
              <a:rPr lang="zh-TW" altLang="en-US" dirty="0">
                <a:solidFill>
                  <a:prstClr val="black"/>
                </a:solidFill>
              </a:rPr>
              <a:t> </a:t>
            </a:r>
            <a:r>
              <a:rPr lang="en-US" altLang="zh-TW" dirty="0">
                <a:solidFill>
                  <a:prstClr val="black"/>
                </a:solidFill>
              </a:rPr>
              <a:t>language</a:t>
            </a:r>
            <a:endParaRPr lang="en-US" dirty="0">
              <a:solidFill>
                <a:prstClr val="black"/>
              </a:solidFill>
            </a:endParaRPr>
          </a:p>
        </p:txBody>
      </p:sp>
      <p:sp>
        <p:nvSpPr>
          <p:cNvPr id="9" name="Line Callout 1 8"/>
          <p:cNvSpPr/>
          <p:nvPr/>
        </p:nvSpPr>
        <p:spPr>
          <a:xfrm flipH="1">
            <a:off x="279400" y="3995803"/>
            <a:ext cx="1943100" cy="1388141"/>
          </a:xfrm>
          <a:prstGeom prst="borderCallout1">
            <a:avLst>
              <a:gd name="adj1" fmla="val 47703"/>
              <a:gd name="adj2" fmla="val -1459"/>
              <a:gd name="adj3" fmla="val 88401"/>
              <a:gd name="adj4" fmla="val -64842"/>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prstClr val="black"/>
                </a:solidFill>
              </a:rPr>
              <a:t>Reminder:</a:t>
            </a:r>
            <a:r>
              <a:rPr lang="zh-CN" altLang="en-US" dirty="0">
                <a:solidFill>
                  <a:prstClr val="black"/>
                </a:solidFill>
              </a:rPr>
              <a:t> </a:t>
            </a:r>
            <a:r>
              <a:rPr lang="en-US" altLang="zh-TW" dirty="0">
                <a:solidFill>
                  <a:prstClr val="black"/>
                </a:solidFill>
              </a:rPr>
              <a:t>Please</a:t>
            </a:r>
            <a:r>
              <a:rPr lang="zh-TW" altLang="en-US" dirty="0">
                <a:solidFill>
                  <a:prstClr val="black"/>
                </a:solidFill>
              </a:rPr>
              <a:t> </a:t>
            </a:r>
            <a:r>
              <a:rPr lang="en-US" altLang="zh-TW" dirty="0">
                <a:solidFill>
                  <a:prstClr val="black"/>
                </a:solidFill>
              </a:rPr>
              <a:t>select</a:t>
            </a:r>
            <a:r>
              <a:rPr lang="zh-TW" altLang="en-US" dirty="0">
                <a:solidFill>
                  <a:prstClr val="black"/>
                </a:solidFill>
              </a:rPr>
              <a:t> </a:t>
            </a:r>
            <a:r>
              <a:rPr lang="en-US" altLang="zh-TW" dirty="0">
                <a:solidFill>
                  <a:prstClr val="black"/>
                </a:solidFill>
              </a:rPr>
              <a:t>16KHz,</a:t>
            </a:r>
            <a:r>
              <a:rPr lang="zh-TW" altLang="en-US" dirty="0">
                <a:solidFill>
                  <a:prstClr val="black"/>
                </a:solidFill>
              </a:rPr>
              <a:t> </a:t>
            </a:r>
            <a:r>
              <a:rPr lang="en-US" altLang="zh-TW" dirty="0">
                <a:solidFill>
                  <a:prstClr val="black"/>
                </a:solidFill>
              </a:rPr>
              <a:t>which</a:t>
            </a:r>
            <a:r>
              <a:rPr lang="zh-TW" altLang="en-US" dirty="0">
                <a:solidFill>
                  <a:prstClr val="black"/>
                </a:solidFill>
              </a:rPr>
              <a:t> </a:t>
            </a:r>
            <a:r>
              <a:rPr lang="en-US" altLang="zh-TW" dirty="0">
                <a:solidFill>
                  <a:prstClr val="black"/>
                </a:solidFill>
              </a:rPr>
              <a:t>is</a:t>
            </a:r>
            <a:r>
              <a:rPr lang="zh-TW" altLang="en-US" dirty="0">
                <a:solidFill>
                  <a:prstClr val="black"/>
                </a:solidFill>
              </a:rPr>
              <a:t> </a:t>
            </a:r>
            <a:r>
              <a:rPr lang="en-US" altLang="zh-TW" dirty="0">
                <a:solidFill>
                  <a:prstClr val="black"/>
                </a:solidFill>
              </a:rPr>
              <a:t>our</a:t>
            </a:r>
            <a:r>
              <a:rPr lang="zh-TW" altLang="en-US" dirty="0">
                <a:solidFill>
                  <a:prstClr val="black"/>
                </a:solidFill>
              </a:rPr>
              <a:t> </a:t>
            </a:r>
            <a:r>
              <a:rPr lang="en-US" altLang="zh-TW" dirty="0">
                <a:solidFill>
                  <a:prstClr val="black"/>
                </a:solidFill>
              </a:rPr>
              <a:t>microphone</a:t>
            </a:r>
            <a:r>
              <a:rPr lang="zh-TW" altLang="en-US" dirty="0">
                <a:solidFill>
                  <a:prstClr val="black"/>
                </a:solidFill>
              </a:rPr>
              <a:t> </a:t>
            </a:r>
            <a:r>
              <a:rPr lang="en-US" altLang="zh-TW" dirty="0">
                <a:solidFill>
                  <a:prstClr val="black"/>
                </a:solidFill>
              </a:rPr>
              <a:t>configuration</a:t>
            </a:r>
            <a:endParaRPr lang="en-US" dirty="0">
              <a:solidFill>
                <a:prstClr val="black"/>
              </a:solidFill>
            </a:endParaRPr>
          </a:p>
        </p:txBody>
      </p:sp>
      <p:sp>
        <p:nvSpPr>
          <p:cNvPr id="2" name="Slide Number Placeholder 1"/>
          <p:cNvSpPr>
            <a:spLocks noGrp="1"/>
          </p:cNvSpPr>
          <p:nvPr>
            <p:ph type="sldNum" sz="quarter" idx="12"/>
          </p:nvPr>
        </p:nvSpPr>
        <p:spPr/>
        <p:txBody>
          <a:bodyPr/>
          <a:lstStyle/>
          <a:p>
            <a:fld id="{519954A3-9DFD-4C44-94BA-B95130A3BA1C}" type="slidenum">
              <a:rPr lang="en-US" smtClean="0">
                <a:solidFill>
                  <a:srgbClr val="5FCBEF"/>
                </a:solidFill>
              </a:rPr>
            </a:fld>
            <a:endParaRPr lang="en-US" dirty="0">
              <a:solidFill>
                <a:srgbClr val="5FCBEF"/>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10956,&quot;width&quot;:13680}"/>
</p:tagLst>
</file>

<file path=ppt/theme/theme1.xml><?xml version="1.0" encoding="utf-8"?>
<a:theme xmlns:a="http://schemas.openxmlformats.org/drawingml/2006/main" name="多面向">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3417</Words>
  <Application>WPS 演示</Application>
  <PresentationFormat>Widescreen</PresentationFormat>
  <Paragraphs>172</Paragraphs>
  <Slides>19</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宋体</vt:lpstr>
      <vt:lpstr>Wingdings</vt:lpstr>
      <vt:lpstr>Wingdings 3</vt:lpstr>
      <vt:lpstr>Arial</vt:lpstr>
      <vt:lpstr>Wingdings 3</vt:lpstr>
      <vt:lpstr>Trebuchet MS</vt:lpstr>
      <vt:lpstr>微软雅黑</vt:lpstr>
      <vt:lpstr>Arial Unicode MS</vt:lpstr>
      <vt:lpstr>Microsoft JhengHei</vt:lpstr>
      <vt:lpstr>华文新魏</vt:lpstr>
      <vt:lpstr>Calibri</vt:lpstr>
      <vt:lpstr>多面向</vt:lpstr>
      <vt:lpstr>SEEM3510</vt:lpstr>
      <vt:lpstr>Introduction of ASR</vt:lpstr>
      <vt:lpstr>Difficulties in ASR</vt:lpstr>
      <vt:lpstr>Task Complexity</vt:lpstr>
      <vt:lpstr>Task Complexity</vt:lpstr>
      <vt:lpstr>Demonstration App</vt:lpstr>
      <vt:lpstr>Homepage</vt:lpstr>
      <vt:lpstr>Sample demonstration</vt:lpstr>
      <vt:lpstr>PowerPoint 演示文稿</vt:lpstr>
      <vt:lpstr>PowerPoint 演示文稿</vt:lpstr>
      <vt:lpstr>PowerPoint 演示文稿</vt:lpstr>
      <vt:lpstr>PowerPoint 演示文稿</vt:lpstr>
      <vt:lpstr>PowerPoint 演示文稿</vt:lpstr>
      <vt:lpstr>PowerPoint 演示文稿</vt:lpstr>
      <vt:lpstr>Introduction of TTS</vt:lpstr>
      <vt:lpstr>Demonstration App</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SEEM4680 – Week 8</dc:title>
  <dc:creator>Simon</dc:creator>
  <cp:lastModifiedBy>半夏</cp:lastModifiedBy>
  <cp:revision>143</cp:revision>
  <cp:lastPrinted>2016-10-26T01:30:00Z</cp:lastPrinted>
  <dcterms:created xsi:type="dcterms:W3CDTF">2016-10-24T12:52:00Z</dcterms:created>
  <dcterms:modified xsi:type="dcterms:W3CDTF">2022-01-17T13:47:13Z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1533D42842204AB9A6298FA894B38929</vt:lpwstr>
  </property>
  <property fmtid="{D5CDD505-2E9C-101B-9397-08002B2CF9AE}" pid="3" name="KSOProductBuildVer">
    <vt:lpwstr>2052-11.1.0.11194</vt:lpwstr>
  </property>
</Properties>
</file>