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9" r:id="rId3"/>
    <p:sldId id="276" r:id="rId4"/>
    <p:sldId id="257" r:id="rId5"/>
    <p:sldId id="277" r:id="rId6"/>
    <p:sldId id="278" r:id="rId7"/>
    <p:sldId id="263" r:id="rId8"/>
    <p:sldId id="264" r:id="rId9"/>
    <p:sldId id="265" r:id="rId10"/>
    <p:sldId id="279" r:id="rId11"/>
    <p:sldId id="281" r:id="rId1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staller" initials="i" lastIdx="1" clrIdx="0">
    <p:extLst>
      <p:ext uri="{19B8F6BF-5375-455C-9EA6-DF929625EA0E}">
        <p15:presenceInfo xmlns:p15="http://schemas.microsoft.com/office/powerpoint/2012/main" userId="instal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6" autoAdjust="0"/>
    <p:restoredTop sz="84018" autoAdjust="0"/>
  </p:normalViewPr>
  <p:slideViewPr>
    <p:cSldViewPr snapToGrid="0">
      <p:cViewPr varScale="1">
        <p:scale>
          <a:sx n="97" d="100"/>
          <a:sy n="97" d="100"/>
        </p:scale>
        <p:origin x="18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8B42F-92A7-4A48-9E78-65D242872CD3}" type="datetimeFigureOut">
              <a:rPr lang="zh-HK" altLang="en-US" smtClean="0"/>
              <a:t>01/03/22</a:t>
            </a:fld>
            <a:endParaRPr lang="zh-HK"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129E5-7138-45CC-9455-46B9410E1792}" type="slidenum">
              <a:rPr lang="zh-HK" altLang="en-US" smtClean="0"/>
              <a:t>‹#›</a:t>
            </a:fld>
            <a:endParaRPr lang="zh-HK" altLang="en-US"/>
          </a:p>
        </p:txBody>
      </p:sp>
    </p:spTree>
    <p:extLst>
      <p:ext uri="{BB962C8B-B14F-4D97-AF65-F5344CB8AC3E}">
        <p14:creationId xmlns:p14="http://schemas.microsoft.com/office/powerpoint/2010/main" val="319536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sych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introduce the Interface Design and Related Concepts.</a:t>
            </a:r>
          </a:p>
          <a:p>
            <a:r>
              <a:rPr lang="en-US" dirty="0"/>
              <a:t>And I hope it is helpful</a:t>
            </a:r>
            <a:r>
              <a:rPr lang="en-US" baseline="0" dirty="0"/>
              <a:t> for your assignment.</a:t>
            </a:r>
            <a:endParaRPr 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1</a:t>
            </a:fld>
            <a:endParaRPr lang="zh-HK" altLang="en-US"/>
          </a:p>
        </p:txBody>
      </p:sp>
    </p:spTree>
    <p:extLst>
      <p:ext uri="{BB962C8B-B14F-4D97-AF65-F5344CB8AC3E}">
        <p14:creationId xmlns:p14="http://schemas.microsoft.com/office/powerpoint/2010/main" val="256492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Also, I will give you some concrete examples.</a:t>
            </a:r>
          </a:p>
          <a:p>
            <a:r>
              <a:rPr lang="en-US" altLang="zh-CN" dirty="0"/>
              <a:t>The first one is “The names of your friends.” It</a:t>
            </a:r>
            <a:r>
              <a:rPr lang="en-US" altLang="zh-CN" baseline="0" dirty="0"/>
              <a:t> is Semantic </a:t>
            </a:r>
            <a:r>
              <a:rPr lang="en-US" altLang="zh-CN" baseline="0" dirty="0" err="1"/>
              <a:t>Memory,xxxxx</a:t>
            </a:r>
            <a:endParaRPr lang="en-US" altLang="zh-CN" dirty="0"/>
          </a:p>
          <a:p>
            <a:r>
              <a:rPr lang="en-US" altLang="zh-CN" dirty="0"/>
              <a:t>The second</a:t>
            </a:r>
            <a:r>
              <a:rPr lang="en-US" altLang="zh-CN" baseline="0" dirty="0"/>
              <a:t> one is “</a:t>
            </a:r>
            <a:r>
              <a:rPr lang="en-US" altLang="zh-CN" baseline="0" dirty="0" err="1"/>
              <a:t>xxxxx</a:t>
            </a:r>
            <a:r>
              <a:rPr lang="en-US" altLang="zh-CN" baseline="0" dirty="0"/>
              <a:t>” It is </a:t>
            </a:r>
            <a:r>
              <a:rPr lang="en-US" altLang="zh-CN" baseline="0" dirty="0" err="1"/>
              <a:t>xxxx</a:t>
            </a:r>
            <a:endParaRPr lang="en-US" altLang="zh-CN" baseline="0" dirty="0"/>
          </a:p>
          <a:p>
            <a:r>
              <a:rPr lang="en-US" altLang="zh-CN" baseline="0" dirty="0"/>
              <a:t>The last one is “</a:t>
            </a:r>
            <a:r>
              <a:rPr lang="en-US" altLang="zh-CN" baseline="0" dirty="0" err="1"/>
              <a:t>xxxxx</a:t>
            </a:r>
            <a:r>
              <a:rPr lang="en-US" altLang="zh-CN" baseline="0" dirty="0"/>
              <a:t>” It is </a:t>
            </a:r>
            <a:r>
              <a:rPr lang="en-US" altLang="zh-CN" baseline="0" dirty="0" err="1"/>
              <a:t>xxxxx</a:t>
            </a:r>
            <a:endParaRPr lang="en-US" altLang="zh-CN" baseline="0" dirty="0"/>
          </a:p>
          <a:p>
            <a:endParaRPr lang="en-US" altLang="zh-CN" baseline="0" dirty="0"/>
          </a:p>
          <a:p>
            <a:r>
              <a:rPr lang="en-US" altLang="zh-CN" baseline="0" dirty="0"/>
              <a:t>Ok, </a:t>
            </a:r>
            <a:r>
              <a:rPr lang="en-US" altLang="zh-CN" baseline="0" dirty="0" err="1"/>
              <a:t>ummm</a:t>
            </a:r>
            <a:r>
              <a:rPr lang="en-US" altLang="zh-CN" baseline="0" dirty="0"/>
              <a:t>, </a:t>
            </a:r>
            <a:r>
              <a:rPr lang="en-US" altLang="zh-CN" dirty="0"/>
              <a:t>The reason why I introduce the concept</a:t>
            </a:r>
            <a:r>
              <a:rPr lang="en-US" altLang="zh-CN" baseline="0" dirty="0"/>
              <a:t> of </a:t>
            </a:r>
            <a:r>
              <a:rPr lang="en-US" altLang="zh-CN" dirty="0"/>
              <a:t>Different forms of long-term memory is that….as you know, the users are actually learning</a:t>
            </a:r>
            <a:r>
              <a:rPr lang="en-US" altLang="zh-CN" baseline="0" dirty="0"/>
              <a:t> to use your interface. So you need to know how they memory the things in order to design a more memorable interface and let your user remember how to use your interface.</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10</a:t>
            </a:fld>
            <a:endParaRPr lang="zh-HK" altLang="en-US"/>
          </a:p>
        </p:txBody>
      </p:sp>
    </p:spTree>
    <p:extLst>
      <p:ext uri="{BB962C8B-B14F-4D97-AF65-F5344CB8AC3E}">
        <p14:creationId xmlns:p14="http://schemas.microsoft.com/office/powerpoint/2010/main" val="358786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Ok, here</a:t>
            </a:r>
            <a:r>
              <a:rPr lang="en-US" altLang="zh-HK" baseline="0" dirty="0"/>
              <a:t> we almost finish our today’s tutorial, I also prepared two videos to share with you, each of them is about 11 minutes, so because of the time …..</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11</a:t>
            </a:fld>
            <a:endParaRPr lang="zh-HK" altLang="en-US"/>
          </a:p>
        </p:txBody>
      </p:sp>
    </p:spTree>
    <p:extLst>
      <p:ext uri="{BB962C8B-B14F-4D97-AF65-F5344CB8AC3E}">
        <p14:creationId xmlns:p14="http://schemas.microsoft.com/office/powerpoint/2010/main" val="255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Ok,</a:t>
            </a:r>
            <a:r>
              <a:rPr lang="en-US" altLang="zh-HK" baseline="0" dirty="0"/>
              <a:t> so let’s start with the Six P</a:t>
            </a:r>
            <a:r>
              <a:rPr lang="en-US" altLang="zh-CN" baseline="0" dirty="0"/>
              <a:t>rinciples of </a:t>
            </a:r>
            <a:r>
              <a:rPr lang="en-US" altLang="zh-HK" baseline="0" dirty="0"/>
              <a:t>Grouping.(</a:t>
            </a:r>
            <a:r>
              <a:rPr lang="zh-CN" altLang="en-US" baseline="0" dirty="0"/>
              <a:t>六种成组原则</a:t>
            </a:r>
            <a:r>
              <a:rPr lang="en-US" altLang="zh-HK" baseline="0" dirty="0"/>
              <a:t>)</a:t>
            </a:r>
          </a:p>
          <a:p>
            <a:r>
              <a:rPr lang="en-US" altLang="zh-HK" sz="1200" b="0" i="0" kern="1200" dirty="0">
                <a:solidFill>
                  <a:schemeClr val="tx1"/>
                </a:solidFill>
                <a:effectLst/>
                <a:latin typeface="+mn-lt"/>
                <a:ea typeface="+mn-ea"/>
                <a:cs typeface="+mn-cs"/>
              </a:rPr>
              <a:t>The </a:t>
            </a:r>
            <a:r>
              <a:rPr lang="en-US" altLang="zh-HK" sz="1200" b="1" i="0" kern="1200" dirty="0">
                <a:solidFill>
                  <a:schemeClr val="tx1"/>
                </a:solidFill>
                <a:effectLst/>
                <a:latin typeface="+mn-lt"/>
                <a:ea typeface="+mn-ea"/>
                <a:cs typeface="+mn-cs"/>
              </a:rPr>
              <a:t>principles of grouping</a:t>
            </a:r>
            <a:r>
              <a:rPr lang="en-US" altLang="zh-HK" sz="1200" b="0" i="0" kern="1200" dirty="0">
                <a:solidFill>
                  <a:schemeClr val="tx1"/>
                </a:solidFill>
                <a:effectLst/>
                <a:latin typeface="+mn-lt"/>
                <a:ea typeface="+mn-ea"/>
                <a:cs typeface="+mn-cs"/>
              </a:rPr>
              <a:t> are a set of principles in </a:t>
            </a:r>
            <a:r>
              <a:rPr lang="en-US" altLang="zh-HK" sz="1200" b="0" i="0" u="none" strike="noStrike" kern="1200" dirty="0">
                <a:solidFill>
                  <a:schemeClr val="tx1"/>
                </a:solidFill>
                <a:effectLst/>
                <a:latin typeface="+mn-lt"/>
                <a:ea typeface="+mn-ea"/>
                <a:cs typeface="+mn-cs"/>
                <a:hlinkClick r:id="rId3" tooltip="Psychology"/>
              </a:rPr>
              <a:t>psychology</a:t>
            </a:r>
            <a:r>
              <a:rPr lang="en-US" altLang="zh-HK" sz="1200" b="0" i="0" u="none" strike="noStrike" kern="1200" baseline="0" dirty="0">
                <a:solidFill>
                  <a:schemeClr val="tx1"/>
                </a:solidFill>
                <a:effectLst/>
                <a:latin typeface="+mn-lt"/>
                <a:ea typeface="+mn-ea"/>
                <a:cs typeface="+mn-cs"/>
              </a:rPr>
              <a:t> </a:t>
            </a:r>
            <a:r>
              <a:rPr lang="en-US" altLang="zh-HK" sz="1200" b="0" i="0" kern="1200" dirty="0">
                <a:solidFill>
                  <a:schemeClr val="tx1"/>
                </a:solidFill>
                <a:effectLst/>
                <a:latin typeface="+mn-lt"/>
                <a:ea typeface="+mn-ea"/>
                <a:cs typeface="+mn-cs"/>
              </a:rPr>
              <a:t>to account for the observation that humans naturally perceive(</a:t>
            </a:r>
            <a:r>
              <a:rPr lang="zh-CN" altLang="en-US" sz="1200" b="0" i="0" kern="1200" dirty="0">
                <a:solidFill>
                  <a:schemeClr val="tx1"/>
                </a:solidFill>
                <a:effectLst/>
                <a:latin typeface="+mn-lt"/>
                <a:ea typeface="+mn-ea"/>
                <a:cs typeface="+mn-cs"/>
              </a:rPr>
              <a:t>认知</a:t>
            </a:r>
            <a:r>
              <a:rPr lang="en-US" altLang="zh-HK" sz="1200" b="0" i="0" kern="1200" dirty="0">
                <a:solidFill>
                  <a:schemeClr val="tx1"/>
                </a:solidFill>
                <a:effectLst/>
                <a:latin typeface="+mn-lt"/>
                <a:ea typeface="+mn-ea"/>
                <a:cs typeface="+mn-cs"/>
              </a:rPr>
              <a:t>) objects as organized patterns and objects</a:t>
            </a:r>
          </a:p>
          <a:p>
            <a:r>
              <a:rPr lang="en-US" altLang="zh-HK" sz="1200" b="0" i="0" kern="1200" dirty="0">
                <a:solidFill>
                  <a:schemeClr val="tx1"/>
                </a:solidFill>
                <a:effectLst/>
                <a:latin typeface="+mn-lt"/>
                <a:ea typeface="+mn-ea"/>
                <a:cs typeface="+mn-cs"/>
              </a:rPr>
              <a:t>1.The first principle is P</a:t>
            </a:r>
            <a:r>
              <a:rPr lang="en-US" altLang="zh-CN" sz="1200" b="0" i="0" kern="1200" dirty="0">
                <a:solidFill>
                  <a:schemeClr val="tx1"/>
                </a:solidFill>
                <a:effectLst/>
                <a:latin typeface="+mn-lt"/>
                <a:ea typeface="+mn-ea"/>
                <a:cs typeface="+mn-cs"/>
              </a:rPr>
              <a:t>roximity(</a:t>
            </a:r>
            <a:r>
              <a:rPr lang="zh-CN" altLang="en-US" sz="1200" b="0" i="0" kern="1200" dirty="0">
                <a:solidFill>
                  <a:schemeClr val="tx1"/>
                </a:solidFill>
                <a:effectLst/>
                <a:latin typeface="+mn-lt"/>
                <a:ea typeface="+mn-ea"/>
                <a:cs typeface="+mn-cs"/>
              </a:rPr>
              <a:t>邻近</a:t>
            </a:r>
            <a:r>
              <a:rPr lang="en-US" altLang="zh-CN" sz="1200" b="0" i="0" kern="1200" dirty="0">
                <a:solidFill>
                  <a:schemeClr val="tx1"/>
                </a:solidFill>
                <a:effectLst/>
                <a:latin typeface="+mn-lt"/>
                <a:ea typeface="+mn-ea"/>
                <a:cs typeface="+mn-cs"/>
              </a:rPr>
              <a:t>). It mainly</a:t>
            </a:r>
            <a:r>
              <a:rPr lang="en-US" altLang="zh-CN" sz="1200" b="0" i="0" kern="1200" baseline="0" dirty="0">
                <a:solidFill>
                  <a:schemeClr val="tx1"/>
                </a:solidFill>
                <a:effectLst/>
                <a:latin typeface="+mn-lt"/>
                <a:ea typeface="+mn-ea"/>
                <a:cs typeface="+mn-cs"/>
              </a:rPr>
              <a:t> means objects or shapes that are close to one another appear to form groups. In this example, the closed two points are most likely to be seen as a group.</a:t>
            </a:r>
            <a:endParaRPr lang="en-US" altLang="zh-CN"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2.The second principle is Similarity. It</a:t>
            </a:r>
            <a:r>
              <a:rPr lang="en-US" altLang="zh-HK" sz="1200" b="0" i="0" kern="1200" baseline="0" dirty="0">
                <a:solidFill>
                  <a:schemeClr val="tx1"/>
                </a:solidFill>
                <a:effectLst/>
                <a:latin typeface="+mn-lt"/>
                <a:ea typeface="+mn-ea"/>
                <a:cs typeface="+mn-cs"/>
              </a:rPr>
              <a:t> allows people to distinguish between adjacent and overlapping objects based on their visual texture and resemblance. For example, in this case, we can distinguish the white point and black point as two groups, although they are adjacent points.</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3.The third principle</a:t>
            </a:r>
            <a:r>
              <a:rPr lang="en-US" altLang="zh-HK" sz="1200" b="0" i="0" kern="1200" baseline="0" dirty="0">
                <a:solidFill>
                  <a:schemeClr val="tx1"/>
                </a:solidFill>
                <a:effectLst/>
                <a:latin typeface="+mn-lt"/>
                <a:ea typeface="+mn-ea"/>
                <a:cs typeface="+mn-cs"/>
              </a:rPr>
              <a:t> is “Closure”, it tells us our mind …..</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So</a:t>
            </a:r>
            <a:r>
              <a:rPr lang="en-US" altLang="zh-HK" sz="1200" b="0" i="0" kern="1200" baseline="0" dirty="0">
                <a:solidFill>
                  <a:schemeClr val="tx1"/>
                </a:solidFill>
                <a:effectLst/>
                <a:latin typeface="+mn-lt"/>
                <a:ea typeface="+mn-ea"/>
                <a:cs typeface="+mn-cs"/>
              </a:rPr>
              <a:t> in this example, we will see the circle as one group, not many groups, the same as the rectangle.</a:t>
            </a:r>
            <a:endParaRPr lang="en-US" altLang="zh-HK" sz="1200" b="0" i="0" kern="1200" dirty="0">
              <a:solidFill>
                <a:schemeClr val="tx1"/>
              </a:solidFill>
              <a:effectLst/>
              <a:latin typeface="+mn-lt"/>
              <a:ea typeface="+mn-ea"/>
              <a:cs typeface="+mn-cs"/>
            </a:endParaRPr>
          </a:p>
          <a:p>
            <a:endParaRPr lang="en-US" altLang="zh-HK" dirty="0"/>
          </a:p>
          <a:p>
            <a:r>
              <a:rPr lang="en-US" altLang="zh-HK" dirty="0"/>
              <a:t>https://en.wikipedia.org/wiki/Principles_of_grouping</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2</a:t>
            </a:fld>
            <a:endParaRPr lang="zh-HK" altLang="en-US"/>
          </a:p>
        </p:txBody>
      </p:sp>
    </p:spTree>
    <p:extLst>
      <p:ext uri="{BB962C8B-B14F-4D97-AF65-F5344CB8AC3E}">
        <p14:creationId xmlns:p14="http://schemas.microsoft.com/office/powerpoint/2010/main" val="40661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sz="1200" b="0" i="0" kern="1200" dirty="0">
                <a:solidFill>
                  <a:schemeClr val="tx1"/>
                </a:solidFill>
                <a:effectLst/>
                <a:latin typeface="+mn-lt"/>
                <a:ea typeface="+mn-ea"/>
                <a:cs typeface="+mn-cs"/>
              </a:rPr>
              <a:t>4.The fourth</a:t>
            </a:r>
            <a:r>
              <a:rPr lang="en-US" altLang="zh-HK" sz="1200" b="0" i="0" kern="1200" baseline="0" dirty="0">
                <a:solidFill>
                  <a:schemeClr val="tx1"/>
                </a:solidFill>
                <a:effectLst/>
                <a:latin typeface="+mn-lt"/>
                <a:ea typeface="+mn-ea"/>
                <a:cs typeface="+mn-cs"/>
              </a:rPr>
              <a:t> principle is the Good Continuation. It tells us </a:t>
            </a:r>
            <a:r>
              <a:rPr lang="en-US" altLang="zh-HK" sz="1200" b="0" i="0" kern="1200" baseline="0" dirty="0" err="1">
                <a:solidFill>
                  <a:schemeClr val="tx1"/>
                </a:solidFill>
                <a:effectLst/>
                <a:latin typeface="+mn-lt"/>
                <a:ea typeface="+mn-ea"/>
                <a:cs typeface="+mn-cs"/>
              </a:rPr>
              <a:t>xxxx</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In this example, we will see this picture as two keys not one key. That’s the meaning of this principle.</a:t>
            </a:r>
          </a:p>
          <a:p>
            <a:r>
              <a:rPr lang="en-US" altLang="zh-HK" sz="1200" b="0" i="0" kern="1200" dirty="0">
                <a:solidFill>
                  <a:schemeClr val="tx1"/>
                </a:solidFill>
                <a:effectLst/>
                <a:latin typeface="+mn-lt"/>
                <a:ea typeface="+mn-ea"/>
                <a:cs typeface="+mn-cs"/>
              </a:rPr>
              <a:t>5.The</a:t>
            </a:r>
            <a:r>
              <a:rPr lang="en-US" altLang="zh-HK" sz="1200" b="0" i="0" kern="1200" baseline="0" dirty="0">
                <a:solidFill>
                  <a:schemeClr val="tx1"/>
                </a:solidFill>
                <a:effectLst/>
                <a:latin typeface="+mn-lt"/>
                <a:ea typeface="+mn-ea"/>
                <a:cs typeface="+mn-cs"/>
              </a:rPr>
              <a:t> next principle is the Common Fate, it tells us xxx</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For example, when</a:t>
            </a:r>
            <a:r>
              <a:rPr lang="en-US" altLang="zh-HK" sz="1200" b="0" i="0" kern="1200" baseline="0" dirty="0">
                <a:solidFill>
                  <a:schemeClr val="tx1"/>
                </a:solidFill>
                <a:effectLst/>
                <a:latin typeface="+mn-lt"/>
                <a:ea typeface="+mn-ea"/>
                <a:cs typeface="+mn-cs"/>
              </a:rPr>
              <a:t> we see many birds fly in the sky with the same velocity in the same direction, we will see them as one group.</a:t>
            </a:r>
          </a:p>
          <a:p>
            <a:r>
              <a:rPr lang="en-US" altLang="zh-HK" sz="1200" b="0" i="0" kern="1200" baseline="0" dirty="0">
                <a:solidFill>
                  <a:schemeClr val="tx1"/>
                </a:solidFill>
                <a:effectLst/>
                <a:latin typeface="+mn-lt"/>
                <a:ea typeface="+mn-ea"/>
                <a:cs typeface="+mn-cs"/>
              </a:rPr>
              <a:t>6.The final principle is the Good Form. It refers to the tendency to </a:t>
            </a:r>
            <a:r>
              <a:rPr lang="en-US" altLang="zh-HK" sz="1200" b="0" i="0" kern="1200" baseline="0" dirty="0" err="1">
                <a:solidFill>
                  <a:schemeClr val="tx1"/>
                </a:solidFill>
                <a:effectLst/>
                <a:latin typeface="+mn-lt"/>
                <a:ea typeface="+mn-ea"/>
                <a:cs typeface="+mn-cs"/>
              </a:rPr>
              <a:t>xxxx</a:t>
            </a:r>
            <a:r>
              <a:rPr lang="en-US" altLang="zh-HK" sz="1200" b="0" i="0" kern="1200" baseline="0" dirty="0">
                <a:solidFill>
                  <a:schemeClr val="tx1"/>
                </a:solidFill>
                <a:effectLst/>
                <a:latin typeface="+mn-lt"/>
                <a:ea typeface="+mn-ea"/>
                <a:cs typeface="+mn-cs"/>
              </a:rPr>
              <a:t>.</a:t>
            </a:r>
          </a:p>
          <a:p>
            <a:r>
              <a:rPr lang="en-US" altLang="zh-HK" sz="1200" b="0" i="0" kern="1200" baseline="0" dirty="0">
                <a:solidFill>
                  <a:schemeClr val="tx1"/>
                </a:solidFill>
                <a:effectLst/>
                <a:latin typeface="+mn-lt"/>
                <a:ea typeface="+mn-ea"/>
                <a:cs typeface="+mn-cs"/>
              </a:rPr>
              <a:t>For example, you will see the Olympic rings as one group not five, because of their similar shape.</a:t>
            </a:r>
            <a:endParaRPr lang="en-US" altLang="zh-HK" sz="1200" b="0" i="0" kern="1200" dirty="0">
              <a:solidFill>
                <a:schemeClr val="tx1"/>
              </a:solidFill>
              <a:effectLst/>
              <a:latin typeface="+mn-lt"/>
              <a:ea typeface="+mn-ea"/>
              <a:cs typeface="+mn-cs"/>
            </a:endParaRPr>
          </a:p>
          <a:p>
            <a:r>
              <a:rPr lang="en-US" altLang="zh-HK" sz="1200" b="0" i="0" kern="1200" dirty="0">
                <a:solidFill>
                  <a:schemeClr val="tx1"/>
                </a:solidFill>
                <a:effectLst/>
                <a:latin typeface="+mn-lt"/>
                <a:ea typeface="+mn-ea"/>
                <a:cs typeface="+mn-cs"/>
              </a:rPr>
              <a:t>So actually,</a:t>
            </a:r>
            <a:r>
              <a:rPr lang="en-US" altLang="zh-HK" sz="1200" b="0" i="0" kern="1200" baseline="0" dirty="0">
                <a:solidFill>
                  <a:schemeClr val="tx1"/>
                </a:solidFill>
                <a:effectLst/>
                <a:latin typeface="+mn-lt"/>
                <a:ea typeface="+mn-ea"/>
                <a:cs typeface="+mn-cs"/>
              </a:rPr>
              <a:t> human always use these six principles to organize the object they see in group to help them engages the world.</a:t>
            </a:r>
            <a:endParaRPr lang="en-US" altLang="zh-HK"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3</a:t>
            </a:fld>
            <a:endParaRPr lang="zh-HK" altLang="en-US"/>
          </a:p>
        </p:txBody>
      </p:sp>
    </p:spTree>
    <p:extLst>
      <p:ext uri="{BB962C8B-B14F-4D97-AF65-F5344CB8AC3E}">
        <p14:creationId xmlns:p14="http://schemas.microsoft.com/office/powerpoint/2010/main" val="142499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HK" sz="1200" kern="1200" dirty="0">
                <a:solidFill>
                  <a:schemeClr val="tx1"/>
                </a:solidFill>
                <a:effectLst/>
                <a:latin typeface="+mn-lt"/>
                <a:ea typeface="+mn-ea"/>
                <a:cs typeface="+mn-cs"/>
              </a:rPr>
              <a:t>And actually, the designer</a:t>
            </a:r>
            <a:r>
              <a:rPr lang="en-US" altLang="zh-HK" sz="1200" kern="1200" baseline="0" dirty="0">
                <a:solidFill>
                  <a:schemeClr val="tx1"/>
                </a:solidFill>
                <a:effectLst/>
                <a:latin typeface="+mn-lt"/>
                <a:ea typeface="+mn-ea"/>
                <a:cs typeface="+mn-cs"/>
              </a:rPr>
              <a:t> also use these principles in their design. Now let’s see this question.</a:t>
            </a:r>
          </a:p>
          <a:p>
            <a:pPr lvl="0"/>
            <a:r>
              <a:rPr lang="en-US" altLang="zh-HK" sz="1200" kern="1200" baseline="0" dirty="0">
                <a:solidFill>
                  <a:schemeClr val="tx1"/>
                </a:solidFill>
                <a:effectLst/>
                <a:latin typeface="+mn-lt"/>
                <a:ea typeface="+mn-ea"/>
                <a:cs typeface="+mn-cs"/>
              </a:rPr>
              <a:t>Discuss/Think </a:t>
            </a:r>
            <a:r>
              <a:rPr lang="en-US" altLang="zh-HK" sz="1200" kern="1200" baseline="0" dirty="0" err="1">
                <a:solidFill>
                  <a:schemeClr val="tx1"/>
                </a:solidFill>
                <a:effectLst/>
                <a:latin typeface="+mn-lt"/>
                <a:ea typeface="+mn-ea"/>
                <a:cs typeface="+mn-cs"/>
              </a:rPr>
              <a:t>xxxxx</a:t>
            </a:r>
            <a:r>
              <a:rPr lang="en-US" altLang="zh-HK" sz="1200" kern="1200" baseline="0" dirty="0">
                <a:solidFill>
                  <a:schemeClr val="tx1"/>
                </a:solidFill>
                <a:effectLst/>
                <a:latin typeface="+mn-lt"/>
                <a:ea typeface="+mn-ea"/>
                <a:cs typeface="+mn-cs"/>
              </a:rPr>
              <a:t>, I will give you one minute to think about it.</a:t>
            </a:r>
          </a:p>
          <a:p>
            <a:pPr lvl="0"/>
            <a:r>
              <a:rPr lang="en-US" altLang="zh-HK" sz="1200" kern="1200" baseline="0" dirty="0">
                <a:solidFill>
                  <a:schemeClr val="tx1"/>
                </a:solidFill>
                <a:effectLst/>
                <a:latin typeface="+mn-lt"/>
                <a:ea typeface="+mn-ea"/>
                <a:cs typeface="+mn-cs"/>
              </a:rPr>
              <a:t>So here’s the answer, for the </a:t>
            </a:r>
            <a:r>
              <a:rPr lang="en-US" altLang="zh-HK" sz="1200" kern="1200" baseline="0" dirty="0" err="1">
                <a:solidFill>
                  <a:schemeClr val="tx1"/>
                </a:solidFill>
                <a:effectLst/>
                <a:latin typeface="+mn-lt"/>
                <a:ea typeface="+mn-ea"/>
                <a:cs typeface="+mn-cs"/>
              </a:rPr>
              <a:t>volumn</a:t>
            </a:r>
            <a:r>
              <a:rPr lang="en-US" altLang="zh-HK" sz="1200" kern="1200" baseline="0" dirty="0">
                <a:solidFill>
                  <a:schemeClr val="tx1"/>
                </a:solidFill>
                <a:effectLst/>
                <a:latin typeface="+mn-lt"/>
                <a:ea typeface="+mn-ea"/>
                <a:cs typeface="+mn-cs"/>
              </a:rPr>
              <a:t> and channel button, the “Good Form” principle is used, you can see the same shape is used here, just like the Olympic ring.</a:t>
            </a:r>
          </a:p>
          <a:p>
            <a:pPr lvl="0"/>
            <a:r>
              <a:rPr lang="en-US" altLang="zh-HK" sz="1200" kern="1200" baseline="0" dirty="0">
                <a:solidFill>
                  <a:schemeClr val="tx1"/>
                </a:solidFill>
                <a:effectLst/>
                <a:latin typeface="+mn-lt"/>
                <a:ea typeface="+mn-ea"/>
                <a:cs typeface="+mn-cs"/>
              </a:rPr>
              <a:t>For the “up down left right” button, the “Closure” principle is used, you can see although it is not a completely circle,</a:t>
            </a:r>
          </a:p>
          <a:p>
            <a:pPr lvl="0"/>
            <a:r>
              <a:rPr lang="en-US" altLang="zh-HK" sz="1200" kern="1200" baseline="0" dirty="0">
                <a:solidFill>
                  <a:schemeClr val="tx1"/>
                </a:solidFill>
                <a:effectLst/>
                <a:latin typeface="+mn-lt"/>
                <a:ea typeface="+mn-ea"/>
                <a:cs typeface="+mn-cs"/>
              </a:rPr>
              <a:t>We can also see it as a group.</a:t>
            </a:r>
          </a:p>
          <a:p>
            <a:pPr lvl="0"/>
            <a:r>
              <a:rPr lang="en-US" altLang="zh-HK" sz="1200" kern="1200" baseline="0" dirty="0">
                <a:solidFill>
                  <a:schemeClr val="tx1"/>
                </a:solidFill>
                <a:effectLst/>
                <a:latin typeface="+mn-lt"/>
                <a:ea typeface="+mn-ea"/>
                <a:cs typeface="+mn-cs"/>
              </a:rPr>
              <a:t>For the “play, quick play, stop ….”button, the “Proximity” Principle is used, you can see the closed two buttons are seen as a same group.</a:t>
            </a:r>
          </a:p>
          <a:p>
            <a:pPr lvl="0"/>
            <a:r>
              <a:rPr lang="en-US" altLang="zh-HK" sz="1200" kern="1200" baseline="0" dirty="0">
                <a:solidFill>
                  <a:schemeClr val="tx1"/>
                </a:solidFill>
                <a:effectLst/>
                <a:latin typeface="+mn-lt"/>
                <a:ea typeface="+mn-ea"/>
                <a:cs typeface="+mn-cs"/>
              </a:rPr>
              <a:t>For the “number” </a:t>
            </a:r>
            <a:r>
              <a:rPr lang="en-US" altLang="zh-HK" sz="1200" kern="1200" baseline="0" dirty="0" err="1">
                <a:solidFill>
                  <a:schemeClr val="tx1"/>
                </a:solidFill>
                <a:effectLst/>
                <a:latin typeface="+mn-lt"/>
                <a:ea typeface="+mn-ea"/>
                <a:cs typeface="+mn-cs"/>
              </a:rPr>
              <a:t>botton</a:t>
            </a:r>
            <a:r>
              <a:rPr lang="en-US" altLang="zh-HK" sz="1200" kern="1200" baseline="0" dirty="0">
                <a:solidFill>
                  <a:schemeClr val="tx1"/>
                </a:solidFill>
                <a:effectLst/>
                <a:latin typeface="+mn-lt"/>
                <a:ea typeface="+mn-ea"/>
                <a:cs typeface="+mn-cs"/>
              </a:rPr>
              <a:t>, the “Similarity” Principle is used, you can see it is very easy to </a:t>
            </a:r>
            <a:r>
              <a:rPr lang="en-US" altLang="zh-HK" dirty="0"/>
              <a:t>distinguish them based</a:t>
            </a:r>
            <a:r>
              <a:rPr lang="en-US" altLang="zh-HK" baseline="0" dirty="0"/>
              <a:t> on their </a:t>
            </a:r>
            <a:r>
              <a:rPr lang="en-US" altLang="zh-HK" dirty="0"/>
              <a:t>visual texture from other</a:t>
            </a:r>
            <a:r>
              <a:rPr lang="en-US" altLang="zh-HK" baseline="0" dirty="0"/>
              <a:t> part.</a:t>
            </a:r>
            <a:endParaRPr lang="en-US" altLang="zh-HK" sz="1200" kern="1200" baseline="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buttons (Go, Reset, etc.) are shown in different colors (i.e., not consistent);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buttons are not aligned;</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functionalities of the buttons are not clear (e.g., what does ‘Go’ mean?);</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 ‘Press here to continue to the next form’ is very wordy and inconsistent with other buttons in terms of style and font;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caption/title of this form is not meaningful (what is ‘FORM FILL-IN’?);</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font of labels are not consistent;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abbreviation ‘ADDR’ is not explained (same as ‘Address’?)</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Format of the input (order of last/first name, format of address, date, etc.) so they are error-prone;</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For ‘Doctor name’, a text input box is not efficient as a list from which a user can select a doctor;</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Or, any other remaining problem that is not listed above. </a:t>
            </a:r>
            <a:endParaRPr lang="zh-TW" altLang="zh-HK" sz="1200" kern="1200" dirty="0">
              <a:solidFill>
                <a:schemeClr val="tx1"/>
              </a:solidFill>
              <a:effectLst/>
              <a:latin typeface="+mn-lt"/>
              <a:ea typeface="+mn-ea"/>
              <a:cs typeface="+mn-cs"/>
            </a:endParaRPr>
          </a:p>
          <a:p>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4</a:t>
            </a:fld>
            <a:endParaRPr lang="zh-HK" altLang="en-US"/>
          </a:p>
        </p:txBody>
      </p:sp>
    </p:spTree>
    <p:extLst>
      <p:ext uri="{BB962C8B-B14F-4D97-AF65-F5344CB8AC3E}">
        <p14:creationId xmlns:p14="http://schemas.microsoft.com/office/powerpoint/2010/main" val="12252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HK" sz="1200" kern="1200" dirty="0">
                <a:solidFill>
                  <a:schemeClr val="tx1"/>
                </a:solidFill>
                <a:effectLst/>
                <a:latin typeface="+mn-lt"/>
                <a:ea typeface="+mn-ea"/>
                <a:cs typeface="+mn-cs"/>
              </a:rPr>
              <a:t>OK,</a:t>
            </a:r>
            <a:r>
              <a:rPr lang="en-US" altLang="zh-HK" sz="1200" kern="1200" baseline="0" dirty="0">
                <a:solidFill>
                  <a:schemeClr val="tx1"/>
                </a:solidFill>
                <a:effectLst/>
                <a:latin typeface="+mn-lt"/>
                <a:ea typeface="+mn-ea"/>
                <a:cs typeface="+mn-cs"/>
              </a:rPr>
              <a:t> Let’s see another question. Give you 1 minutes to think about it.</a:t>
            </a:r>
          </a:p>
          <a:p>
            <a:pPr lvl="0"/>
            <a:r>
              <a:rPr lang="en-US" altLang="zh-HK" sz="1200" kern="1200" baseline="0" dirty="0">
                <a:solidFill>
                  <a:schemeClr val="tx1"/>
                </a:solidFill>
                <a:effectLst/>
                <a:latin typeface="+mn-lt"/>
                <a:ea typeface="+mn-ea"/>
                <a:cs typeface="+mn-cs"/>
              </a:rPr>
              <a:t>The solution is “on/off” button. Because it is the most important function of ….</a:t>
            </a:r>
          </a:p>
          <a:p>
            <a:pPr lvl="0"/>
            <a:endParaRPr lang="en-US"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So now you know,</a:t>
            </a:r>
            <a:r>
              <a:rPr lang="en-US" altLang="zh-HK" sz="1200" kern="1200" baseline="0" dirty="0">
                <a:solidFill>
                  <a:schemeClr val="tx1"/>
                </a:solidFill>
                <a:effectLst/>
                <a:latin typeface="+mn-lt"/>
                <a:ea typeface="+mn-ea"/>
                <a:cs typeface="+mn-cs"/>
              </a:rPr>
              <a:t> if you were a designer, you should also think about the six principles of grouping and think about what needs to be designed to catch the user’s attention.</a:t>
            </a:r>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buttons (Go, Reset, etc.) are shown in different colors (i.e., not consistent);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buttons are not aligned;</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functionalities of the buttons are not clear (e.g., what does ‘Go’ mean?);</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button ‘Press here to continue to the next form’ is very wordy and inconsistent with other buttons in terms of style and font;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caption/title of this form is not meaningful (what is ‘FORM FILL-IN’?);</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font of labels are not consistent;</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The abbreviation ‘ADDR’ is not explained (same as ‘Address’?)</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Format of the input (order of last/first name, format of address, date, etc.) so they are error-prone;</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For ‘Doctor name’, a text input box is not efficient as a list from which a user can select a doctor;</a:t>
            </a:r>
            <a:endParaRPr lang="zh-TW"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Or, any other remaining problem that is not listed above. </a:t>
            </a:r>
            <a:endParaRPr lang="zh-TW" altLang="zh-HK" sz="1200" kern="1200" dirty="0">
              <a:solidFill>
                <a:schemeClr val="tx1"/>
              </a:solidFill>
              <a:effectLst/>
              <a:latin typeface="+mn-lt"/>
              <a:ea typeface="+mn-ea"/>
              <a:cs typeface="+mn-cs"/>
            </a:endParaRPr>
          </a:p>
          <a:p>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5</a:t>
            </a:fld>
            <a:endParaRPr lang="zh-HK" altLang="en-US"/>
          </a:p>
        </p:txBody>
      </p:sp>
    </p:spTree>
    <p:extLst>
      <p:ext uri="{BB962C8B-B14F-4D97-AF65-F5344CB8AC3E}">
        <p14:creationId xmlns:p14="http://schemas.microsoft.com/office/powerpoint/2010/main" val="96225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zh-HK" sz="1200" kern="1200" dirty="0">
                <a:solidFill>
                  <a:schemeClr val="tx1"/>
                </a:solidFill>
                <a:effectLst/>
                <a:latin typeface="+mn-lt"/>
                <a:ea typeface="+mn-ea"/>
                <a:cs typeface="+mn-cs"/>
              </a:rPr>
              <a:t>OK,</a:t>
            </a:r>
            <a:r>
              <a:rPr lang="en-US" altLang="zh-HK" sz="1200" kern="1200" baseline="0" dirty="0">
                <a:solidFill>
                  <a:schemeClr val="tx1"/>
                </a:solidFill>
                <a:effectLst/>
                <a:latin typeface="+mn-lt"/>
                <a:ea typeface="+mn-ea"/>
                <a:cs typeface="+mn-cs"/>
              </a:rPr>
              <a:t> here’s another concept I want to mention. -----The Iconic communication.</a:t>
            </a:r>
          </a:p>
          <a:p>
            <a:pPr lvl="0"/>
            <a:r>
              <a:rPr lang="en-US" altLang="zh-HK" sz="1200" kern="1200" baseline="0" dirty="0">
                <a:solidFill>
                  <a:schemeClr val="tx1"/>
                </a:solidFill>
                <a:effectLst/>
                <a:latin typeface="+mn-lt"/>
                <a:ea typeface="+mn-ea"/>
                <a:cs typeface="+mn-cs"/>
              </a:rPr>
              <a:t>The Iconic communication refer to ……</a:t>
            </a:r>
          </a:p>
          <a:p>
            <a:pPr lvl="0"/>
            <a:r>
              <a:rPr lang="en-US" altLang="zh-HK" sz="1200" kern="1200" baseline="0" dirty="0">
                <a:solidFill>
                  <a:schemeClr val="tx1"/>
                </a:solidFill>
                <a:effectLst/>
                <a:latin typeface="+mn-lt"/>
                <a:ea typeface="+mn-ea"/>
                <a:cs typeface="+mn-cs"/>
              </a:rPr>
              <a:t>And also, you can see, in the remote control, there are some buttons like these, although they are just some shape, we all know what they really means, they are called Universal Icons. </a:t>
            </a:r>
          </a:p>
          <a:p>
            <a:pPr lvl="0"/>
            <a:r>
              <a:rPr lang="en-US" altLang="zh-HK" sz="1200" kern="1200" baseline="0" dirty="0">
                <a:solidFill>
                  <a:schemeClr val="tx1"/>
                </a:solidFill>
                <a:effectLst/>
                <a:latin typeface="+mn-lt"/>
                <a:ea typeface="+mn-ea"/>
                <a:cs typeface="+mn-cs"/>
              </a:rPr>
              <a:t>Actually, the aim I introduce this concept is to remind you that y</a:t>
            </a:r>
            <a:r>
              <a:rPr lang="en-US" altLang="zh-HK" sz="1200" kern="1200" dirty="0">
                <a:solidFill>
                  <a:schemeClr val="tx1"/>
                </a:solidFill>
                <a:effectLst/>
                <a:latin typeface="+mn-lt"/>
                <a:ea typeface="+mn-ea"/>
                <a:cs typeface="+mn-cs"/>
              </a:rPr>
              <a:t>ou</a:t>
            </a:r>
            <a:r>
              <a:rPr lang="en-US" altLang="zh-HK" sz="1200" kern="1200" baseline="0" dirty="0">
                <a:solidFill>
                  <a:schemeClr val="tx1"/>
                </a:solidFill>
                <a:effectLst/>
                <a:latin typeface="+mn-lt"/>
                <a:ea typeface="+mn-ea"/>
                <a:cs typeface="+mn-cs"/>
              </a:rPr>
              <a:t> can also use the iconic communication in your own interface design…Just a reminder.</a:t>
            </a:r>
            <a:endParaRPr lang="en-US" altLang="zh-HK" sz="1200" kern="1200" dirty="0">
              <a:solidFill>
                <a:schemeClr val="tx1"/>
              </a:solidFill>
              <a:effectLst/>
              <a:latin typeface="+mn-lt"/>
              <a:ea typeface="+mn-ea"/>
              <a:cs typeface="+mn-cs"/>
            </a:endParaRPr>
          </a:p>
          <a:p>
            <a:pPr lvl="0"/>
            <a:endParaRPr lang="en-US" altLang="zh-HK" sz="1200" kern="1200" dirty="0">
              <a:solidFill>
                <a:schemeClr val="tx1"/>
              </a:solidFill>
              <a:effectLst/>
              <a:latin typeface="+mn-lt"/>
              <a:ea typeface="+mn-ea"/>
              <a:cs typeface="+mn-cs"/>
            </a:endParaRPr>
          </a:p>
          <a:p>
            <a:pPr lvl="0"/>
            <a:r>
              <a:rPr lang="en-US" altLang="zh-HK" sz="1200" kern="1200" dirty="0">
                <a:solidFill>
                  <a:schemeClr val="tx1"/>
                </a:solidFill>
                <a:effectLst/>
                <a:latin typeface="+mn-lt"/>
                <a:ea typeface="+mn-ea"/>
                <a:cs typeface="+mn-cs"/>
              </a:rPr>
              <a:t>https://www.youtube.com/watch?v=2gPo5GQYac4</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6</a:t>
            </a:fld>
            <a:endParaRPr lang="zh-HK" altLang="en-US"/>
          </a:p>
        </p:txBody>
      </p:sp>
    </p:spTree>
    <p:extLst>
      <p:ext uri="{BB962C8B-B14F-4D97-AF65-F5344CB8AC3E}">
        <p14:creationId xmlns:p14="http://schemas.microsoft.com/office/powerpoint/2010/main" val="393569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OK…now let’s go to another concept. The types of reasoning.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dirty="0"/>
              <a:t>The reason why I</a:t>
            </a:r>
            <a:r>
              <a:rPr lang="en-US" altLang="zh-HK" baseline="0" dirty="0"/>
              <a:t> introduce these four types of reasoning is that…actually, when the user use your interface, they are actually learning to use it, so you need to know how do they do the reasoning, how do they engages new things, then you may design a better interface for user to use.</a:t>
            </a:r>
            <a:endParaRPr lang="en-US" altLang="zh-HK" dirty="0"/>
          </a:p>
          <a:p>
            <a:r>
              <a:rPr lang="en-US" altLang="zh-HK" dirty="0"/>
              <a:t>OK, so actually, there are four types</a:t>
            </a:r>
            <a:r>
              <a:rPr lang="en-US" altLang="zh-HK" baseline="0" dirty="0"/>
              <a:t> of reasoning.</a:t>
            </a:r>
          </a:p>
          <a:p>
            <a:r>
              <a:rPr lang="en-US" altLang="zh-HK" baseline="0" dirty="0"/>
              <a:t>Deductive, inductive, Abductive, Analogical</a:t>
            </a:r>
          </a:p>
          <a:p>
            <a:r>
              <a:rPr lang="en-US" altLang="zh-HK" baseline="0" dirty="0"/>
              <a:t>1.The Deductive(</a:t>
            </a:r>
            <a:r>
              <a:rPr lang="zh-CN" altLang="en-US" baseline="0" dirty="0"/>
              <a:t>推断的</a:t>
            </a:r>
            <a:r>
              <a:rPr lang="en-US" altLang="zh-HK" baseline="0" dirty="0"/>
              <a:t>) is actually </a:t>
            </a:r>
            <a:r>
              <a:rPr lang="en-US" altLang="zh-CN" baseline="0" dirty="0"/>
              <a:t>the </a:t>
            </a:r>
            <a:r>
              <a:rPr lang="en-US" altLang="zh-HK" baseline="0" dirty="0"/>
              <a:t>reasoning by logic, for example, modus ponens(</a:t>
            </a:r>
            <a:r>
              <a:rPr lang="zh-CN" altLang="en-US" baseline="0" dirty="0"/>
              <a:t>演绎推理</a:t>
            </a:r>
            <a:r>
              <a:rPr lang="en-US" altLang="zh-HK" baseline="0" dirty="0"/>
              <a:t>)</a:t>
            </a:r>
          </a:p>
          <a:p>
            <a:r>
              <a:rPr lang="en-US" altLang="zh-HK" baseline="0" dirty="0"/>
              <a:t>2.T</a:t>
            </a:r>
            <a:r>
              <a:rPr lang="en-US" altLang="zh-CN" baseline="0" dirty="0"/>
              <a:t>he Inductive(</a:t>
            </a:r>
            <a:r>
              <a:rPr lang="zh-CN" altLang="en-US" baseline="0" dirty="0"/>
              <a:t>归纳的</a:t>
            </a:r>
            <a:r>
              <a:rPr lang="en-US" altLang="zh-CN" baseline="0" dirty="0"/>
              <a:t>) is that generalizing attributes from singleton(</a:t>
            </a:r>
            <a:r>
              <a:rPr lang="zh-CN" altLang="en-US" baseline="0" dirty="0"/>
              <a:t>一个</a:t>
            </a:r>
            <a:r>
              <a:rPr lang="en-US" altLang="zh-CN" baseline="0" dirty="0"/>
              <a:t>) observation</a:t>
            </a:r>
          </a:p>
          <a:p>
            <a:r>
              <a:rPr lang="en-US" altLang="zh-HK" baseline="0" dirty="0"/>
              <a:t>3.T</a:t>
            </a:r>
            <a:r>
              <a:rPr lang="en-US" altLang="zh-CN" baseline="0" dirty="0"/>
              <a:t>he Abductive(</a:t>
            </a:r>
            <a:r>
              <a:rPr lang="zh-CN" altLang="en-US" baseline="0" dirty="0"/>
              <a:t>反绎推理</a:t>
            </a:r>
            <a:r>
              <a:rPr lang="en-US" altLang="zh-CN" baseline="0" dirty="0"/>
              <a:t>) is actually the reverse logic, which means I give you the effect, and you conclude the cause.</a:t>
            </a:r>
          </a:p>
          <a:p>
            <a:r>
              <a:rPr lang="en-US" altLang="zh-HK" baseline="0" dirty="0"/>
              <a:t>4.The Analogical(</a:t>
            </a:r>
            <a:r>
              <a:rPr lang="zh-CN" altLang="en-US" baseline="0" dirty="0"/>
              <a:t>类推的</a:t>
            </a:r>
            <a:r>
              <a:rPr lang="en-US" altLang="zh-HK" baseline="0" dirty="0"/>
              <a:t>) is that </a:t>
            </a:r>
            <a:r>
              <a:rPr lang="en-US" altLang="zh-CN" baseline="0" dirty="0"/>
              <a:t>generalizing relations from pairwise observations.</a:t>
            </a:r>
            <a:endParaRPr lang="en-US" altLang="zh-HK" baseline="0" dirty="0"/>
          </a:p>
          <a:p>
            <a:r>
              <a:rPr lang="en-US" altLang="zh-HK" baseline="0" dirty="0"/>
              <a:t> </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7</a:t>
            </a:fld>
            <a:endParaRPr lang="zh-HK" altLang="en-US"/>
          </a:p>
        </p:txBody>
      </p:sp>
    </p:spTree>
    <p:extLst>
      <p:ext uri="{BB962C8B-B14F-4D97-AF65-F5344CB8AC3E}">
        <p14:creationId xmlns:p14="http://schemas.microsoft.com/office/powerpoint/2010/main" val="19628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I know they</a:t>
            </a:r>
            <a:r>
              <a:rPr lang="en-US" altLang="zh-HK" baseline="0" dirty="0"/>
              <a:t> are so abstract, so I put some examples here. Let’s see them one by one.</a:t>
            </a:r>
            <a:endParaRPr lang="en-US" altLang="zh-HK" dirty="0"/>
          </a:p>
          <a:p>
            <a:r>
              <a:rPr lang="en-US" altLang="zh-HK" dirty="0"/>
              <a:t>1.The first one, “Based</a:t>
            </a:r>
            <a:r>
              <a:rPr lang="en-US" altLang="zh-HK" baseline="0" dirty="0"/>
              <a:t> on the floor is wet, I conclude that today is rainy”. so which type of reasoning it is ?</a:t>
            </a:r>
          </a:p>
          <a:p>
            <a:r>
              <a:rPr lang="en-US" altLang="zh-HK" baseline="0" dirty="0"/>
              <a:t>Ok, let’s see the answer, it is abductive…because you can see, the effect is given(the floor is wet), and I conclude the cause(today is rainy)</a:t>
            </a:r>
          </a:p>
          <a:p>
            <a:r>
              <a:rPr lang="en-US" altLang="zh-HK" baseline="0" dirty="0"/>
              <a:t>2.The second one, “learn that ….”,which type of reasoning it is ?</a:t>
            </a:r>
          </a:p>
          <a:p>
            <a:r>
              <a:rPr lang="en-US" altLang="zh-HK" baseline="0" dirty="0"/>
              <a:t>The answer is inductive. Because you can see, I generalize attributes(Violet=7) from this observation (red=2, orange=3…..).</a:t>
            </a:r>
            <a:endParaRPr lang="en-US" altLang="zh-HK" dirty="0"/>
          </a:p>
          <a:p>
            <a:r>
              <a:rPr lang="en-US" altLang="zh-HK" dirty="0"/>
              <a:t>3.The third one, “Today is </a:t>
            </a:r>
            <a:r>
              <a:rPr lang="en-US" altLang="zh-HK" dirty="0" err="1"/>
              <a:t>xxxx</a:t>
            </a:r>
            <a:r>
              <a:rPr lang="en-US" altLang="zh-HK" dirty="0"/>
              <a:t>”, what type is it ?</a:t>
            </a:r>
          </a:p>
          <a:p>
            <a:r>
              <a:rPr lang="en-US" altLang="zh-HK" dirty="0"/>
              <a:t>The answer is</a:t>
            </a:r>
            <a:r>
              <a:rPr lang="en-US" altLang="zh-HK" baseline="0" dirty="0"/>
              <a:t> Analogical. You can see, I generalize relations from pairwise observations(day in earth and day in paradise),since we don’t need an umbrella in paradise, we don’t need an umbrella today.</a:t>
            </a:r>
          </a:p>
          <a:p>
            <a:r>
              <a:rPr lang="en-US" altLang="zh-HK" baseline="0" dirty="0"/>
              <a:t>4.The final one, “The rule says …..” what type is it?</a:t>
            </a:r>
          </a:p>
          <a:p>
            <a:r>
              <a:rPr lang="en-US" altLang="zh-HK" baseline="0" dirty="0"/>
              <a:t>The type is deductive. As you can see, it is a reasoning by logic, it is intuitive.</a:t>
            </a:r>
          </a:p>
          <a:p>
            <a:r>
              <a:rPr lang="en-US" altLang="zh-HK" baseline="0" dirty="0"/>
              <a:t>OK, that’s all the examples of type of reasoning.</a:t>
            </a:r>
            <a:endParaRPr lang="en-US" altLang="zh-HK" dirty="0"/>
          </a:p>
          <a:p>
            <a:r>
              <a:rPr lang="en-US" sz="1200" kern="1200" dirty="0">
                <a:solidFill>
                  <a:schemeClr val="tx1"/>
                </a:solidFill>
                <a:effectLst/>
                <a:latin typeface="+mn-lt"/>
                <a:ea typeface="+mn-ea"/>
                <a:cs typeface="+mn-cs"/>
              </a:rPr>
              <a:t>Again, the reason why I introduce these four types of reasoning is that I want you know how do your users engage new things, then you may design a better interface for new user to learn to use.</a:t>
            </a:r>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8</a:t>
            </a:fld>
            <a:endParaRPr lang="zh-HK" altLang="en-US"/>
          </a:p>
        </p:txBody>
      </p:sp>
    </p:spTree>
    <p:extLst>
      <p:ext uri="{BB962C8B-B14F-4D97-AF65-F5344CB8AC3E}">
        <p14:creationId xmlns:p14="http://schemas.microsoft.com/office/powerpoint/2010/main" val="57456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OK, now let’s go to the final concept.----</a:t>
            </a:r>
            <a:r>
              <a:rPr lang="en-US" altLang="zh-CN" dirty="0"/>
              <a:t>Different forms of long-term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reason why I introduce the concept</a:t>
            </a:r>
            <a:r>
              <a:rPr lang="en-US" altLang="zh-CN" baseline="0" dirty="0"/>
              <a:t> of </a:t>
            </a:r>
            <a:r>
              <a:rPr lang="en-US" altLang="zh-CN" dirty="0"/>
              <a:t>Different forms of long-term memory is that….as you know, the users are actually learning</a:t>
            </a:r>
            <a:r>
              <a:rPr lang="en-US" altLang="zh-CN" baseline="0" dirty="0"/>
              <a:t> to use your interface. So you need to know how they memory the things in order to design a more memorable interface and let your user remember how to use your interface, it good to keep your users as a long term user.</a:t>
            </a:r>
            <a:endParaRPr lang="zh-HK" altLang="en-US" dirty="0"/>
          </a:p>
          <a:p>
            <a:endParaRPr lang="en-US" altLang="zh-CN" dirty="0"/>
          </a:p>
          <a:p>
            <a:r>
              <a:rPr lang="en-US" altLang="zh-HK" dirty="0"/>
              <a:t>In general, there</a:t>
            </a:r>
            <a:r>
              <a:rPr lang="en-US" altLang="zh-HK" baseline="0" dirty="0"/>
              <a:t> are two types of long-term memory, Declarative memory(</a:t>
            </a:r>
            <a:r>
              <a:rPr lang="zh-CN" altLang="en-US" baseline="0" dirty="0"/>
              <a:t>陈述</a:t>
            </a:r>
            <a:r>
              <a:rPr lang="en-US" altLang="zh-HK" baseline="0" dirty="0"/>
              <a:t>) and Procedural Memory(</a:t>
            </a:r>
            <a:r>
              <a:rPr lang="zh-CN" altLang="en-US" baseline="0" dirty="0"/>
              <a:t>程序</a:t>
            </a:r>
            <a:r>
              <a:rPr lang="en-US" altLang="zh-HK" baseline="0" dirty="0"/>
              <a:t>).</a:t>
            </a:r>
          </a:p>
          <a:p>
            <a:r>
              <a:rPr lang="en-US" altLang="zh-HK" baseline="0" dirty="0"/>
              <a:t>The declarative Memory remembering “what”, and Procedural Memory remembering ”how”.</a:t>
            </a:r>
          </a:p>
          <a:p>
            <a:r>
              <a:rPr lang="en-US" altLang="zh-HK" baseline="0" dirty="0"/>
              <a:t>And the Declarative Memory also could be divided into to</a:t>
            </a:r>
            <a:r>
              <a:rPr lang="zh-Hans" altLang="en-US" baseline="0" dirty="0"/>
              <a:t> </a:t>
            </a:r>
            <a:r>
              <a:rPr lang="en-US" altLang="zh-Hans" baseline="0" dirty="0"/>
              <a:t>two</a:t>
            </a:r>
            <a:r>
              <a:rPr lang="zh-Hans" altLang="en-US" baseline="0" dirty="0"/>
              <a:t> </a:t>
            </a:r>
            <a:r>
              <a:rPr lang="en-US" altLang="zh-HK" baseline="0" dirty="0"/>
              <a:t> kinds of memories. One is Episodic Memory(</a:t>
            </a:r>
            <a:r>
              <a:rPr lang="zh-CN" altLang="en-US" baseline="0" dirty="0"/>
              <a:t>插话式记忆</a:t>
            </a:r>
            <a:r>
              <a:rPr lang="en-US" altLang="zh-HK" baseline="0" dirty="0"/>
              <a:t>), it mainly refers to remember the events. Another one is Semantic Memory(</a:t>
            </a:r>
            <a:r>
              <a:rPr lang="zh-CN" altLang="en-US" baseline="0" dirty="0"/>
              <a:t>语义式记忆</a:t>
            </a:r>
            <a:r>
              <a:rPr lang="en-US" altLang="zh-HK" baseline="0" dirty="0"/>
              <a:t>), it mainly refers to remember the facts.</a:t>
            </a:r>
            <a:endParaRPr lang="zh-HK" altLang="en-US" dirty="0"/>
          </a:p>
        </p:txBody>
      </p:sp>
      <p:sp>
        <p:nvSpPr>
          <p:cNvPr id="4" name="Slide Number Placeholder 3"/>
          <p:cNvSpPr>
            <a:spLocks noGrp="1"/>
          </p:cNvSpPr>
          <p:nvPr>
            <p:ph type="sldNum" sz="quarter" idx="10"/>
          </p:nvPr>
        </p:nvSpPr>
        <p:spPr/>
        <p:txBody>
          <a:bodyPr/>
          <a:lstStyle/>
          <a:p>
            <a:fld id="{9B1129E5-7138-45CC-9455-46B9410E1792}" type="slidenum">
              <a:rPr lang="zh-HK" altLang="en-US" smtClean="0"/>
              <a:t>9</a:t>
            </a:fld>
            <a:endParaRPr lang="zh-HK" altLang="en-US"/>
          </a:p>
        </p:txBody>
      </p:sp>
    </p:spTree>
    <p:extLst>
      <p:ext uri="{BB962C8B-B14F-4D97-AF65-F5344CB8AC3E}">
        <p14:creationId xmlns:p14="http://schemas.microsoft.com/office/powerpoint/2010/main" val="91646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57200" y="2129513"/>
            <a:ext cx="8515350" cy="1471837"/>
          </a:xfrm>
        </p:spPr>
        <p:txBody>
          <a:bodyPr anchor="b"/>
          <a:lstStyle>
            <a:lvl1pPr>
              <a:lnSpc>
                <a:spcPct val="90000"/>
              </a:lnSpc>
              <a:defRPr sz="3996"/>
            </a:lvl1pPr>
          </a:lstStyle>
          <a:p>
            <a:r>
              <a:rPr lang="en-US" altLang="zh-HK"/>
              <a:t>Click to edit Master title style</a:t>
            </a:r>
            <a:endParaRPr lang="en-US" dirty="0"/>
          </a:p>
        </p:txBody>
      </p:sp>
      <p:sp>
        <p:nvSpPr>
          <p:cNvPr id="18435" name="Rectangle 3"/>
          <p:cNvSpPr>
            <a:spLocks noGrp="1" noChangeArrowheads="1"/>
          </p:cNvSpPr>
          <p:nvPr>
            <p:ph type="subTitle" idx="1"/>
          </p:nvPr>
        </p:nvSpPr>
        <p:spPr>
          <a:xfrm>
            <a:off x="457200" y="3886835"/>
            <a:ext cx="8515350" cy="1750979"/>
          </a:xfrm>
        </p:spPr>
        <p:txBody>
          <a:bodyPr/>
          <a:lstStyle>
            <a:lvl1pPr marL="0" indent="0">
              <a:buFontTx/>
              <a:buNone/>
              <a:defRPr sz="1799" b="1">
                <a:solidFill>
                  <a:srgbClr val="00B2F2"/>
                </a:solidFill>
              </a:defRPr>
            </a:lvl1pPr>
          </a:lstStyle>
          <a:p>
            <a:r>
              <a:rPr lang="en-US" altLang="zh-HK"/>
              <a:t>Click to edit Master subtitle style</a:t>
            </a:r>
            <a:endParaRPr lang="en-US"/>
          </a:p>
        </p:txBody>
      </p:sp>
      <p:sp>
        <p:nvSpPr>
          <p:cNvPr id="9" name="Date Placeholder 8"/>
          <p:cNvSpPr>
            <a:spLocks noGrp="1"/>
          </p:cNvSpPr>
          <p:nvPr>
            <p:ph type="dt" sz="half" idx="10"/>
          </p:nvPr>
        </p:nvSpPr>
        <p:spPr>
          <a:xfrm>
            <a:off x="0" y="2"/>
            <a:ext cx="689610" cy="365125"/>
          </a:xfrm>
        </p:spPr>
        <p:txBody>
          <a:bodyPr/>
          <a:lstStyle/>
          <a:p>
            <a:fld id="{201A80EE-BDA6-4363-A0A3-09D2744C5445}" type="datetimeFigureOut">
              <a:rPr lang="zh-HK" altLang="en-US" smtClean="0"/>
              <a:t>01/03/22</a:t>
            </a:fld>
            <a:endParaRPr lang="zh-HK" altLang="en-US"/>
          </a:p>
        </p:txBody>
      </p:sp>
      <p:sp>
        <p:nvSpPr>
          <p:cNvPr id="11" name="Slide Number Placeholder 10"/>
          <p:cNvSpPr>
            <a:spLocks noGrp="1"/>
          </p:cNvSpPr>
          <p:nvPr>
            <p:ph type="sldNum" sz="quarter" idx="12"/>
          </p:nvPr>
        </p:nvSpPr>
        <p:spPr/>
        <p:txBody>
          <a:bodyPr/>
          <a:lstStyle/>
          <a:p>
            <a:fld id="{55AD1241-0D48-43FD-826A-6E14841C11C4}" type="slidenum">
              <a:rPr lang="zh-HK" altLang="en-US" smtClean="0"/>
              <a:t>‹#›</a:t>
            </a:fld>
            <a:endParaRPr lang="zh-HK" altLang="en-US"/>
          </a:p>
        </p:txBody>
      </p:sp>
    </p:spTree>
    <p:extLst>
      <p:ext uri="{BB962C8B-B14F-4D97-AF65-F5344CB8AC3E}">
        <p14:creationId xmlns:p14="http://schemas.microsoft.com/office/powerpoint/2010/main" val="381751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1127343"/>
            <a:ext cx="8305800" cy="4999087"/>
          </a:xfrm>
          <a:prstGeom prst="rect">
            <a:avLst/>
          </a:prstGeom>
        </p:spPr>
        <p:txBody>
          <a:bodyPr lIns="57103" tIns="28549" rIns="57103" bIns="28549"/>
          <a:lstStyle>
            <a:lvl1pPr>
              <a:defRPr sz="900">
                <a:latin typeface="HelvNeue Roman for IBM"/>
                <a:cs typeface="HelvNeue Roman for IBM"/>
              </a:defRPr>
            </a:lvl1pPr>
            <a:lvl2pPr marL="463946" indent="-178439">
              <a:buFont typeface="Lucida Grande"/>
              <a:buChar char="-"/>
              <a:defRPr sz="900">
                <a:latin typeface="HelvNeue Roman for IBM"/>
                <a:cs typeface="HelvNeue Roman for IBM"/>
              </a:defRPr>
            </a:lvl2pPr>
            <a:lvl3pPr>
              <a:defRPr sz="900">
                <a:latin typeface="HelvNeue Roman for IBM"/>
                <a:cs typeface="HelvNeue Roman for IBM"/>
              </a:defRPr>
            </a:lvl3pPr>
            <a:lvl4pPr marL="999266" indent="-142753">
              <a:buFont typeface="Lucida Grande"/>
              <a:buChar char="-"/>
              <a:defRPr sz="900">
                <a:latin typeface="HelvNeue Roman for IBM"/>
                <a:cs typeface="HelvNeue Roman for IBM"/>
              </a:defRPr>
            </a:lvl4pPr>
            <a:lvl5pPr>
              <a:defRPr sz="900">
                <a:latin typeface="HelvNeue Roman for IBM"/>
                <a:cs typeface="HelvNeue Roman for IBM"/>
              </a:defRPr>
            </a:lvl5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Slide Number Placeholder 7"/>
          <p:cNvSpPr>
            <a:spLocks noGrp="1"/>
          </p:cNvSpPr>
          <p:nvPr>
            <p:ph type="sldNum" sz="quarter" idx="11"/>
          </p:nvPr>
        </p:nvSpPr>
        <p:spPr>
          <a:xfrm>
            <a:off x="6475412" y="6446132"/>
            <a:ext cx="2057400" cy="274413"/>
          </a:xfrm>
        </p:spPr>
        <p:txBody>
          <a:bodyPr/>
          <a:lstStyle/>
          <a:p>
            <a:fld id="{55AD1241-0D48-43FD-826A-6E14841C11C4}" type="slidenum">
              <a:rPr lang="zh-HK" altLang="en-US" smtClean="0"/>
              <a:t>‹#›</a:t>
            </a:fld>
            <a:endParaRPr lang="zh-HK" altLang="en-US"/>
          </a:p>
        </p:txBody>
      </p:sp>
      <p:sp>
        <p:nvSpPr>
          <p:cNvPr id="5"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6"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129184718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4" name="Slide Number Placeholder 7"/>
          <p:cNvSpPr>
            <a:spLocks noGrp="1"/>
          </p:cNvSpPr>
          <p:nvPr>
            <p:ph type="sldNum" sz="quarter" idx="11"/>
          </p:nvPr>
        </p:nvSpPr>
        <p:spPr>
          <a:xfrm>
            <a:off x="6475412" y="6446132"/>
            <a:ext cx="2057400" cy="274413"/>
          </a:xfrm>
        </p:spPr>
        <p:txBody>
          <a:bodyPr/>
          <a:lstStyle/>
          <a:p>
            <a:fld id="{55AD1241-0D48-43FD-826A-6E14841C11C4}" type="slidenum">
              <a:rPr lang="zh-HK" altLang="en-US" smtClean="0"/>
              <a:t>‹#›</a:t>
            </a:fld>
            <a:endParaRPr lang="zh-HK" altLang="en-US"/>
          </a:p>
        </p:txBody>
      </p:sp>
      <p:sp>
        <p:nvSpPr>
          <p:cNvPr id="5"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6"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2941000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55AD1241-0D48-43FD-826A-6E14841C11C4}" type="slidenum">
              <a:rPr lang="zh-HK" altLang="en-US" smtClean="0"/>
              <a:t>‹#›</a:t>
            </a:fld>
            <a:endParaRPr lang="zh-HK" altLang="en-US"/>
          </a:p>
        </p:txBody>
      </p:sp>
      <p:sp>
        <p:nvSpPr>
          <p:cNvPr id="13" name="Rectangle 3"/>
          <p:cNvSpPr>
            <a:spLocks noGrp="1" noChangeArrowheads="1"/>
          </p:cNvSpPr>
          <p:nvPr>
            <p:ph idx="1"/>
          </p:nvPr>
        </p:nvSpPr>
        <p:spPr bwMode="auto">
          <a:xfrm>
            <a:off x="457200" y="1072897"/>
            <a:ext cx="8305800" cy="505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11" name="Footer Placeholder 2"/>
          <p:cNvSpPr>
            <a:spLocks noGrp="1"/>
          </p:cNvSpPr>
          <p:nvPr>
            <p:ph type="ftr" sz="quarter" idx="11"/>
          </p:nvPr>
        </p:nvSpPr>
        <p:spPr>
          <a:xfrm>
            <a:off x="461007" y="6519635"/>
            <a:ext cx="5557454" cy="230289"/>
          </a:xfrm>
          <a:prstGeom prst="rect">
            <a:avLst/>
          </a:prstGeom>
        </p:spPr>
        <p:txBody>
          <a:bodyPr/>
          <a:lstStyle/>
          <a:p>
            <a:endParaRPr lang="zh-HK" altLang="en-US"/>
          </a:p>
        </p:txBody>
      </p:sp>
    </p:spTree>
    <p:extLst>
      <p:ext uri="{BB962C8B-B14F-4D97-AF65-F5344CB8AC3E}">
        <p14:creationId xmlns:p14="http://schemas.microsoft.com/office/powerpoint/2010/main" val="347067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Blank Slide Layout">
    <p:spTree>
      <p:nvGrpSpPr>
        <p:cNvPr id="1" name=""/>
        <p:cNvGrpSpPr/>
        <p:nvPr/>
      </p:nvGrpSpPr>
      <p:grpSpPr>
        <a:xfrm>
          <a:off x="0" y="0"/>
          <a:ext cx="0" cy="0"/>
          <a:chOff x="0" y="0"/>
          <a:chExt cx="0" cy="0"/>
        </a:xfrm>
      </p:grpSpPr>
      <p:sp>
        <p:nvSpPr>
          <p:cNvPr id="2" name="Slide Number Placeholder 7"/>
          <p:cNvSpPr>
            <a:spLocks noGrp="1"/>
          </p:cNvSpPr>
          <p:nvPr>
            <p:ph type="sldNum" sz="quarter" idx="11"/>
          </p:nvPr>
        </p:nvSpPr>
        <p:spPr>
          <a:xfrm>
            <a:off x="6475412" y="6446132"/>
            <a:ext cx="2057400" cy="274413"/>
          </a:xfrm>
        </p:spPr>
        <p:txBody>
          <a:bodyPr/>
          <a:lstStyle/>
          <a:p>
            <a:fld id="{55AD1241-0D48-43FD-826A-6E14841C11C4}" type="slidenum">
              <a:rPr lang="zh-HK" altLang="en-US" smtClean="0"/>
              <a:t>‹#›</a:t>
            </a:fld>
            <a:endParaRPr lang="zh-HK" altLang="en-US"/>
          </a:p>
        </p:txBody>
      </p:sp>
      <p:sp>
        <p:nvSpPr>
          <p:cNvPr id="3"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4" name="Rectangle 3"/>
          <p:cNvSpPr/>
          <p:nvPr/>
        </p:nvSpPr>
        <p:spPr>
          <a:xfrm>
            <a:off x="0" y="0"/>
            <a:ext cx="9144000" cy="6858000"/>
          </a:xfrm>
          <a:prstGeom prst="rect">
            <a:avLst/>
          </a:prstGeom>
          <a:solidFill>
            <a:srgbClr val="14A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AU" sz="2100"/>
          </a:p>
        </p:txBody>
      </p:sp>
      <p:pic>
        <p:nvPicPr>
          <p:cNvPr id="5" name="Picture 4"/>
          <p:cNvPicPr>
            <a:picLocks noChangeAspect="1"/>
          </p:cNvPicPr>
          <p:nvPr/>
        </p:nvPicPr>
        <p:blipFill>
          <a:blip r:embed="rId2"/>
          <a:stretch>
            <a:fillRect/>
          </a:stretch>
        </p:blipFill>
        <p:spPr>
          <a:xfrm>
            <a:off x="5318637" y="-29028"/>
            <a:ext cx="3825363" cy="6858000"/>
          </a:xfrm>
          <a:prstGeom prst="rect">
            <a:avLst/>
          </a:prstGeom>
          <a:solidFill>
            <a:srgbClr val="14A3EB"/>
          </a:solidFill>
        </p:spPr>
      </p:pic>
      <p:sp>
        <p:nvSpPr>
          <p:cNvPr id="6" name="Content Placeholder 2"/>
          <p:cNvSpPr txBox="1">
            <a:spLocks/>
          </p:cNvSpPr>
          <p:nvPr/>
        </p:nvSpPr>
        <p:spPr bwMode="auto">
          <a:xfrm>
            <a:off x="426386" y="3793218"/>
            <a:ext cx="4465865" cy="16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23" tIns="30611" rIns="61223" bIns="30611"/>
          <a:lstStyle>
            <a:lvl1pPr defTabSz="304800">
              <a:defRPr sz="2400">
                <a:solidFill>
                  <a:schemeClr val="tx1"/>
                </a:solidFill>
                <a:latin typeface="Arial" panose="020B0604020202020204" pitchFamily="34" charset="0"/>
                <a:cs typeface="Arial" panose="020B0604020202020204" pitchFamily="34" charset="0"/>
              </a:defRPr>
            </a:lvl1pPr>
            <a:lvl2pPr marL="742950" indent="-285750" defTabSz="304800">
              <a:defRPr sz="2400">
                <a:solidFill>
                  <a:schemeClr val="tx1"/>
                </a:solidFill>
                <a:latin typeface="Arial" panose="020B0604020202020204" pitchFamily="34" charset="0"/>
                <a:cs typeface="Arial" panose="020B0604020202020204" pitchFamily="34" charset="0"/>
              </a:defRPr>
            </a:lvl2pPr>
            <a:lvl3pPr marL="1143000" indent="-228600" defTabSz="304800">
              <a:defRPr sz="2400">
                <a:solidFill>
                  <a:schemeClr val="tx1"/>
                </a:solidFill>
                <a:latin typeface="Arial" panose="020B0604020202020204" pitchFamily="34" charset="0"/>
                <a:cs typeface="Arial" panose="020B0604020202020204" pitchFamily="34" charset="0"/>
              </a:defRPr>
            </a:lvl3pPr>
            <a:lvl4pPr marL="1600200" indent="-228600" defTabSz="304800">
              <a:defRPr sz="2400">
                <a:solidFill>
                  <a:schemeClr val="tx1"/>
                </a:solidFill>
                <a:latin typeface="Arial" panose="020B0604020202020204" pitchFamily="34" charset="0"/>
                <a:cs typeface="Arial" panose="020B0604020202020204" pitchFamily="34" charset="0"/>
              </a:defRPr>
            </a:lvl4pPr>
            <a:lvl5pPr marL="2057400" indent="-228600" defTabSz="304800">
              <a:defRPr sz="2400">
                <a:solidFill>
                  <a:schemeClr val="tx1"/>
                </a:solidFill>
                <a:latin typeface="Arial" panose="020B0604020202020204" pitchFamily="34" charset="0"/>
                <a:cs typeface="Arial" panose="020B0604020202020204" pitchFamily="34" charset="0"/>
              </a:defRPr>
            </a:lvl5pPr>
            <a:lvl6pPr marL="2514600" indent="-228600" defTabSz="304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304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304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304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lnSpc>
                <a:spcPct val="110000"/>
              </a:lnSpc>
              <a:spcBef>
                <a:spcPts val="169"/>
              </a:spcBef>
            </a:pPr>
            <a:endParaRPr lang="en-US" altLang="ja-JP" sz="3000" b="1" dirty="0">
              <a:solidFill>
                <a:srgbClr val="FFFFFF"/>
              </a:solidFill>
              <a:latin typeface="HelvNeue Medium for IBM" charset="0"/>
              <a:sym typeface="HelvNeue Bold for IBM" charset="0"/>
            </a:endParaRPr>
          </a:p>
        </p:txBody>
      </p:sp>
      <p:sp>
        <p:nvSpPr>
          <p:cNvPr id="8" name="Rectangle 7"/>
          <p:cNvSpPr/>
          <p:nvPr/>
        </p:nvSpPr>
        <p:spPr>
          <a:xfrm>
            <a:off x="1" y="4938107"/>
            <a:ext cx="5776028" cy="10933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350"/>
          </a:p>
        </p:txBody>
      </p:sp>
      <p:sp>
        <p:nvSpPr>
          <p:cNvPr id="7" name="Rectangle 2"/>
          <p:cNvSpPr>
            <a:spLocks noGrp="1" noChangeArrowheads="1"/>
          </p:cNvSpPr>
          <p:nvPr>
            <p:ph type="ctrTitle"/>
          </p:nvPr>
        </p:nvSpPr>
        <p:spPr>
          <a:xfrm>
            <a:off x="461006" y="3429001"/>
            <a:ext cx="4732920" cy="1471837"/>
          </a:xfrm>
        </p:spPr>
        <p:txBody>
          <a:bodyPr anchor="t"/>
          <a:lstStyle>
            <a:lvl1pPr>
              <a:lnSpc>
                <a:spcPct val="90000"/>
              </a:lnSpc>
              <a:defRPr sz="3600">
                <a:solidFill>
                  <a:schemeClr val="bg1"/>
                </a:solidFill>
              </a:defRPr>
            </a:lvl1pPr>
          </a:lstStyle>
          <a:p>
            <a:r>
              <a:rPr lang="en-US" altLang="zh-HK"/>
              <a:t>Click to edit Master title style</a:t>
            </a:r>
            <a:endParaRPr lang="en-US" dirty="0"/>
          </a:p>
        </p:txBody>
      </p:sp>
    </p:spTree>
    <p:extLst>
      <p:ext uri="{BB962C8B-B14F-4D97-AF65-F5344CB8AC3E}">
        <p14:creationId xmlns:p14="http://schemas.microsoft.com/office/powerpoint/2010/main" val="3088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altLang="zh-HK" dirty="0"/>
              <a:t>Click to edit Master title style</a:t>
            </a:r>
            <a:endParaRPr lang="en-US" dirty="0"/>
          </a:p>
        </p:txBody>
      </p:sp>
      <p:sp>
        <p:nvSpPr>
          <p:cNvPr id="3" name="Content Placeholder 2"/>
          <p:cNvSpPr>
            <a:spLocks noGrp="1"/>
          </p:cNvSpPr>
          <p:nvPr>
            <p:ph sz="half" idx="1"/>
          </p:nvPr>
        </p:nvSpPr>
        <p:spPr>
          <a:xfrm>
            <a:off x="457200" y="1161826"/>
            <a:ext cx="8305800" cy="5045336"/>
          </a:xfrm>
        </p:spPr>
        <p:txBody>
          <a:bodyPr/>
          <a:lstStyle>
            <a:lvl1pPr marL="285486" indent="-285486">
              <a:buFont typeface="Arial" panose="020B0604020202020204" pitchFamily="34" charset="0"/>
              <a:buChar char="•"/>
              <a:defRPr sz="1799"/>
            </a:lvl1pPr>
            <a:lvl2pPr>
              <a:defRPr sz="1598"/>
            </a:lvl2pPr>
            <a:lvl3pPr>
              <a:defRPr sz="1399"/>
            </a:lvl3pPr>
            <a:lvl4pPr marL="1598720" marR="0" indent="-228389" algn="l" defTabSz="913554" rtl="0" eaLnBrk="1" fontAlgn="base" latinLnBrk="0" hangingPunct="1">
              <a:lnSpc>
                <a:spcPct val="100000"/>
              </a:lnSpc>
              <a:spcBef>
                <a:spcPct val="20000"/>
              </a:spcBef>
              <a:spcAft>
                <a:spcPct val="0"/>
              </a:spcAft>
              <a:buClrTx/>
              <a:buSzTx/>
              <a:tabLst/>
              <a:defRPr sz="1199"/>
            </a:lvl4pPr>
            <a:lvl5pPr marL="1827108" marR="0" indent="-228389" algn="l" defTabSz="913554" rtl="0" eaLnBrk="1" fontAlgn="base" latinLnBrk="0" hangingPunct="1">
              <a:lnSpc>
                <a:spcPct val="100000"/>
              </a:lnSpc>
              <a:spcBef>
                <a:spcPct val="20000"/>
              </a:spcBef>
              <a:spcAft>
                <a:spcPct val="0"/>
              </a:spcAft>
              <a:buClrTx/>
              <a:buSzTx/>
              <a:tabLst/>
              <a:defRPr sz="1199" baseline="0"/>
            </a:lvl5pPr>
            <a:lvl6pPr>
              <a:defRPr sz="1799"/>
            </a:lvl6pPr>
            <a:lvl7pPr>
              <a:defRPr sz="1799"/>
            </a:lvl7pPr>
            <a:lvl8pPr>
              <a:defRPr sz="1799"/>
            </a:lvl8pPr>
            <a:lvl9pPr>
              <a:defRPr sz="1799"/>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8" name="Slide Number Placeholder 7"/>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9"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Tree>
    <p:extLst>
      <p:ext uri="{BB962C8B-B14F-4D97-AF65-F5344CB8AC3E}">
        <p14:creationId xmlns:p14="http://schemas.microsoft.com/office/powerpoint/2010/main" val="127956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vl1pPr>
          </a:lstStyle>
          <a:p>
            <a:r>
              <a:rPr lang="en-US" altLang="zh-HK" dirty="0"/>
              <a:t>Click to edit Master title style</a:t>
            </a:r>
            <a:endParaRPr lang="en-US" dirty="0"/>
          </a:p>
        </p:txBody>
      </p:sp>
      <p:sp>
        <p:nvSpPr>
          <p:cNvPr id="3" name="Content Placeholder 2"/>
          <p:cNvSpPr>
            <a:spLocks noGrp="1"/>
          </p:cNvSpPr>
          <p:nvPr>
            <p:ph sz="half" idx="1"/>
          </p:nvPr>
        </p:nvSpPr>
        <p:spPr>
          <a:xfrm>
            <a:off x="457200" y="1252628"/>
            <a:ext cx="4023360" cy="4263252"/>
          </a:xfrm>
        </p:spPr>
        <p:txBody>
          <a:bodyPr/>
          <a:lstStyle>
            <a:lvl1pPr marL="285486" indent="-285486">
              <a:buFont typeface="Arial" panose="020B0604020202020204" pitchFamily="34" charset="0"/>
              <a:buChar char="•"/>
              <a:defRPr sz="1799"/>
            </a:lvl1pPr>
            <a:lvl2pPr>
              <a:defRPr sz="1598"/>
            </a:lvl2pPr>
            <a:lvl3pPr>
              <a:defRPr sz="1399"/>
            </a:lvl3pPr>
            <a:lvl4pPr marL="1598720" marR="0" indent="-228389" algn="l" defTabSz="913554" rtl="0" eaLnBrk="1" fontAlgn="base" latinLnBrk="0" hangingPunct="1">
              <a:lnSpc>
                <a:spcPct val="100000"/>
              </a:lnSpc>
              <a:spcBef>
                <a:spcPct val="20000"/>
              </a:spcBef>
              <a:spcAft>
                <a:spcPct val="0"/>
              </a:spcAft>
              <a:buClrTx/>
              <a:buSzTx/>
              <a:tabLst/>
              <a:defRPr sz="1199"/>
            </a:lvl4pPr>
            <a:lvl5pPr marL="1827108" marR="0" indent="-228389" algn="l" defTabSz="913554" rtl="0" eaLnBrk="1" fontAlgn="base" latinLnBrk="0" hangingPunct="1">
              <a:lnSpc>
                <a:spcPct val="100000"/>
              </a:lnSpc>
              <a:spcBef>
                <a:spcPct val="20000"/>
              </a:spcBef>
              <a:spcAft>
                <a:spcPct val="0"/>
              </a:spcAft>
              <a:buClrTx/>
              <a:buSzTx/>
              <a:tabLst/>
              <a:defRPr sz="1199" baseline="0"/>
            </a:lvl5pPr>
            <a:lvl6pPr>
              <a:defRPr sz="1799"/>
            </a:lvl6pPr>
            <a:lvl7pPr>
              <a:defRPr sz="1799"/>
            </a:lvl7pPr>
            <a:lvl8pPr>
              <a:defRPr sz="1799"/>
            </a:lvl8pPr>
            <a:lvl9pPr>
              <a:defRPr sz="1799"/>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4739640" y="1278884"/>
            <a:ext cx="4023360" cy="4263252"/>
          </a:xfrm>
        </p:spPr>
        <p:txBody>
          <a:bodyPr/>
          <a:lstStyle>
            <a:lvl1pPr marL="456777" indent="-456777">
              <a:buFont typeface="Arial" panose="020B0604020202020204" pitchFamily="34" charset="0"/>
              <a:buChar char="•"/>
              <a:defRPr sz="1799"/>
            </a:lvl1pPr>
            <a:lvl2pPr>
              <a:defRPr sz="1598"/>
            </a:lvl2pPr>
            <a:lvl3pPr>
              <a:defRPr sz="1399"/>
            </a:lvl3pPr>
            <a:lvl4pPr marL="1598720" marR="0" indent="-228389" algn="l" defTabSz="913554" rtl="0" eaLnBrk="1" fontAlgn="base" latinLnBrk="0" hangingPunct="1">
              <a:lnSpc>
                <a:spcPct val="100000"/>
              </a:lnSpc>
              <a:spcBef>
                <a:spcPct val="20000"/>
              </a:spcBef>
              <a:spcAft>
                <a:spcPct val="0"/>
              </a:spcAft>
              <a:buClrTx/>
              <a:buSzTx/>
              <a:tabLst/>
              <a:defRPr sz="1199"/>
            </a:lvl4pPr>
            <a:lvl5pPr marL="1827108" marR="0" indent="-228389" algn="l" defTabSz="913554" rtl="0" eaLnBrk="1" fontAlgn="base" latinLnBrk="0" hangingPunct="1">
              <a:lnSpc>
                <a:spcPct val="100000"/>
              </a:lnSpc>
              <a:spcBef>
                <a:spcPct val="20000"/>
              </a:spcBef>
              <a:spcAft>
                <a:spcPct val="0"/>
              </a:spcAft>
              <a:buClrTx/>
              <a:buSzTx/>
              <a:tabLst/>
              <a:defRPr sz="1199"/>
            </a:lvl5pPr>
            <a:lvl6pPr>
              <a:defRPr sz="1799"/>
            </a:lvl6pPr>
            <a:lvl7pPr>
              <a:defRPr sz="1799"/>
            </a:lvl7pPr>
            <a:lvl8pPr>
              <a:defRPr sz="1799"/>
            </a:lvl8pPr>
            <a:lvl9pPr>
              <a:defRPr sz="1799"/>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8" name="Slide Number Placeholder 7"/>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9"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Tree>
    <p:extLst>
      <p:ext uri="{BB962C8B-B14F-4D97-AF65-F5344CB8AC3E}">
        <p14:creationId xmlns:p14="http://schemas.microsoft.com/office/powerpoint/2010/main" val="250798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7"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5"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364370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4"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6"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182791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859816"/>
            <a:ext cx="5111750" cy="5266495"/>
          </a:xfrm>
        </p:spPr>
        <p:txBody>
          <a:bodyPr/>
          <a:lstStyle>
            <a:lvl1pPr>
              <a:defRPr sz="1998"/>
            </a:lvl1pPr>
            <a:lvl2pPr>
              <a:defRPr sz="1799"/>
            </a:lvl2pPr>
            <a:lvl3pPr>
              <a:defRPr sz="1598"/>
            </a:lvl3pPr>
            <a:lvl4pPr>
              <a:defRPr sz="1399"/>
            </a:lvl4pPr>
            <a:lvl5pPr>
              <a:defRPr sz="1399"/>
            </a:lvl5pPr>
            <a:lvl6pPr>
              <a:defRPr sz="1998"/>
            </a:lvl6pPr>
            <a:lvl7pPr>
              <a:defRPr sz="1998"/>
            </a:lvl7pPr>
            <a:lvl8pPr>
              <a:defRPr sz="1998"/>
            </a:lvl8pPr>
            <a:lvl9pPr>
              <a:defRPr sz="1998"/>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457201" y="859816"/>
            <a:ext cx="3008313" cy="5266496"/>
          </a:xfrm>
        </p:spPr>
        <p:txBody>
          <a:bodyPr/>
          <a:lstStyle>
            <a:lvl1pPr marL="0" indent="0">
              <a:buNone/>
              <a:defRPr sz="1399"/>
            </a:lvl1pPr>
            <a:lvl2pPr marL="456777" indent="0">
              <a:buNone/>
              <a:defRPr sz="1199"/>
            </a:lvl2pPr>
            <a:lvl3pPr marL="913554" indent="0">
              <a:buNone/>
              <a:defRPr sz="999"/>
            </a:lvl3pPr>
            <a:lvl4pPr marL="1370331" indent="0">
              <a:buNone/>
              <a:defRPr sz="899"/>
            </a:lvl4pPr>
            <a:lvl5pPr marL="1827108" indent="0">
              <a:buNone/>
              <a:defRPr sz="899"/>
            </a:lvl5pPr>
            <a:lvl6pPr marL="2283886" indent="0">
              <a:buNone/>
              <a:defRPr sz="899"/>
            </a:lvl6pPr>
            <a:lvl7pPr marL="2740663" indent="0">
              <a:buNone/>
              <a:defRPr sz="899"/>
            </a:lvl7pPr>
            <a:lvl8pPr marL="3197440" indent="0">
              <a:buNone/>
              <a:defRPr sz="899"/>
            </a:lvl8pPr>
            <a:lvl9pPr marL="3654217" indent="0">
              <a:buNone/>
              <a:defRPr sz="899"/>
            </a:lvl9pPr>
          </a:lstStyle>
          <a:p>
            <a:pPr lvl="0"/>
            <a:r>
              <a:rPr lang="en-US" altLang="zh-HK"/>
              <a:t>Edit Master text styles</a:t>
            </a:r>
          </a:p>
        </p:txBody>
      </p:sp>
      <p:sp>
        <p:nvSpPr>
          <p:cNvPr id="8" name="Slide Number Placeholder 7"/>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7"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9"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423926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Text and Char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886926"/>
            <a:ext cx="4023360" cy="4263252"/>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hart Placeholder 3"/>
          <p:cNvSpPr>
            <a:spLocks noGrp="1"/>
          </p:cNvSpPr>
          <p:nvPr>
            <p:ph type="chart" sz="half" idx="2"/>
          </p:nvPr>
        </p:nvSpPr>
        <p:spPr>
          <a:xfrm>
            <a:off x="4663440" y="1886926"/>
            <a:ext cx="4023360" cy="4263252"/>
          </a:xfrm>
        </p:spPr>
        <p:txBody>
          <a:bodyPr/>
          <a:lstStyle/>
          <a:p>
            <a:pPr lvl="0"/>
            <a:r>
              <a:rPr lang="en-US" altLang="zh-HK" noProof="0"/>
              <a:t>Click icon to add chart</a:t>
            </a:r>
            <a:endParaRPr lang="en-US" noProof="0" dirty="0"/>
          </a:p>
        </p:txBody>
      </p:sp>
      <p:sp>
        <p:nvSpPr>
          <p:cNvPr id="8" name="Slide Number Placeholder 7"/>
          <p:cNvSpPr>
            <a:spLocks noGrp="1"/>
          </p:cNvSpPr>
          <p:nvPr>
            <p:ph type="sldNum" sz="quarter" idx="11"/>
          </p:nvPr>
        </p:nvSpPr>
        <p:spPr/>
        <p:txBody>
          <a:bodyPr/>
          <a:lstStyle/>
          <a:p>
            <a:fld id="{55AD1241-0D48-43FD-826A-6E14841C11C4}" type="slidenum">
              <a:rPr lang="zh-HK" altLang="en-US" smtClean="0"/>
              <a:t>‹#›</a:t>
            </a:fld>
            <a:endParaRPr lang="zh-HK" altLang="en-US"/>
          </a:p>
        </p:txBody>
      </p:sp>
      <p:sp>
        <p:nvSpPr>
          <p:cNvPr id="7"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
        <p:nvSpPr>
          <p:cNvPr id="9"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3004487335"/>
      </p:ext>
    </p:extLst>
  </p:cSld>
  <p:clrMapOvr>
    <a:masterClrMapping/>
  </p:clrMapOvr>
  <p:extLst>
    <p:ext uri="{DCECCB84-F9BA-43D5-87BE-67443E8EF086}">
      <p15:sldGuideLst xmlns:p15="http://schemas.microsoft.com/office/powerpoint/2012/main">
        <p15:guide id="1" orient="horz" pos="1621">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Photo w/whie logo">
    <p:spTree>
      <p:nvGrpSpPr>
        <p:cNvPr id="1" name=""/>
        <p:cNvGrpSpPr/>
        <p:nvPr/>
      </p:nvGrpSpPr>
      <p:grpSpPr>
        <a:xfrm>
          <a:off x="0" y="0"/>
          <a:ext cx="0" cy="0"/>
          <a:chOff x="0" y="0"/>
          <a:chExt cx="0" cy="0"/>
        </a:xfrm>
      </p:grpSpPr>
      <p:pic>
        <p:nvPicPr>
          <p:cNvPr id="3" name="Picture 1" descr="IBM_8bar_neg_w.ep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038" y="6428185"/>
            <a:ext cx="364331" cy="1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4"/>
          <p:cNvSpPr>
            <a:spLocks noGrp="1"/>
          </p:cNvSpPr>
          <p:nvPr>
            <p:ph type="pic" sz="quarter" idx="11"/>
          </p:nvPr>
        </p:nvSpPr>
        <p:spPr>
          <a:xfrm>
            <a:off x="0" y="0"/>
            <a:ext cx="9144000" cy="6858000"/>
          </a:xfrm>
          <a:prstGeom prst="rect">
            <a:avLst/>
          </a:prstGeom>
        </p:spPr>
        <p:txBody>
          <a:bodyPr vert="horz" lIns="68580" tIns="34290" rIns="68580" bIns="34290"/>
          <a:lstStyle/>
          <a:p>
            <a:pPr lvl="0"/>
            <a:r>
              <a:rPr lang="en-US" altLang="zh-HK" noProof="0">
                <a:sym typeface="HelvNeue Bold for IBM"/>
              </a:rPr>
              <a:t>Click icon to add picture</a:t>
            </a:r>
            <a:endParaRPr lang="en-US" noProof="0" dirty="0">
              <a:sym typeface="HelvNeue Bold for IBM"/>
            </a:endParaRPr>
          </a:p>
        </p:txBody>
      </p:sp>
      <p:sp>
        <p:nvSpPr>
          <p:cNvPr id="10" name="Slide Number Placeholder 7"/>
          <p:cNvSpPr>
            <a:spLocks noGrp="1"/>
          </p:cNvSpPr>
          <p:nvPr>
            <p:ph type="sldNum" sz="quarter" idx="12"/>
          </p:nvPr>
        </p:nvSpPr>
        <p:spPr>
          <a:xfrm>
            <a:off x="6475412" y="6446132"/>
            <a:ext cx="2057400" cy="274413"/>
          </a:xfrm>
        </p:spPr>
        <p:txBody>
          <a:bodyPr/>
          <a:lstStyle/>
          <a:p>
            <a:fld id="{55AD1241-0D48-43FD-826A-6E14841C11C4}" type="slidenum">
              <a:rPr lang="zh-HK" altLang="en-US" smtClean="0"/>
              <a:t>‹#›</a:t>
            </a:fld>
            <a:endParaRPr lang="zh-HK" altLang="en-US"/>
          </a:p>
        </p:txBody>
      </p:sp>
      <p:sp>
        <p:nvSpPr>
          <p:cNvPr id="11" name="Footer Placeholder 2"/>
          <p:cNvSpPr>
            <a:spLocks noGrp="1"/>
          </p:cNvSpPr>
          <p:nvPr>
            <p:ph type="ftr" sz="quarter" idx="10"/>
          </p:nvPr>
        </p:nvSpPr>
        <p:spPr>
          <a:xfrm>
            <a:off x="461007" y="6519635"/>
            <a:ext cx="5557454" cy="230289"/>
          </a:xfrm>
          <a:prstGeom prst="rect">
            <a:avLst/>
          </a:prstGeom>
        </p:spPr>
        <p:txBody>
          <a:bodyPr/>
          <a:lstStyle/>
          <a:p>
            <a:endParaRPr lang="zh-HK" altLang="en-US"/>
          </a:p>
        </p:txBody>
      </p:sp>
    </p:spTree>
    <p:extLst>
      <p:ext uri="{BB962C8B-B14F-4D97-AF65-F5344CB8AC3E}">
        <p14:creationId xmlns:p14="http://schemas.microsoft.com/office/powerpoint/2010/main" val="14057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8" name="Rectangle 7"/>
          <p:cNvSpPr/>
          <p:nvPr/>
        </p:nvSpPr>
        <p:spPr>
          <a:xfrm>
            <a:off x="723306" y="2169213"/>
            <a:ext cx="2327077" cy="219287"/>
          </a:xfrm>
          <a:prstGeom prst="rect">
            <a:avLst/>
          </a:prstGeom>
          <a:solidFill>
            <a:srgbClr val="00B2EF"/>
          </a:solidFill>
          <a:ln w="12700" cap="flat">
            <a:noFill/>
            <a:miter lim="400000"/>
          </a:ln>
          <a:effectLst/>
        </p:spPr>
        <p:style>
          <a:lnRef idx="0">
            <a:scrgbClr r="0" g="0" b="0"/>
          </a:lnRef>
          <a:fillRef idx="0">
            <a:scrgbClr r="0" g="0" b="0"/>
          </a:fillRef>
          <a:effectRef idx="0">
            <a:scrgbClr r="0" g="0" b="0"/>
          </a:effectRef>
          <a:fontRef idx="none"/>
        </p:style>
        <p:txBody>
          <a:bodyPr spcFirstLastPara="1" lIns="28573" tIns="28573" rIns="28573" bIns="28573" spcCol="28572" anchor="ctr">
            <a:spAutoFit/>
          </a:bodyPr>
          <a:lstStyle/>
          <a:p>
            <a:pPr algn="ctr" defTabSz="307145" latinLnBrk="1" hangingPunct="0">
              <a:defRPr/>
            </a:pPr>
            <a:endParaRPr lang="en-US" sz="1050" b="1" kern="0">
              <a:solidFill>
                <a:srgbClr val="000000"/>
              </a:solidFill>
              <a:latin typeface="Helvetica Neue"/>
              <a:ea typeface="Helvetica Neue"/>
              <a:cs typeface="Helvetica Neue"/>
              <a:sym typeface="Helvetica Neue"/>
            </a:endParaRPr>
          </a:p>
        </p:txBody>
      </p:sp>
      <p:sp>
        <p:nvSpPr>
          <p:cNvPr id="9" name="Rectangle 8"/>
          <p:cNvSpPr/>
          <p:nvPr/>
        </p:nvSpPr>
        <p:spPr>
          <a:xfrm>
            <a:off x="6121302" y="2169213"/>
            <a:ext cx="2327077" cy="219287"/>
          </a:xfrm>
          <a:prstGeom prst="rect">
            <a:avLst/>
          </a:prstGeom>
          <a:solidFill>
            <a:srgbClr val="00B2EF"/>
          </a:solidFill>
          <a:ln w="12700" cap="flat">
            <a:noFill/>
            <a:miter lim="400000"/>
          </a:ln>
          <a:effectLst/>
        </p:spPr>
        <p:style>
          <a:lnRef idx="0">
            <a:scrgbClr r="0" g="0" b="0"/>
          </a:lnRef>
          <a:fillRef idx="0">
            <a:scrgbClr r="0" g="0" b="0"/>
          </a:fillRef>
          <a:effectRef idx="0">
            <a:scrgbClr r="0" g="0" b="0"/>
          </a:effectRef>
          <a:fontRef idx="none"/>
        </p:style>
        <p:txBody>
          <a:bodyPr spcFirstLastPara="1" lIns="28573" tIns="28573" rIns="28573" bIns="28573" spcCol="28572" anchor="ctr">
            <a:spAutoFit/>
          </a:bodyPr>
          <a:lstStyle/>
          <a:p>
            <a:pPr algn="ctr" defTabSz="307145" latinLnBrk="1" hangingPunct="0">
              <a:defRPr/>
            </a:pPr>
            <a:endParaRPr lang="en-US" sz="1050" b="1" kern="0">
              <a:solidFill>
                <a:srgbClr val="000000"/>
              </a:solidFill>
              <a:latin typeface="Helvetica Neue"/>
              <a:ea typeface="Helvetica Neue"/>
              <a:cs typeface="Helvetica Neue"/>
              <a:sym typeface="Helvetica Neue"/>
            </a:endParaRPr>
          </a:p>
        </p:txBody>
      </p:sp>
      <p:sp>
        <p:nvSpPr>
          <p:cNvPr id="10" name="Rectangle 9"/>
          <p:cNvSpPr/>
          <p:nvPr/>
        </p:nvSpPr>
        <p:spPr>
          <a:xfrm>
            <a:off x="3411141" y="2169213"/>
            <a:ext cx="2327077" cy="219287"/>
          </a:xfrm>
          <a:prstGeom prst="rect">
            <a:avLst/>
          </a:prstGeom>
          <a:solidFill>
            <a:srgbClr val="00B2EF"/>
          </a:solidFill>
          <a:ln w="12700" cap="flat">
            <a:noFill/>
            <a:miter lim="400000"/>
          </a:ln>
          <a:effectLst/>
        </p:spPr>
        <p:style>
          <a:lnRef idx="0">
            <a:scrgbClr r="0" g="0" b="0"/>
          </a:lnRef>
          <a:fillRef idx="0">
            <a:scrgbClr r="0" g="0" b="0"/>
          </a:fillRef>
          <a:effectRef idx="0">
            <a:scrgbClr r="0" g="0" b="0"/>
          </a:effectRef>
          <a:fontRef idx="none"/>
        </p:style>
        <p:txBody>
          <a:bodyPr spcFirstLastPara="1" lIns="28573" tIns="28573" rIns="28573" bIns="28573" spcCol="28572" anchor="ctr">
            <a:spAutoFit/>
          </a:bodyPr>
          <a:lstStyle/>
          <a:p>
            <a:pPr algn="ctr" defTabSz="307145" latinLnBrk="1" hangingPunct="0">
              <a:defRPr/>
            </a:pPr>
            <a:endParaRPr lang="en-US" sz="1050" b="1" kern="0">
              <a:solidFill>
                <a:srgbClr val="000000"/>
              </a:solidFill>
              <a:latin typeface="Helvetica Neue"/>
              <a:ea typeface="Helvetica Neue"/>
              <a:cs typeface="Helvetica Neue"/>
              <a:sym typeface="Helvetica Neue"/>
            </a:endParaRPr>
          </a:p>
        </p:txBody>
      </p:sp>
      <p:sp>
        <p:nvSpPr>
          <p:cNvPr id="19" name="Text Placeholder 18"/>
          <p:cNvSpPr>
            <a:spLocks noGrp="1"/>
          </p:cNvSpPr>
          <p:nvPr>
            <p:ph type="body" sz="quarter" idx="10"/>
          </p:nvPr>
        </p:nvSpPr>
        <p:spPr>
          <a:xfrm>
            <a:off x="723305" y="3034907"/>
            <a:ext cx="2327078" cy="2358628"/>
          </a:xfrm>
          <a:prstGeom prst="rect">
            <a:avLst/>
          </a:prstGeom>
        </p:spPr>
        <p:txBody>
          <a:bodyPr vert="horz" lIns="68580" tIns="34290" rIns="68580" bIns="34290"/>
          <a:lstStyle>
            <a:lvl1pPr marL="98219" marR="0" indent="-98219" defTabSz="514306" eaLnBrk="1" fontAlgn="auto" latinLnBrk="0" hangingPunct="1">
              <a:lnSpc>
                <a:spcPct val="100000"/>
              </a:lnSpc>
              <a:spcBef>
                <a:spcPts val="225"/>
              </a:spcBef>
              <a:spcAft>
                <a:spcPts val="0"/>
              </a:spcAft>
              <a:buClrTx/>
              <a:buSzTx/>
              <a:buFont typeface="Arial"/>
              <a:buChar char="•"/>
              <a:tabLst/>
              <a:defRPr lang="en-US" sz="1425" dirty="0" smtClean="0">
                <a:solidFill>
                  <a:srgbClr val="798088"/>
                </a:solidFill>
                <a:latin typeface="HelvNeue Medium for IBM"/>
                <a:ea typeface="Helvetica Neue Light"/>
                <a:cs typeface="HelvNeue Medium for IBM"/>
                <a:sym typeface="Helvetica Neue Light"/>
              </a:defRPr>
            </a:lvl1pPr>
            <a:lvl2pPr>
              <a:defRPr lang="en-US" sz="1425" dirty="0" smtClean="0">
                <a:solidFill>
                  <a:srgbClr val="798088"/>
                </a:solidFill>
                <a:latin typeface="HelvNeue Medium for IBM"/>
                <a:ea typeface="Helvetica Neue Light"/>
                <a:cs typeface="HelvNeue Medium for IBM"/>
                <a:sym typeface="Helvetica Neue Light"/>
              </a:defRPr>
            </a:lvl2pPr>
            <a:lvl3pPr>
              <a:defRPr lang="en-US" sz="1425" dirty="0" smtClean="0">
                <a:solidFill>
                  <a:srgbClr val="798088"/>
                </a:solidFill>
                <a:latin typeface="HelvNeue Medium for IBM"/>
                <a:ea typeface="Helvetica Neue Light"/>
                <a:cs typeface="HelvNeue Medium for IBM"/>
                <a:sym typeface="Helvetica Neue Light"/>
              </a:defRPr>
            </a:lvl3pPr>
            <a:lvl4pPr>
              <a:defRPr lang="en-US" sz="1425" dirty="0" smtClean="0">
                <a:solidFill>
                  <a:srgbClr val="798088"/>
                </a:solidFill>
                <a:latin typeface="HelvNeue Medium for IBM"/>
                <a:ea typeface="Helvetica Neue Light"/>
                <a:cs typeface="HelvNeue Medium for IBM"/>
                <a:sym typeface="Helvetica Neue Light"/>
              </a:defRPr>
            </a:lvl4pPr>
            <a:lvl5pPr>
              <a:defRPr lang="en-US" sz="1425" dirty="0">
                <a:solidFill>
                  <a:srgbClr val="798088"/>
                </a:solidFill>
                <a:latin typeface="HelvNeue Medium for IBM"/>
                <a:ea typeface="Helvetica Neue Light"/>
                <a:cs typeface="HelvNeue Medium for IBM"/>
                <a:sym typeface="Helvetica Neue Light"/>
              </a:defRPr>
            </a:lvl5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21" name="Text Placeholder 20"/>
          <p:cNvSpPr>
            <a:spLocks noGrp="1"/>
          </p:cNvSpPr>
          <p:nvPr>
            <p:ph type="body" sz="quarter" idx="11"/>
          </p:nvPr>
        </p:nvSpPr>
        <p:spPr>
          <a:xfrm>
            <a:off x="723305" y="2363516"/>
            <a:ext cx="2327078" cy="533400"/>
          </a:xfrm>
          <a:prstGeom prst="rect">
            <a:avLst/>
          </a:prstGeom>
        </p:spPr>
        <p:txBody>
          <a:bodyPr vert="horz" lIns="68580" tIns="34290" rIns="68580" bIns="34290"/>
          <a:lstStyle>
            <a:lvl1pPr>
              <a:defRPr lang="en-US" sz="2325" b="1" dirty="0" smtClean="0">
                <a:latin typeface="Helvetica"/>
                <a:ea typeface="Helvetica"/>
                <a:cs typeface="Helvetica"/>
                <a:sym typeface="Helvetica Neue Light"/>
              </a:defRPr>
            </a:lvl1pPr>
            <a:lvl2pPr>
              <a:defRPr lang="en-US" sz="2325" b="1" dirty="0" smtClean="0">
                <a:latin typeface="Helvetica"/>
                <a:ea typeface="Helvetica"/>
                <a:cs typeface="Helvetica"/>
                <a:sym typeface="Helvetica Neue Light"/>
              </a:defRPr>
            </a:lvl2pPr>
            <a:lvl3pPr>
              <a:defRPr lang="en-US" sz="2325" b="1" dirty="0" smtClean="0">
                <a:latin typeface="Helvetica"/>
                <a:ea typeface="Helvetica"/>
                <a:cs typeface="Helvetica"/>
                <a:sym typeface="Helvetica Neue Light"/>
              </a:defRPr>
            </a:lvl3pPr>
            <a:lvl4pPr>
              <a:defRPr lang="en-US" sz="2325" b="1" dirty="0" smtClean="0">
                <a:latin typeface="Helvetica"/>
                <a:ea typeface="Helvetica"/>
                <a:cs typeface="Helvetica"/>
                <a:sym typeface="Helvetica Neue Light"/>
              </a:defRPr>
            </a:lvl4pPr>
            <a:lvl5pPr>
              <a:defRPr lang="en-US" sz="2325" b="1" dirty="0">
                <a:latin typeface="Helvetica"/>
                <a:ea typeface="Helvetica"/>
                <a:cs typeface="Helvetica"/>
                <a:sym typeface="Helvetica Neue Light"/>
              </a:defRPr>
            </a:lvl5pPr>
          </a:lstStyle>
          <a:p>
            <a:pPr lvl="0"/>
            <a:r>
              <a:rPr lang="en-US" altLang="zh-HK"/>
              <a:t>Edit Master text styles</a:t>
            </a:r>
          </a:p>
        </p:txBody>
      </p:sp>
      <p:sp>
        <p:nvSpPr>
          <p:cNvPr id="42" name="Text Placeholder 18"/>
          <p:cNvSpPr>
            <a:spLocks noGrp="1"/>
          </p:cNvSpPr>
          <p:nvPr>
            <p:ph type="body" sz="quarter" idx="12"/>
          </p:nvPr>
        </p:nvSpPr>
        <p:spPr>
          <a:xfrm>
            <a:off x="6121415" y="3034907"/>
            <a:ext cx="2327078" cy="2358628"/>
          </a:xfrm>
          <a:prstGeom prst="rect">
            <a:avLst/>
          </a:prstGeom>
        </p:spPr>
        <p:txBody>
          <a:bodyPr vert="horz" lIns="68580" tIns="34290" rIns="68580" bIns="34290"/>
          <a:lstStyle>
            <a:lvl1pPr marL="98219" marR="0" indent="-98219" defTabSz="514306" eaLnBrk="1" fontAlgn="auto" latinLnBrk="0" hangingPunct="1">
              <a:lnSpc>
                <a:spcPct val="100000"/>
              </a:lnSpc>
              <a:spcBef>
                <a:spcPts val="225"/>
              </a:spcBef>
              <a:spcAft>
                <a:spcPts val="0"/>
              </a:spcAft>
              <a:buClrTx/>
              <a:buSzTx/>
              <a:buFont typeface="Arial"/>
              <a:buChar char="•"/>
              <a:tabLst/>
              <a:defRPr lang="en-US" sz="1425" dirty="0" smtClean="0">
                <a:solidFill>
                  <a:srgbClr val="798088"/>
                </a:solidFill>
                <a:latin typeface="HelvNeue Medium for IBM"/>
                <a:ea typeface="Helvetica Neue Light"/>
                <a:cs typeface="HelvNeue Medium for IBM"/>
                <a:sym typeface="Helvetica Neue Light"/>
              </a:defRPr>
            </a:lvl1pPr>
            <a:lvl2pPr>
              <a:defRPr lang="en-US" sz="1425" dirty="0" smtClean="0">
                <a:solidFill>
                  <a:srgbClr val="798088"/>
                </a:solidFill>
                <a:latin typeface="HelvNeue Medium for IBM"/>
                <a:ea typeface="Helvetica Neue Light"/>
                <a:cs typeface="HelvNeue Medium for IBM"/>
                <a:sym typeface="Helvetica Neue Light"/>
              </a:defRPr>
            </a:lvl2pPr>
            <a:lvl3pPr>
              <a:defRPr lang="en-US" sz="1425" dirty="0" smtClean="0">
                <a:solidFill>
                  <a:srgbClr val="798088"/>
                </a:solidFill>
                <a:latin typeface="HelvNeue Medium for IBM"/>
                <a:ea typeface="Helvetica Neue Light"/>
                <a:cs typeface="HelvNeue Medium for IBM"/>
                <a:sym typeface="Helvetica Neue Light"/>
              </a:defRPr>
            </a:lvl3pPr>
            <a:lvl4pPr>
              <a:defRPr lang="en-US" sz="1425" dirty="0" smtClean="0">
                <a:solidFill>
                  <a:srgbClr val="798088"/>
                </a:solidFill>
                <a:latin typeface="HelvNeue Medium for IBM"/>
                <a:ea typeface="Helvetica Neue Light"/>
                <a:cs typeface="HelvNeue Medium for IBM"/>
                <a:sym typeface="Helvetica Neue Light"/>
              </a:defRPr>
            </a:lvl4pPr>
            <a:lvl5pPr>
              <a:defRPr lang="en-US" sz="1425" dirty="0">
                <a:solidFill>
                  <a:srgbClr val="798088"/>
                </a:solidFill>
                <a:latin typeface="HelvNeue Medium for IBM"/>
                <a:ea typeface="Helvetica Neue Light"/>
                <a:cs typeface="HelvNeue Medium for IBM"/>
                <a:sym typeface="Helvetica Neue Light"/>
              </a:defRPr>
            </a:lvl5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3" name="Text Placeholder 20"/>
          <p:cNvSpPr>
            <a:spLocks noGrp="1"/>
          </p:cNvSpPr>
          <p:nvPr>
            <p:ph type="body" sz="quarter" idx="13"/>
          </p:nvPr>
        </p:nvSpPr>
        <p:spPr>
          <a:xfrm>
            <a:off x="6121415" y="2363516"/>
            <a:ext cx="2327078" cy="533400"/>
          </a:xfrm>
          <a:prstGeom prst="rect">
            <a:avLst/>
          </a:prstGeom>
        </p:spPr>
        <p:txBody>
          <a:bodyPr vert="horz" lIns="68580" tIns="34290" rIns="68580" bIns="34290"/>
          <a:lstStyle>
            <a:lvl1pPr>
              <a:defRPr lang="en-US" sz="2325" b="1" dirty="0" smtClean="0">
                <a:latin typeface="Helvetica"/>
                <a:ea typeface="Helvetica"/>
                <a:cs typeface="Helvetica"/>
                <a:sym typeface="Helvetica Neue Light"/>
              </a:defRPr>
            </a:lvl1pPr>
            <a:lvl2pPr>
              <a:defRPr lang="en-US" sz="2325" b="1" dirty="0" smtClean="0">
                <a:latin typeface="Helvetica"/>
                <a:ea typeface="Helvetica"/>
                <a:cs typeface="Helvetica"/>
                <a:sym typeface="Helvetica Neue Light"/>
              </a:defRPr>
            </a:lvl2pPr>
            <a:lvl3pPr>
              <a:defRPr lang="en-US" sz="2325" b="1" dirty="0" smtClean="0">
                <a:latin typeface="Helvetica"/>
                <a:ea typeface="Helvetica"/>
                <a:cs typeface="Helvetica"/>
                <a:sym typeface="Helvetica Neue Light"/>
              </a:defRPr>
            </a:lvl3pPr>
            <a:lvl4pPr>
              <a:defRPr lang="en-US" sz="2325" b="1" dirty="0" smtClean="0">
                <a:latin typeface="Helvetica"/>
                <a:ea typeface="Helvetica"/>
                <a:cs typeface="Helvetica"/>
                <a:sym typeface="Helvetica Neue Light"/>
              </a:defRPr>
            </a:lvl4pPr>
            <a:lvl5pPr>
              <a:defRPr lang="en-US" sz="2325" b="1" dirty="0">
                <a:latin typeface="Helvetica"/>
                <a:ea typeface="Helvetica"/>
                <a:cs typeface="Helvetica"/>
                <a:sym typeface="Helvetica Neue Light"/>
              </a:defRPr>
            </a:lvl5pPr>
          </a:lstStyle>
          <a:p>
            <a:pPr lvl="0"/>
            <a:r>
              <a:rPr lang="en-US" altLang="zh-HK"/>
              <a:t>Edit Master text styles</a:t>
            </a:r>
          </a:p>
        </p:txBody>
      </p:sp>
      <p:sp>
        <p:nvSpPr>
          <p:cNvPr id="45" name="Text Placeholder 18"/>
          <p:cNvSpPr>
            <a:spLocks noGrp="1"/>
          </p:cNvSpPr>
          <p:nvPr>
            <p:ph type="body" sz="quarter" idx="14"/>
          </p:nvPr>
        </p:nvSpPr>
        <p:spPr>
          <a:xfrm>
            <a:off x="3411141" y="3034907"/>
            <a:ext cx="2327078" cy="2358628"/>
          </a:xfrm>
          <a:prstGeom prst="rect">
            <a:avLst/>
          </a:prstGeom>
        </p:spPr>
        <p:txBody>
          <a:bodyPr vert="horz" lIns="68580" tIns="34290" rIns="68580" bIns="34290"/>
          <a:lstStyle>
            <a:lvl1pPr marL="98219" marR="0" indent="-98219" defTabSz="514306" eaLnBrk="1" fontAlgn="auto" latinLnBrk="0" hangingPunct="1">
              <a:lnSpc>
                <a:spcPct val="100000"/>
              </a:lnSpc>
              <a:spcBef>
                <a:spcPts val="225"/>
              </a:spcBef>
              <a:spcAft>
                <a:spcPts val="0"/>
              </a:spcAft>
              <a:buClrTx/>
              <a:buSzTx/>
              <a:buFont typeface="Arial"/>
              <a:buChar char="•"/>
              <a:tabLst/>
              <a:defRPr lang="en-US" sz="1425" dirty="0" smtClean="0">
                <a:solidFill>
                  <a:srgbClr val="798088"/>
                </a:solidFill>
                <a:latin typeface="HelvNeue Medium for IBM"/>
                <a:ea typeface="Helvetica Neue Light"/>
                <a:cs typeface="HelvNeue Medium for IBM"/>
                <a:sym typeface="Helvetica Neue Light"/>
              </a:defRPr>
            </a:lvl1pPr>
            <a:lvl2pPr>
              <a:defRPr lang="en-US" sz="1425" dirty="0" smtClean="0">
                <a:solidFill>
                  <a:srgbClr val="798088"/>
                </a:solidFill>
                <a:latin typeface="HelvNeue Medium for IBM"/>
                <a:ea typeface="Helvetica Neue Light"/>
                <a:cs typeface="HelvNeue Medium for IBM"/>
                <a:sym typeface="Helvetica Neue Light"/>
              </a:defRPr>
            </a:lvl2pPr>
            <a:lvl3pPr>
              <a:defRPr lang="en-US" sz="1425" dirty="0" smtClean="0">
                <a:solidFill>
                  <a:srgbClr val="798088"/>
                </a:solidFill>
                <a:latin typeface="HelvNeue Medium for IBM"/>
                <a:ea typeface="Helvetica Neue Light"/>
                <a:cs typeface="HelvNeue Medium for IBM"/>
                <a:sym typeface="Helvetica Neue Light"/>
              </a:defRPr>
            </a:lvl3pPr>
            <a:lvl4pPr>
              <a:defRPr lang="en-US" sz="1425" dirty="0" smtClean="0">
                <a:solidFill>
                  <a:srgbClr val="798088"/>
                </a:solidFill>
                <a:latin typeface="HelvNeue Medium for IBM"/>
                <a:ea typeface="Helvetica Neue Light"/>
                <a:cs typeface="HelvNeue Medium for IBM"/>
                <a:sym typeface="Helvetica Neue Light"/>
              </a:defRPr>
            </a:lvl4pPr>
            <a:lvl5pPr>
              <a:defRPr lang="en-US" sz="1425" dirty="0">
                <a:solidFill>
                  <a:srgbClr val="798088"/>
                </a:solidFill>
                <a:latin typeface="HelvNeue Medium for IBM"/>
                <a:ea typeface="Helvetica Neue Light"/>
                <a:cs typeface="HelvNeue Medium for IBM"/>
                <a:sym typeface="Helvetica Neue Light"/>
              </a:defRPr>
            </a:lvl5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6" name="Text Placeholder 20"/>
          <p:cNvSpPr>
            <a:spLocks noGrp="1"/>
          </p:cNvSpPr>
          <p:nvPr>
            <p:ph type="body" sz="quarter" idx="15"/>
          </p:nvPr>
        </p:nvSpPr>
        <p:spPr>
          <a:xfrm>
            <a:off x="3411141" y="2363516"/>
            <a:ext cx="2327078" cy="533400"/>
          </a:xfrm>
          <a:prstGeom prst="rect">
            <a:avLst/>
          </a:prstGeom>
        </p:spPr>
        <p:txBody>
          <a:bodyPr vert="horz" lIns="68580" tIns="34290" rIns="68580" bIns="34290"/>
          <a:lstStyle>
            <a:lvl1pPr>
              <a:defRPr lang="en-US" sz="2325" b="1" dirty="0" smtClean="0">
                <a:latin typeface="Helvetica"/>
                <a:ea typeface="Helvetica"/>
                <a:cs typeface="Helvetica"/>
                <a:sym typeface="Helvetica Neue Light"/>
              </a:defRPr>
            </a:lvl1pPr>
            <a:lvl2pPr>
              <a:defRPr lang="en-US" sz="2325" b="1" dirty="0" smtClean="0">
                <a:latin typeface="Helvetica"/>
                <a:ea typeface="Helvetica"/>
                <a:cs typeface="Helvetica"/>
                <a:sym typeface="Helvetica Neue Light"/>
              </a:defRPr>
            </a:lvl2pPr>
            <a:lvl3pPr>
              <a:defRPr lang="en-US" sz="2325" b="1" dirty="0" smtClean="0">
                <a:latin typeface="Helvetica"/>
                <a:ea typeface="Helvetica"/>
                <a:cs typeface="Helvetica"/>
                <a:sym typeface="Helvetica Neue Light"/>
              </a:defRPr>
            </a:lvl3pPr>
            <a:lvl4pPr>
              <a:defRPr lang="en-US" sz="2325" b="1" dirty="0" smtClean="0">
                <a:latin typeface="Helvetica"/>
                <a:ea typeface="Helvetica"/>
                <a:cs typeface="Helvetica"/>
                <a:sym typeface="Helvetica Neue Light"/>
              </a:defRPr>
            </a:lvl4pPr>
            <a:lvl5pPr>
              <a:defRPr lang="en-US" sz="2325" b="1" dirty="0">
                <a:latin typeface="Helvetica"/>
                <a:ea typeface="Helvetica"/>
                <a:cs typeface="Helvetica"/>
                <a:sym typeface="Helvetica Neue Light"/>
              </a:defRPr>
            </a:lvl5pPr>
          </a:lstStyle>
          <a:p>
            <a:pPr lvl="0"/>
            <a:r>
              <a:rPr lang="en-US" altLang="zh-HK"/>
              <a:t>Edit Master text styles</a:t>
            </a:r>
          </a:p>
        </p:txBody>
      </p:sp>
      <p:sp>
        <p:nvSpPr>
          <p:cNvPr id="13" name="Slide Number Placeholder 7"/>
          <p:cNvSpPr>
            <a:spLocks noGrp="1"/>
          </p:cNvSpPr>
          <p:nvPr>
            <p:ph type="sldNum" sz="quarter" idx="16"/>
          </p:nvPr>
        </p:nvSpPr>
        <p:spPr>
          <a:xfrm>
            <a:off x="6475412" y="6446132"/>
            <a:ext cx="2057400" cy="274413"/>
          </a:xfrm>
        </p:spPr>
        <p:txBody>
          <a:bodyPr/>
          <a:lstStyle/>
          <a:p>
            <a:fld id="{55AD1241-0D48-43FD-826A-6E14841C11C4}" type="slidenum">
              <a:rPr lang="zh-HK" altLang="en-US" smtClean="0"/>
              <a:t>‹#›</a:t>
            </a:fld>
            <a:endParaRPr lang="zh-HK" altLang="en-US"/>
          </a:p>
        </p:txBody>
      </p:sp>
      <p:sp>
        <p:nvSpPr>
          <p:cNvPr id="14" name="Footer Placeholder 2"/>
          <p:cNvSpPr>
            <a:spLocks noGrp="1"/>
          </p:cNvSpPr>
          <p:nvPr>
            <p:ph type="ftr" sz="quarter" idx="17"/>
          </p:nvPr>
        </p:nvSpPr>
        <p:spPr>
          <a:xfrm>
            <a:off x="461007" y="6519635"/>
            <a:ext cx="5557454" cy="230289"/>
          </a:xfrm>
          <a:prstGeom prst="rect">
            <a:avLst/>
          </a:prstGeom>
        </p:spPr>
        <p:txBody>
          <a:bodyPr/>
          <a:lstStyle/>
          <a:p>
            <a:endParaRPr lang="zh-HK" altLang="en-US"/>
          </a:p>
        </p:txBody>
      </p:sp>
      <p:sp>
        <p:nvSpPr>
          <p:cNvPr id="15"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a:t>Click to edit Master title style</a:t>
            </a:r>
            <a:endParaRPr lang="en-US" dirty="0"/>
          </a:p>
        </p:txBody>
      </p:sp>
    </p:spTree>
    <p:extLst>
      <p:ext uri="{BB962C8B-B14F-4D97-AF65-F5344CB8AC3E}">
        <p14:creationId xmlns:p14="http://schemas.microsoft.com/office/powerpoint/2010/main" val="108365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93332"/>
            <a:ext cx="8305800" cy="42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HK" dirty="0"/>
              <a:t>Click to edit Master title style</a:t>
            </a:r>
            <a:endParaRPr lang="en-US" dirty="0"/>
          </a:p>
        </p:txBody>
      </p:sp>
      <p:sp>
        <p:nvSpPr>
          <p:cNvPr id="1027" name="Rectangle 3"/>
          <p:cNvSpPr>
            <a:spLocks noGrp="1" noChangeArrowheads="1"/>
          </p:cNvSpPr>
          <p:nvPr>
            <p:ph type="body" idx="1"/>
          </p:nvPr>
        </p:nvSpPr>
        <p:spPr bwMode="auto">
          <a:xfrm>
            <a:off x="457200" y="1955057"/>
            <a:ext cx="8305800" cy="417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Line 9"/>
          <p:cNvSpPr>
            <a:spLocks noChangeShapeType="1"/>
          </p:cNvSpPr>
          <p:nvPr/>
        </p:nvSpPr>
        <p:spPr bwMode="auto">
          <a:xfrm>
            <a:off x="457200" y="837425"/>
            <a:ext cx="8305800" cy="0"/>
          </a:xfrm>
          <a:prstGeom prst="line">
            <a:avLst/>
          </a:prstGeom>
          <a:noFill/>
          <a:ln w="9525">
            <a:solidFill>
              <a:schemeClr val="tx1"/>
            </a:solidFill>
            <a:round/>
            <a:headEnd/>
            <a:tailEnd/>
          </a:ln>
        </p:spPr>
        <p:txBody>
          <a:bodyPr/>
          <a:lstStyle/>
          <a:p>
            <a:pPr>
              <a:defRPr/>
            </a:pPr>
            <a:endParaRPr lang="en-US" sz="1500" dirty="0"/>
          </a:p>
        </p:txBody>
      </p:sp>
      <p:sp>
        <p:nvSpPr>
          <p:cNvPr id="3" name="Slide Number Placeholder 2"/>
          <p:cNvSpPr>
            <a:spLocks noGrp="1"/>
          </p:cNvSpPr>
          <p:nvPr>
            <p:ph type="sldNum" sz="quarter" idx="4"/>
          </p:nvPr>
        </p:nvSpPr>
        <p:spPr>
          <a:xfrm>
            <a:off x="6475412" y="6446132"/>
            <a:ext cx="2057400" cy="274413"/>
          </a:xfrm>
          <a:prstGeom prst="rect">
            <a:avLst/>
          </a:prstGeom>
        </p:spPr>
        <p:txBody>
          <a:bodyPr vert="horz" lIns="91440" tIns="45720" rIns="91440" bIns="45720" rtlCol="0" anchor="ctr"/>
          <a:lstStyle>
            <a:lvl1pPr algn="r">
              <a:defRPr sz="825">
                <a:solidFill>
                  <a:schemeClr val="accent4"/>
                </a:solidFill>
              </a:defRPr>
            </a:lvl1pPr>
          </a:lstStyle>
          <a:p>
            <a:fld id="{55AD1241-0D48-43FD-826A-6E14841C11C4}" type="slidenum">
              <a:rPr lang="zh-HK" altLang="en-US" smtClean="0"/>
              <a:t>‹#›</a:t>
            </a:fld>
            <a:endParaRPr lang="zh-HK" altLang="en-US"/>
          </a:p>
        </p:txBody>
      </p:sp>
      <p:sp>
        <p:nvSpPr>
          <p:cNvPr id="4" name="Date Placeholder 3"/>
          <p:cNvSpPr>
            <a:spLocks noGrp="1"/>
          </p:cNvSpPr>
          <p:nvPr>
            <p:ph type="dt" sz="half" idx="2"/>
          </p:nvPr>
        </p:nvSpPr>
        <p:spPr>
          <a:xfrm>
            <a:off x="8188007" y="8123"/>
            <a:ext cx="68961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1A80EE-BDA6-4363-A0A3-09D2744C5445}" type="datetimeFigureOut">
              <a:rPr lang="zh-HK" altLang="en-US" smtClean="0"/>
              <a:t>01/03/22</a:t>
            </a:fld>
            <a:endParaRPr lang="zh-HK" altLang="en-US"/>
          </a:p>
        </p:txBody>
      </p:sp>
      <p:sp>
        <p:nvSpPr>
          <p:cNvPr id="10" name="Footer Placeholder 2"/>
          <p:cNvSpPr>
            <a:spLocks noGrp="1"/>
          </p:cNvSpPr>
          <p:nvPr>
            <p:ph type="ftr" sz="quarter" idx="3"/>
          </p:nvPr>
        </p:nvSpPr>
        <p:spPr>
          <a:xfrm>
            <a:off x="461007" y="6519635"/>
            <a:ext cx="5557454" cy="230289"/>
          </a:xfrm>
          <a:prstGeom prst="rect">
            <a:avLst/>
          </a:prstGeom>
        </p:spPr>
        <p:txBody>
          <a:bodyPr vert="horz" lIns="91440" tIns="45720" rIns="91440" bIns="45720" rtlCol="0" anchor="ctr"/>
          <a:lstStyle>
            <a:lvl1pPr>
              <a:defRPr lang="en-US" sz="825" smtClean="0">
                <a:solidFill>
                  <a:schemeClr val="accent4"/>
                </a:solidFill>
              </a:defRPr>
            </a:lvl1pPr>
          </a:lstStyle>
          <a:p>
            <a:endParaRPr lang="zh-HK" altLang="en-US"/>
          </a:p>
        </p:txBody>
      </p:sp>
    </p:spTree>
    <p:extLst>
      <p:ext uri="{BB962C8B-B14F-4D97-AF65-F5344CB8AC3E}">
        <p14:creationId xmlns:p14="http://schemas.microsoft.com/office/powerpoint/2010/main" val="780253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l" rtl="0" eaLnBrk="1" fontAlgn="base" hangingPunct="1">
        <a:spcBef>
          <a:spcPct val="0"/>
        </a:spcBef>
        <a:spcAft>
          <a:spcPct val="0"/>
        </a:spcAft>
        <a:defRPr sz="1500" b="1">
          <a:solidFill>
            <a:srgbClr val="00B0F0"/>
          </a:solidFill>
          <a:latin typeface="+mj-lt"/>
          <a:ea typeface="MS PGothic" pitchFamily="34" charset="-128"/>
          <a:cs typeface="Helvetica Neue"/>
        </a:defRPr>
      </a:lvl1pPr>
      <a:lvl2pPr algn="l" rtl="0" eaLnBrk="1" fontAlgn="base" hangingPunct="1">
        <a:spcBef>
          <a:spcPct val="0"/>
        </a:spcBef>
        <a:spcAft>
          <a:spcPct val="0"/>
        </a:spcAft>
        <a:defRPr sz="2798" b="1">
          <a:solidFill>
            <a:srgbClr val="004266"/>
          </a:solidFill>
          <a:latin typeface="Arial" pitchFamily="34" charset="0"/>
          <a:ea typeface="MS PGothic" pitchFamily="34" charset="-128"/>
          <a:cs typeface="ＭＳ Ｐゴシック" charset="0"/>
        </a:defRPr>
      </a:lvl2pPr>
      <a:lvl3pPr algn="l" rtl="0" eaLnBrk="1" fontAlgn="base" hangingPunct="1">
        <a:spcBef>
          <a:spcPct val="0"/>
        </a:spcBef>
        <a:spcAft>
          <a:spcPct val="0"/>
        </a:spcAft>
        <a:defRPr sz="2798" b="1">
          <a:solidFill>
            <a:srgbClr val="004266"/>
          </a:solidFill>
          <a:latin typeface="Arial" pitchFamily="34" charset="0"/>
          <a:ea typeface="MS PGothic" pitchFamily="34" charset="-128"/>
          <a:cs typeface="ＭＳ Ｐゴシック" charset="0"/>
        </a:defRPr>
      </a:lvl3pPr>
      <a:lvl4pPr algn="l" rtl="0" eaLnBrk="1" fontAlgn="base" hangingPunct="1">
        <a:spcBef>
          <a:spcPct val="0"/>
        </a:spcBef>
        <a:spcAft>
          <a:spcPct val="0"/>
        </a:spcAft>
        <a:defRPr sz="2798" b="1">
          <a:solidFill>
            <a:srgbClr val="004266"/>
          </a:solidFill>
          <a:latin typeface="Arial" pitchFamily="34" charset="0"/>
          <a:ea typeface="MS PGothic" pitchFamily="34" charset="-128"/>
          <a:cs typeface="ＭＳ Ｐゴシック" charset="0"/>
        </a:defRPr>
      </a:lvl4pPr>
      <a:lvl5pPr algn="l" rtl="0" eaLnBrk="1" fontAlgn="base" hangingPunct="1">
        <a:spcBef>
          <a:spcPct val="0"/>
        </a:spcBef>
        <a:spcAft>
          <a:spcPct val="0"/>
        </a:spcAft>
        <a:defRPr sz="2798" b="1">
          <a:solidFill>
            <a:srgbClr val="004266"/>
          </a:solidFill>
          <a:latin typeface="Arial" pitchFamily="34" charset="0"/>
          <a:ea typeface="MS PGothic" pitchFamily="34" charset="-128"/>
          <a:cs typeface="ＭＳ Ｐゴシック" charset="0"/>
        </a:defRPr>
      </a:lvl5pPr>
      <a:lvl6pPr marL="456777" algn="l" rtl="0" eaLnBrk="1" fontAlgn="base" hangingPunct="1">
        <a:spcBef>
          <a:spcPct val="0"/>
        </a:spcBef>
        <a:spcAft>
          <a:spcPct val="0"/>
        </a:spcAft>
        <a:defRPr sz="2798" b="1">
          <a:solidFill>
            <a:srgbClr val="004266"/>
          </a:solidFill>
          <a:latin typeface="Arial" pitchFamily="34" charset="0"/>
        </a:defRPr>
      </a:lvl6pPr>
      <a:lvl7pPr marL="913554" algn="l" rtl="0" eaLnBrk="1" fontAlgn="base" hangingPunct="1">
        <a:spcBef>
          <a:spcPct val="0"/>
        </a:spcBef>
        <a:spcAft>
          <a:spcPct val="0"/>
        </a:spcAft>
        <a:defRPr sz="2798" b="1">
          <a:solidFill>
            <a:srgbClr val="004266"/>
          </a:solidFill>
          <a:latin typeface="Arial" pitchFamily="34" charset="0"/>
        </a:defRPr>
      </a:lvl7pPr>
      <a:lvl8pPr marL="1370331" algn="l" rtl="0" eaLnBrk="1" fontAlgn="base" hangingPunct="1">
        <a:spcBef>
          <a:spcPct val="0"/>
        </a:spcBef>
        <a:spcAft>
          <a:spcPct val="0"/>
        </a:spcAft>
        <a:defRPr sz="2798" b="1">
          <a:solidFill>
            <a:srgbClr val="004266"/>
          </a:solidFill>
          <a:latin typeface="Arial" pitchFamily="34" charset="0"/>
        </a:defRPr>
      </a:lvl8pPr>
      <a:lvl9pPr marL="1827108" algn="l" rtl="0" eaLnBrk="1" fontAlgn="base" hangingPunct="1">
        <a:spcBef>
          <a:spcPct val="0"/>
        </a:spcBef>
        <a:spcAft>
          <a:spcPct val="0"/>
        </a:spcAft>
        <a:defRPr sz="2798" b="1">
          <a:solidFill>
            <a:srgbClr val="004266"/>
          </a:solidFill>
          <a:latin typeface="Arial" pitchFamily="34" charset="0"/>
        </a:defRPr>
      </a:lvl9pPr>
    </p:titleStyle>
    <p:bodyStyle>
      <a:lvl1pPr marL="231560" indent="-231560" algn="l" rtl="0" eaLnBrk="1" fontAlgn="base" hangingPunct="1">
        <a:spcBef>
          <a:spcPct val="20000"/>
        </a:spcBef>
        <a:spcAft>
          <a:spcPct val="0"/>
        </a:spcAft>
        <a:buChar char="•"/>
        <a:defRPr sz="1799">
          <a:solidFill>
            <a:srgbClr val="004266"/>
          </a:solidFill>
          <a:latin typeface="+mn-lt"/>
          <a:ea typeface="MS PGothic" pitchFamily="34" charset="-128"/>
          <a:cs typeface="ＭＳ Ｐゴシック" charset="0"/>
        </a:defRPr>
      </a:lvl1pPr>
      <a:lvl2pPr marL="685166" indent="-228389" algn="l" rtl="0" eaLnBrk="1" fontAlgn="base" hangingPunct="1">
        <a:spcBef>
          <a:spcPct val="20000"/>
        </a:spcBef>
        <a:spcAft>
          <a:spcPct val="0"/>
        </a:spcAft>
        <a:buFont typeface="Arial" panose="020B0604020202020204" pitchFamily="34" charset="0"/>
        <a:buChar char="–"/>
        <a:defRPr sz="1598">
          <a:solidFill>
            <a:srgbClr val="004266"/>
          </a:solidFill>
          <a:latin typeface="+mn-lt"/>
          <a:ea typeface="MS PGothic" pitchFamily="34" charset="-128"/>
        </a:defRPr>
      </a:lvl2pPr>
      <a:lvl3pPr marL="1141943" indent="-228389" algn="l" rtl="0" eaLnBrk="1" fontAlgn="base" hangingPunct="1">
        <a:spcBef>
          <a:spcPct val="20000"/>
        </a:spcBef>
        <a:spcAft>
          <a:spcPct val="0"/>
        </a:spcAft>
        <a:buFont typeface="Wingdings" panose="05000000000000000000" pitchFamily="2" charset="2"/>
        <a:buChar char="§"/>
        <a:defRPr sz="1399">
          <a:solidFill>
            <a:schemeClr val="tx1"/>
          </a:solidFill>
          <a:latin typeface="+mn-lt"/>
          <a:ea typeface="MS PGothic" pitchFamily="34" charset="-128"/>
        </a:defRPr>
      </a:lvl3pPr>
      <a:lvl4pPr marL="1598720" marR="0" indent="-228389" algn="l" defTabSz="913554" rtl="0" eaLnBrk="1" fontAlgn="base" latinLnBrk="0" hangingPunct="1">
        <a:lnSpc>
          <a:spcPct val="100000"/>
        </a:lnSpc>
        <a:spcBef>
          <a:spcPct val="20000"/>
        </a:spcBef>
        <a:spcAft>
          <a:spcPct val="0"/>
        </a:spcAft>
        <a:buClrTx/>
        <a:buSzTx/>
        <a:buFont typeface="Courier New" panose="02070309020205020404" pitchFamily="49" charset="0"/>
        <a:buChar char="o"/>
        <a:tabLst/>
        <a:defRPr sz="1199">
          <a:solidFill>
            <a:schemeClr val="tx1"/>
          </a:solidFill>
          <a:latin typeface="+mn-lt"/>
          <a:ea typeface="MS PGothic" pitchFamily="34" charset="-128"/>
        </a:defRPr>
      </a:lvl4pPr>
      <a:lvl5pPr marL="2192530" marR="0" indent="-228389" algn="l" defTabSz="913554" rtl="0" eaLnBrk="1" fontAlgn="base" latinLnBrk="0" hangingPunct="1">
        <a:lnSpc>
          <a:spcPct val="100000"/>
        </a:lnSpc>
        <a:spcBef>
          <a:spcPct val="20000"/>
        </a:spcBef>
        <a:spcAft>
          <a:spcPct val="0"/>
        </a:spcAft>
        <a:buClrTx/>
        <a:buSzTx/>
        <a:buFont typeface="Wingdings" panose="05000000000000000000" pitchFamily="2" charset="2"/>
        <a:buChar char="Ø"/>
        <a:tabLst/>
        <a:defRPr sz="1199">
          <a:solidFill>
            <a:schemeClr val="tx1"/>
          </a:solidFill>
          <a:latin typeface="+mn-lt"/>
          <a:ea typeface="MS PGothic" pitchFamily="34" charset="-128"/>
        </a:defRPr>
      </a:lvl5pPr>
      <a:lvl6pPr marL="2512274" indent="-228389" algn="l" rtl="0" eaLnBrk="1" fontAlgn="base" hangingPunct="1">
        <a:spcBef>
          <a:spcPct val="20000"/>
        </a:spcBef>
        <a:spcAft>
          <a:spcPct val="0"/>
        </a:spcAft>
        <a:buChar char="»"/>
        <a:defRPr sz="1998">
          <a:solidFill>
            <a:schemeClr val="tx1"/>
          </a:solidFill>
          <a:latin typeface="+mn-lt"/>
        </a:defRPr>
      </a:lvl6pPr>
      <a:lvl7pPr marL="2969051" indent="-228389" algn="l" rtl="0" eaLnBrk="1" fontAlgn="base" hangingPunct="1">
        <a:spcBef>
          <a:spcPct val="20000"/>
        </a:spcBef>
        <a:spcAft>
          <a:spcPct val="0"/>
        </a:spcAft>
        <a:buChar char="»"/>
        <a:defRPr sz="1998">
          <a:solidFill>
            <a:schemeClr val="tx1"/>
          </a:solidFill>
          <a:latin typeface="+mn-lt"/>
        </a:defRPr>
      </a:lvl7pPr>
      <a:lvl8pPr marL="3425828" indent="-228389" algn="l" rtl="0" eaLnBrk="1" fontAlgn="base" hangingPunct="1">
        <a:spcBef>
          <a:spcPct val="20000"/>
        </a:spcBef>
        <a:spcAft>
          <a:spcPct val="0"/>
        </a:spcAft>
        <a:buChar char="»"/>
        <a:defRPr sz="1998">
          <a:solidFill>
            <a:schemeClr val="tx1"/>
          </a:solidFill>
          <a:latin typeface="+mn-lt"/>
        </a:defRPr>
      </a:lvl8pPr>
      <a:lvl9pPr marL="3882605" indent="-228389" algn="l" rtl="0" eaLnBrk="1" fontAlgn="base" hangingPunct="1">
        <a:spcBef>
          <a:spcPct val="20000"/>
        </a:spcBef>
        <a:spcAft>
          <a:spcPct val="0"/>
        </a:spcAft>
        <a:buChar char="»"/>
        <a:defRPr sz="1998">
          <a:solidFill>
            <a:schemeClr val="tx1"/>
          </a:solidFill>
          <a:latin typeface="+mn-lt"/>
        </a:defRPr>
      </a:lvl9pPr>
    </p:bodyStyle>
    <p:otherStyle>
      <a:defPPr>
        <a:defRPr lang="en-US"/>
      </a:defPPr>
      <a:lvl1pPr marL="0" algn="l" defTabSz="913554" rtl="0" eaLnBrk="1" latinLnBrk="0" hangingPunct="1">
        <a:defRPr sz="1799" kern="1200">
          <a:solidFill>
            <a:schemeClr val="tx1"/>
          </a:solidFill>
          <a:latin typeface="+mn-lt"/>
          <a:ea typeface="+mn-ea"/>
          <a:cs typeface="+mn-cs"/>
        </a:defRPr>
      </a:lvl1pPr>
      <a:lvl2pPr marL="456777" algn="l" defTabSz="913554" rtl="0" eaLnBrk="1" latinLnBrk="0" hangingPunct="1">
        <a:defRPr sz="1799" kern="1200">
          <a:solidFill>
            <a:schemeClr val="tx1"/>
          </a:solidFill>
          <a:latin typeface="+mn-lt"/>
          <a:ea typeface="+mn-ea"/>
          <a:cs typeface="+mn-cs"/>
        </a:defRPr>
      </a:lvl2pPr>
      <a:lvl3pPr marL="913554" algn="l" defTabSz="913554" rtl="0" eaLnBrk="1" latinLnBrk="0" hangingPunct="1">
        <a:defRPr sz="1799" kern="1200">
          <a:solidFill>
            <a:schemeClr val="tx1"/>
          </a:solidFill>
          <a:latin typeface="+mn-lt"/>
          <a:ea typeface="+mn-ea"/>
          <a:cs typeface="+mn-cs"/>
        </a:defRPr>
      </a:lvl3pPr>
      <a:lvl4pPr marL="1370331" algn="l" defTabSz="913554" rtl="0" eaLnBrk="1" latinLnBrk="0" hangingPunct="1">
        <a:defRPr sz="1799" kern="1200">
          <a:solidFill>
            <a:schemeClr val="tx1"/>
          </a:solidFill>
          <a:latin typeface="+mn-lt"/>
          <a:ea typeface="+mn-ea"/>
          <a:cs typeface="+mn-cs"/>
        </a:defRPr>
      </a:lvl4pPr>
      <a:lvl5pPr marL="1827108" algn="l" defTabSz="913554" rtl="0" eaLnBrk="1" latinLnBrk="0" hangingPunct="1">
        <a:defRPr sz="1799" kern="1200">
          <a:solidFill>
            <a:schemeClr val="tx1"/>
          </a:solidFill>
          <a:latin typeface="+mn-lt"/>
          <a:ea typeface="+mn-ea"/>
          <a:cs typeface="+mn-cs"/>
        </a:defRPr>
      </a:lvl5pPr>
      <a:lvl6pPr marL="2283886" algn="l" defTabSz="913554" rtl="0" eaLnBrk="1" latinLnBrk="0" hangingPunct="1">
        <a:defRPr sz="1799" kern="1200">
          <a:solidFill>
            <a:schemeClr val="tx1"/>
          </a:solidFill>
          <a:latin typeface="+mn-lt"/>
          <a:ea typeface="+mn-ea"/>
          <a:cs typeface="+mn-cs"/>
        </a:defRPr>
      </a:lvl6pPr>
      <a:lvl7pPr marL="2740663" algn="l" defTabSz="913554" rtl="0" eaLnBrk="1" latinLnBrk="0" hangingPunct="1">
        <a:defRPr sz="1799" kern="1200">
          <a:solidFill>
            <a:schemeClr val="tx1"/>
          </a:solidFill>
          <a:latin typeface="+mn-lt"/>
          <a:ea typeface="+mn-ea"/>
          <a:cs typeface="+mn-cs"/>
        </a:defRPr>
      </a:lvl7pPr>
      <a:lvl8pPr marL="3197440" algn="l" defTabSz="913554" rtl="0" eaLnBrk="1" latinLnBrk="0" hangingPunct="1">
        <a:defRPr sz="1799" kern="1200">
          <a:solidFill>
            <a:schemeClr val="tx1"/>
          </a:solidFill>
          <a:latin typeface="+mn-lt"/>
          <a:ea typeface="+mn-ea"/>
          <a:cs typeface="+mn-cs"/>
        </a:defRPr>
      </a:lvl8pPr>
      <a:lvl9pPr marL="3654217" algn="l" defTabSz="91355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1Oy4X5Ni8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sycholog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ptical_fl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29513"/>
            <a:ext cx="8515350" cy="1471837"/>
          </a:xfrm>
        </p:spPr>
        <p:txBody>
          <a:bodyPr/>
          <a:lstStyle/>
          <a:p>
            <a:r>
              <a:rPr lang="en-US" altLang="zh-CN" dirty="0"/>
              <a:t>Interface Design &amp; Related Concepts</a:t>
            </a:r>
            <a:endParaRPr lang="zh-HK" altLang="en-US" dirty="0"/>
          </a:p>
        </p:txBody>
      </p:sp>
      <p:sp>
        <p:nvSpPr>
          <p:cNvPr id="3" name="Subtitle 2"/>
          <p:cNvSpPr>
            <a:spLocks noGrp="1"/>
          </p:cNvSpPr>
          <p:nvPr>
            <p:ph type="subTitle" idx="1"/>
          </p:nvPr>
        </p:nvSpPr>
        <p:spPr/>
        <p:txBody>
          <a:bodyPr/>
          <a:lstStyle/>
          <a:p>
            <a:endParaRPr lang="en-US" altLang="zh-HK" sz="2400" dirty="0"/>
          </a:p>
          <a:p>
            <a:r>
              <a:rPr lang="en-GB" altLang="zh-HK" sz="2400" dirty="0" err="1"/>
              <a:t>Xiaohan</a:t>
            </a:r>
            <a:r>
              <a:rPr lang="en-GB" altLang="zh-HK" sz="2400" dirty="0"/>
              <a:t> Feng</a:t>
            </a:r>
            <a:endParaRPr lang="en-US" altLang="zh-HK" dirty="0"/>
          </a:p>
        </p:txBody>
      </p:sp>
    </p:spTree>
    <p:extLst>
      <p:ext uri="{BB962C8B-B14F-4D97-AF65-F5344CB8AC3E}">
        <p14:creationId xmlns:p14="http://schemas.microsoft.com/office/powerpoint/2010/main" val="305188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CN" dirty="0"/>
              <a:t>Examples</a:t>
            </a:r>
            <a:endParaRPr lang="zh-HK" altLang="en-US" dirty="0"/>
          </a:p>
        </p:txBody>
      </p:sp>
      <p:sp>
        <p:nvSpPr>
          <p:cNvPr id="3" name="Content Placeholder 2"/>
          <p:cNvSpPr>
            <a:spLocks noGrp="1"/>
          </p:cNvSpPr>
          <p:nvPr>
            <p:ph sz="half" idx="1"/>
          </p:nvPr>
        </p:nvSpPr>
        <p:spPr>
          <a:xfrm>
            <a:off x="457200" y="1161826"/>
            <a:ext cx="8305800" cy="5258024"/>
          </a:xfrm>
        </p:spPr>
        <p:txBody>
          <a:bodyPr/>
          <a:lstStyle/>
          <a:p>
            <a:r>
              <a:rPr lang="en-US" sz="2000" dirty="0"/>
              <a:t>The names of your friends</a:t>
            </a:r>
            <a:endParaRPr lang="en-US" sz="2800" dirty="0"/>
          </a:p>
          <a:p>
            <a:pPr marL="399680" lvl="1" indent="0">
              <a:buNone/>
            </a:pPr>
            <a:r>
              <a:rPr lang="en-US" altLang="zh-CN" sz="2400" dirty="0">
                <a:solidFill>
                  <a:srgbClr val="FF0000"/>
                </a:solidFill>
              </a:rPr>
              <a:t>Semantic Memory, subtype of declarative memory(facts)</a:t>
            </a:r>
          </a:p>
          <a:p>
            <a:pPr marL="399680" lvl="1" indent="0">
              <a:buNone/>
            </a:pPr>
            <a:endParaRPr lang="en-US" sz="2000" dirty="0"/>
          </a:p>
          <a:p>
            <a:r>
              <a:rPr lang="en-US" sz="2000" dirty="0"/>
              <a:t>The ability to juggle balls</a:t>
            </a:r>
          </a:p>
          <a:p>
            <a:pPr marL="399680" lvl="1" indent="0">
              <a:buNone/>
            </a:pPr>
            <a:r>
              <a:rPr lang="en-US" sz="2400" dirty="0">
                <a:solidFill>
                  <a:srgbClr val="FF0000"/>
                </a:solidFill>
              </a:rPr>
              <a:t>Procedural Memory(how)</a:t>
            </a:r>
          </a:p>
          <a:p>
            <a:pPr marL="0" indent="0">
              <a:buNone/>
            </a:pPr>
            <a:endParaRPr lang="en-US" altLang="zh-HK" sz="2000" dirty="0"/>
          </a:p>
          <a:p>
            <a:r>
              <a:rPr lang="en-US" dirty="0"/>
              <a:t>Events of the first day you started studying in CUHK</a:t>
            </a:r>
          </a:p>
          <a:p>
            <a:pPr marL="399680" lvl="1" indent="0">
              <a:buNone/>
            </a:pPr>
            <a:r>
              <a:rPr lang="en-US" altLang="zh-CN" sz="2400" dirty="0">
                <a:solidFill>
                  <a:srgbClr val="FF0000"/>
                </a:solidFill>
              </a:rPr>
              <a:t>Episodic Memory, subtype of declarative memory(event)</a:t>
            </a:r>
            <a:endParaRPr lang="en-US" sz="2400" dirty="0">
              <a:solidFill>
                <a:srgbClr val="FF0000"/>
              </a:solidFill>
            </a:endParaRPr>
          </a:p>
          <a:p>
            <a:endParaRPr lang="zh-HK" altLang="en-US" sz="2000" dirty="0"/>
          </a:p>
        </p:txBody>
      </p:sp>
    </p:spTree>
    <p:extLst>
      <p:ext uri="{BB962C8B-B14F-4D97-AF65-F5344CB8AC3E}">
        <p14:creationId xmlns:p14="http://schemas.microsoft.com/office/powerpoint/2010/main" val="3194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p>
        </p:txBody>
      </p:sp>
      <p:sp>
        <p:nvSpPr>
          <p:cNvPr id="3" name="Content Placeholder 2"/>
          <p:cNvSpPr>
            <a:spLocks noGrp="1"/>
          </p:cNvSpPr>
          <p:nvPr>
            <p:ph sz="half" idx="1"/>
          </p:nvPr>
        </p:nvSpPr>
        <p:spPr/>
        <p:txBody>
          <a:bodyPr/>
          <a:lstStyle/>
          <a:p>
            <a:r>
              <a:rPr lang="en-US" altLang="zh-HK" dirty="0"/>
              <a:t>The history of the graphic user interface</a:t>
            </a:r>
          </a:p>
          <a:p>
            <a:r>
              <a:rPr lang="en-US" altLang="zh-HK" dirty="0">
                <a:hlinkClick r:id="rId3"/>
              </a:rPr>
              <a:t>https://www.youtube.com/watch?v=U1Oy4X5Ni8Y</a:t>
            </a:r>
            <a:endParaRPr lang="en-US" dirty="0"/>
          </a:p>
          <a:p>
            <a:endParaRPr lang="en-US" dirty="0"/>
          </a:p>
          <a:p>
            <a:endParaRPr lang="en-US" dirty="0"/>
          </a:p>
        </p:txBody>
      </p:sp>
    </p:spTree>
    <p:extLst>
      <p:ext uri="{BB962C8B-B14F-4D97-AF65-F5344CB8AC3E}">
        <p14:creationId xmlns:p14="http://schemas.microsoft.com/office/powerpoint/2010/main" val="132908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Six Principles of Grouping(</a:t>
            </a:r>
            <a:r>
              <a:rPr lang="en-US" altLang="zh-HK" dirty="0"/>
              <a:t>Gestalt laws of grouping</a:t>
            </a:r>
            <a:r>
              <a:rPr lang="en-US" altLang="zh-HK" b="0" dirty="0"/>
              <a:t>)</a:t>
            </a:r>
            <a:endParaRPr lang="zh-HK" altLang="en-US" dirty="0"/>
          </a:p>
        </p:txBody>
      </p:sp>
      <p:sp>
        <p:nvSpPr>
          <p:cNvPr id="6" name="Content Placeholder 5"/>
          <p:cNvSpPr>
            <a:spLocks noGrp="1"/>
          </p:cNvSpPr>
          <p:nvPr>
            <p:ph sz="half" idx="1"/>
          </p:nvPr>
        </p:nvSpPr>
        <p:spPr/>
        <p:txBody>
          <a:bodyPr/>
          <a:lstStyle/>
          <a:p>
            <a:r>
              <a:rPr lang="en-US" altLang="zh-HK" sz="2000" kern="1200" dirty="0">
                <a:solidFill>
                  <a:schemeClr val="tx1"/>
                </a:solidFill>
              </a:rPr>
              <a:t>The </a:t>
            </a:r>
            <a:r>
              <a:rPr lang="en-US" altLang="zh-HK" sz="2000" b="1" kern="1200" dirty="0">
                <a:solidFill>
                  <a:schemeClr val="tx1"/>
                </a:solidFill>
              </a:rPr>
              <a:t>principles of grouping</a:t>
            </a:r>
            <a:r>
              <a:rPr lang="en-US" altLang="zh-HK" sz="2000" kern="1200" dirty="0">
                <a:solidFill>
                  <a:schemeClr val="tx1"/>
                </a:solidFill>
              </a:rPr>
              <a:t> are a set of principles in </a:t>
            </a:r>
            <a:r>
              <a:rPr lang="en-US" altLang="zh-HK" sz="2000" kern="1200" dirty="0">
                <a:solidFill>
                  <a:schemeClr val="tx1"/>
                </a:solidFill>
                <a:hlinkClick r:id="rId3" tooltip="Psychology"/>
              </a:rPr>
              <a:t>psychology</a:t>
            </a:r>
            <a:r>
              <a:rPr lang="en-US" altLang="zh-HK" sz="2000" kern="1200" dirty="0">
                <a:solidFill>
                  <a:schemeClr val="tx1"/>
                </a:solidFill>
              </a:rPr>
              <a:t> to account for the observation that humans naturally perceive objects as organized patterns and objects.</a:t>
            </a:r>
            <a:endParaRPr lang="en-US" altLang="zh-HK" sz="2000" b="1" dirty="0"/>
          </a:p>
          <a:p>
            <a:r>
              <a:rPr lang="en-US" altLang="zh-HK" sz="2000" b="1" dirty="0"/>
              <a:t>Proximity</a:t>
            </a:r>
          </a:p>
          <a:p>
            <a:pPr lvl="1"/>
            <a:r>
              <a:rPr lang="en-US" dirty="0"/>
              <a:t>objects or shapes that are close to one another appear to form groups</a:t>
            </a:r>
          </a:p>
          <a:p>
            <a:pPr lvl="1"/>
            <a:endParaRPr lang="en-US" dirty="0"/>
          </a:p>
          <a:p>
            <a:pPr marL="456777" lvl="1" indent="0">
              <a:buNone/>
            </a:pPr>
            <a:endParaRPr lang="en-US" dirty="0"/>
          </a:p>
          <a:p>
            <a:r>
              <a:rPr lang="en-US" altLang="zh-HK" sz="2201" b="1" dirty="0"/>
              <a:t>Similarity</a:t>
            </a:r>
          </a:p>
          <a:p>
            <a:pPr marL="742527" lvl="1" indent="-285750"/>
            <a:r>
              <a:rPr lang="en-US" dirty="0"/>
              <a:t>allow people to distinguish between adjacent and overlapping objects based on their visual texture and resemblance</a:t>
            </a:r>
          </a:p>
          <a:p>
            <a:pPr marL="456777" lvl="1" indent="0">
              <a:buNone/>
            </a:pPr>
            <a:endParaRPr lang="en-US" dirty="0"/>
          </a:p>
          <a:p>
            <a:pPr marL="456777" lvl="1" indent="0">
              <a:buNone/>
            </a:pPr>
            <a:endParaRPr lang="en-US" dirty="0"/>
          </a:p>
          <a:p>
            <a:pPr marL="342847" indent="-285750"/>
            <a:r>
              <a:rPr lang="en-US" altLang="zh-HK" sz="2201" b="1" dirty="0"/>
              <a:t>Closure</a:t>
            </a:r>
          </a:p>
          <a:p>
            <a:pPr marL="742527" lvl="1" indent="-285750"/>
            <a:r>
              <a:rPr lang="en-US" altLang="zh-CN" dirty="0"/>
              <a:t>our mind trend to </a:t>
            </a:r>
            <a:r>
              <a:rPr lang="en-US" dirty="0"/>
              <a:t>see complete figures or forms even if a picture is incomplete, partially hidden by other objects</a:t>
            </a:r>
          </a:p>
          <a:p>
            <a:pPr marL="742527" lvl="1" indent="-285750"/>
            <a:endParaRPr lang="zh-HK" altLang="en-US" sz="1799" b="1" dirty="0"/>
          </a:p>
        </p:txBody>
      </p:sp>
      <p:pic>
        <p:nvPicPr>
          <p:cNvPr id="2" name="Picture 1"/>
          <p:cNvPicPr>
            <a:picLocks noChangeAspect="1"/>
          </p:cNvPicPr>
          <p:nvPr/>
        </p:nvPicPr>
        <p:blipFill>
          <a:blip r:embed="rId4"/>
          <a:stretch>
            <a:fillRect/>
          </a:stretch>
        </p:blipFill>
        <p:spPr>
          <a:xfrm>
            <a:off x="3498917" y="2701827"/>
            <a:ext cx="1374705" cy="1040207"/>
          </a:xfrm>
          <a:prstGeom prst="rect">
            <a:avLst/>
          </a:prstGeom>
        </p:spPr>
      </p:pic>
      <p:pic>
        <p:nvPicPr>
          <p:cNvPr id="4" name="Picture 3"/>
          <p:cNvPicPr>
            <a:picLocks noChangeAspect="1"/>
          </p:cNvPicPr>
          <p:nvPr/>
        </p:nvPicPr>
        <p:blipFill>
          <a:blip r:embed="rId5"/>
          <a:stretch>
            <a:fillRect/>
          </a:stretch>
        </p:blipFill>
        <p:spPr>
          <a:xfrm>
            <a:off x="3498917" y="4263334"/>
            <a:ext cx="1483917" cy="855045"/>
          </a:xfrm>
          <a:prstGeom prst="rect">
            <a:avLst/>
          </a:prstGeom>
        </p:spPr>
      </p:pic>
      <p:pic>
        <p:nvPicPr>
          <p:cNvPr id="7" name="Picture 6"/>
          <p:cNvPicPr>
            <a:picLocks noChangeAspect="1"/>
          </p:cNvPicPr>
          <p:nvPr/>
        </p:nvPicPr>
        <p:blipFill>
          <a:blip r:embed="rId6"/>
          <a:stretch>
            <a:fillRect/>
          </a:stretch>
        </p:blipFill>
        <p:spPr>
          <a:xfrm>
            <a:off x="3498917" y="5803651"/>
            <a:ext cx="2003426" cy="947902"/>
          </a:xfrm>
          <a:prstGeom prst="rect">
            <a:avLst/>
          </a:prstGeom>
        </p:spPr>
      </p:pic>
    </p:spTree>
    <p:extLst>
      <p:ext uri="{BB962C8B-B14F-4D97-AF65-F5344CB8AC3E}">
        <p14:creationId xmlns:p14="http://schemas.microsoft.com/office/powerpoint/2010/main" val="115718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Six Principles of Grouping(</a:t>
            </a:r>
            <a:r>
              <a:rPr lang="en-US" altLang="zh-HK" dirty="0"/>
              <a:t>Gestalt laws of grouping</a:t>
            </a:r>
            <a:r>
              <a:rPr lang="en-US" altLang="zh-HK" b="0" dirty="0"/>
              <a:t>)</a:t>
            </a:r>
            <a:endParaRPr lang="zh-HK" altLang="en-US" dirty="0"/>
          </a:p>
        </p:txBody>
      </p:sp>
      <p:sp>
        <p:nvSpPr>
          <p:cNvPr id="6" name="Content Placeholder 5"/>
          <p:cNvSpPr>
            <a:spLocks noGrp="1"/>
          </p:cNvSpPr>
          <p:nvPr>
            <p:ph sz="half" idx="1"/>
          </p:nvPr>
        </p:nvSpPr>
        <p:spPr>
          <a:xfrm>
            <a:off x="457200" y="1161826"/>
            <a:ext cx="8305800" cy="5456688"/>
          </a:xfrm>
        </p:spPr>
        <p:txBody>
          <a:bodyPr/>
          <a:lstStyle/>
          <a:p>
            <a:r>
              <a:rPr lang="en-US" altLang="zh-CN" sz="2000" b="1" dirty="0"/>
              <a:t>Good Continuation</a:t>
            </a:r>
          </a:p>
          <a:p>
            <a:pPr lvl="1"/>
            <a:r>
              <a:rPr lang="en-US" dirty="0"/>
              <a:t>When there is an intersection between two or more objects, people tend to perceive each object as a single uninterrupted object</a:t>
            </a:r>
          </a:p>
          <a:p>
            <a:pPr marL="456777" lvl="1" indent="0">
              <a:buNone/>
            </a:pPr>
            <a:endParaRPr lang="en-US" dirty="0"/>
          </a:p>
          <a:p>
            <a:pPr marL="456777" lvl="1" indent="0">
              <a:buNone/>
            </a:pPr>
            <a:endParaRPr lang="en-US" dirty="0"/>
          </a:p>
          <a:p>
            <a:r>
              <a:rPr lang="en-US" sz="2201" b="1" dirty="0"/>
              <a:t>Common Fate</a:t>
            </a:r>
          </a:p>
          <a:p>
            <a:pPr lvl="1"/>
            <a:r>
              <a:rPr lang="en-US" dirty="0"/>
              <a:t>When visual elements are seen moving in the same </a:t>
            </a:r>
          </a:p>
          <a:p>
            <a:pPr marL="456777" lvl="1" indent="0">
              <a:buNone/>
            </a:pPr>
            <a:r>
              <a:rPr lang="en-US" dirty="0"/>
              <a:t>direction at the same rate (</a:t>
            </a:r>
            <a:r>
              <a:rPr lang="en-US" dirty="0">
                <a:hlinkClick r:id="rId3" tooltip="Optical flow"/>
              </a:rPr>
              <a:t>optical flow</a:t>
            </a:r>
            <a:r>
              <a:rPr lang="en-US" dirty="0"/>
              <a:t>), perception associates</a:t>
            </a:r>
          </a:p>
          <a:p>
            <a:pPr marL="456777" lvl="1" indent="0">
              <a:buNone/>
            </a:pPr>
            <a:r>
              <a:rPr lang="en-US" dirty="0"/>
              <a:t>the movement as part of the same stimulus</a:t>
            </a:r>
          </a:p>
          <a:p>
            <a:pPr marL="456777" lvl="1" indent="0">
              <a:buNone/>
            </a:pPr>
            <a:endParaRPr lang="en-US" dirty="0"/>
          </a:p>
          <a:p>
            <a:pPr marL="456777" lvl="1" indent="0">
              <a:buNone/>
            </a:pPr>
            <a:endParaRPr lang="en-US" dirty="0"/>
          </a:p>
          <a:p>
            <a:pPr marL="342847" indent="-285750"/>
            <a:r>
              <a:rPr lang="en-US" altLang="zh-HK" sz="2201" b="1" dirty="0"/>
              <a:t>Good Form</a:t>
            </a:r>
          </a:p>
          <a:p>
            <a:pPr marL="742527" lvl="1" indent="-285750"/>
            <a:r>
              <a:rPr lang="en-US" dirty="0"/>
              <a:t>refer to the tendency to group together forms of similar shape, pattern</a:t>
            </a:r>
            <a:r>
              <a:rPr lang="zh-CN" altLang="en-US" dirty="0"/>
              <a:t>（</a:t>
            </a:r>
            <a:r>
              <a:rPr lang="en-US" altLang="zh-CN" dirty="0"/>
              <a:t>i.e. symmetry</a:t>
            </a:r>
            <a:r>
              <a:rPr lang="zh-CN" altLang="en-US" dirty="0"/>
              <a:t>）</a:t>
            </a:r>
            <a:r>
              <a:rPr lang="en-US" dirty="0"/>
              <a:t>, color, etc.</a:t>
            </a:r>
          </a:p>
          <a:p>
            <a:pPr marL="742527" lvl="1" indent="-285750"/>
            <a:endParaRPr lang="zh-HK" altLang="en-US" sz="1799" b="1" dirty="0"/>
          </a:p>
        </p:txBody>
      </p:sp>
      <p:pic>
        <p:nvPicPr>
          <p:cNvPr id="2050" name="Picture 2" descr="https://upload.wikimedia.org/wikipedia/commons/6/60/CrossKey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254" y="203207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9/95/Red-billed_quelea_flocking_at_waterhole.jpg/1280px-Red-billed_quelea_flocking_at_waterhol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1374" y="2606694"/>
            <a:ext cx="24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en/thumb/b/b1/Olympic_Rings.svg/1020px-Olympic_Rings.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2346" y="5272159"/>
            <a:ext cx="3032815" cy="147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6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7132"/>
            <a:ext cx="8305800" cy="427171"/>
          </a:xfrm>
        </p:spPr>
        <p:txBody>
          <a:bodyPr/>
          <a:lstStyle/>
          <a:p>
            <a:r>
              <a:rPr lang="en-US" altLang="zh-HK" sz="1800" dirty="0"/>
              <a:t>Question 1</a:t>
            </a:r>
            <a:endParaRPr lang="zh-HK" altLang="en-US" sz="1800" dirty="0"/>
          </a:p>
        </p:txBody>
      </p:sp>
      <p:pic>
        <p:nvPicPr>
          <p:cNvPr id="3074" name="Picture 2" descr="Image result for 遥控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194" y="1259844"/>
            <a:ext cx="5016499" cy="501649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sz="half" idx="1"/>
          </p:nvPr>
        </p:nvSpPr>
        <p:spPr>
          <a:xfrm>
            <a:off x="457200" y="987655"/>
            <a:ext cx="8305800" cy="5045336"/>
          </a:xfrm>
        </p:spPr>
        <p:txBody>
          <a:bodyPr/>
          <a:lstStyle/>
          <a:p>
            <a:r>
              <a:rPr lang="en-US" altLang="zh-HK" sz="1800" dirty="0"/>
              <a:t>Which principles are being used to help the user more quickly perceive related functions of buttons</a:t>
            </a:r>
          </a:p>
          <a:p>
            <a:endParaRPr lang="zh-HK" altLang="en-US" sz="2000" b="1" dirty="0"/>
          </a:p>
        </p:txBody>
      </p:sp>
      <p:sp>
        <p:nvSpPr>
          <p:cNvPr id="2" name="Oval 1"/>
          <p:cNvSpPr/>
          <p:nvPr/>
        </p:nvSpPr>
        <p:spPr>
          <a:xfrm>
            <a:off x="4064001" y="2496457"/>
            <a:ext cx="914400" cy="892629"/>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2" idx="6"/>
          </p:cNvCxnSpPr>
          <p:nvPr/>
        </p:nvCxnSpPr>
        <p:spPr>
          <a:xfrm flipV="1">
            <a:off x="4978401" y="2743200"/>
            <a:ext cx="1647370" cy="199572"/>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67046" y="2489200"/>
            <a:ext cx="1746250" cy="369332"/>
          </a:xfrm>
          <a:prstGeom prst="rect">
            <a:avLst/>
          </a:prstGeom>
          <a:noFill/>
        </p:spPr>
        <p:txBody>
          <a:bodyPr wrap="square" rtlCol="0">
            <a:spAutoFit/>
          </a:bodyPr>
          <a:lstStyle/>
          <a:p>
            <a:r>
              <a:rPr lang="en-US" dirty="0"/>
              <a:t>Closure</a:t>
            </a:r>
          </a:p>
        </p:txBody>
      </p:sp>
      <p:sp>
        <p:nvSpPr>
          <p:cNvPr id="11" name="Oval 10"/>
          <p:cNvSpPr/>
          <p:nvPr/>
        </p:nvSpPr>
        <p:spPr>
          <a:xfrm>
            <a:off x="3686630" y="3960955"/>
            <a:ext cx="1545770" cy="1271445"/>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1" idx="6"/>
          </p:cNvCxnSpPr>
          <p:nvPr/>
        </p:nvCxnSpPr>
        <p:spPr>
          <a:xfrm flipV="1">
            <a:off x="5232400" y="4207698"/>
            <a:ext cx="1016000" cy="388980"/>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89675" y="3953698"/>
            <a:ext cx="1344840" cy="369332"/>
          </a:xfrm>
          <a:prstGeom prst="rect">
            <a:avLst/>
          </a:prstGeom>
          <a:noFill/>
        </p:spPr>
        <p:txBody>
          <a:bodyPr wrap="square" rtlCol="0">
            <a:spAutoFit/>
          </a:bodyPr>
          <a:lstStyle/>
          <a:p>
            <a:r>
              <a:rPr lang="en-US" dirty="0"/>
              <a:t>Similarity</a:t>
            </a:r>
          </a:p>
        </p:txBody>
      </p:sp>
      <p:sp>
        <p:nvSpPr>
          <p:cNvPr id="17" name="Oval 16"/>
          <p:cNvSpPr/>
          <p:nvPr/>
        </p:nvSpPr>
        <p:spPr>
          <a:xfrm>
            <a:off x="3686630" y="2424323"/>
            <a:ext cx="395358" cy="102109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2"/>
          </p:cNvCxnSpPr>
          <p:nvPr/>
        </p:nvCxnSpPr>
        <p:spPr>
          <a:xfrm flipH="1" flipV="1">
            <a:off x="2463352" y="2558536"/>
            <a:ext cx="1223278" cy="376333"/>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43673" y="2321553"/>
            <a:ext cx="1343041" cy="369332"/>
          </a:xfrm>
          <a:prstGeom prst="rect">
            <a:avLst/>
          </a:prstGeom>
          <a:noFill/>
        </p:spPr>
        <p:txBody>
          <a:bodyPr wrap="square" rtlCol="0">
            <a:spAutoFit/>
          </a:bodyPr>
          <a:lstStyle/>
          <a:p>
            <a:r>
              <a:rPr lang="en-US" dirty="0"/>
              <a:t>Good Form</a:t>
            </a:r>
          </a:p>
        </p:txBody>
      </p:sp>
      <p:cxnSp>
        <p:nvCxnSpPr>
          <p:cNvPr id="25" name="Straight Arrow Connector 24"/>
          <p:cNvCxnSpPr/>
          <p:nvPr/>
        </p:nvCxnSpPr>
        <p:spPr>
          <a:xfrm flipH="1" flipV="1">
            <a:off x="2554746" y="2557421"/>
            <a:ext cx="2530698" cy="252886"/>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960414" y="2489232"/>
            <a:ext cx="395358" cy="102109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26972" y="3389086"/>
            <a:ext cx="1959882" cy="57186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2293257" y="3675020"/>
            <a:ext cx="1233716" cy="93073"/>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66132" y="3567928"/>
            <a:ext cx="1344840" cy="369332"/>
          </a:xfrm>
          <a:prstGeom prst="rect">
            <a:avLst/>
          </a:prstGeom>
          <a:noFill/>
        </p:spPr>
        <p:txBody>
          <a:bodyPr wrap="square" rtlCol="0">
            <a:spAutoFit/>
          </a:bodyPr>
          <a:lstStyle/>
          <a:p>
            <a:r>
              <a:rPr lang="en-US" dirty="0"/>
              <a:t>Proximity</a:t>
            </a:r>
          </a:p>
        </p:txBody>
      </p:sp>
    </p:spTree>
    <p:extLst>
      <p:ext uri="{BB962C8B-B14F-4D97-AF65-F5344CB8AC3E}">
        <p14:creationId xmlns:p14="http://schemas.microsoft.com/office/powerpoint/2010/main" val="57035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1" grpId="0" animBg="1"/>
      <p:bldP spid="13" grpId="0"/>
      <p:bldP spid="17" grpId="0" animBg="1"/>
      <p:bldP spid="19" grpId="0"/>
      <p:bldP spid="28" grpId="0" animBg="1"/>
      <p:bldP spid="26"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7132"/>
            <a:ext cx="8305800" cy="427171"/>
          </a:xfrm>
        </p:spPr>
        <p:txBody>
          <a:bodyPr/>
          <a:lstStyle/>
          <a:p>
            <a:r>
              <a:rPr lang="en-US" altLang="zh-HK" sz="1800" dirty="0"/>
              <a:t>Question 2</a:t>
            </a:r>
            <a:endParaRPr lang="zh-HK" altLang="en-US" sz="1800" dirty="0"/>
          </a:p>
        </p:txBody>
      </p:sp>
      <p:pic>
        <p:nvPicPr>
          <p:cNvPr id="3074" name="Picture 2" descr="Image result for 遥控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896" y="1741716"/>
            <a:ext cx="4534627" cy="45346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sz="half" idx="1"/>
          </p:nvPr>
        </p:nvSpPr>
        <p:spPr>
          <a:xfrm>
            <a:off x="457200" y="987655"/>
            <a:ext cx="8305800" cy="5045336"/>
          </a:xfrm>
        </p:spPr>
        <p:txBody>
          <a:bodyPr/>
          <a:lstStyle/>
          <a:p>
            <a:r>
              <a:rPr lang="en-US" altLang="zh-CN" sz="1800" dirty="0"/>
              <a:t>Which of the buttons is designed to catch the user’s attention, why?</a:t>
            </a:r>
          </a:p>
          <a:p>
            <a:endParaRPr lang="zh-HK" altLang="en-US" sz="2000" b="1" dirty="0"/>
          </a:p>
        </p:txBody>
      </p:sp>
      <p:sp>
        <p:nvSpPr>
          <p:cNvPr id="20" name="Content Placeholder 2"/>
          <p:cNvSpPr>
            <a:spLocks noGrp="1"/>
          </p:cNvSpPr>
          <p:nvPr>
            <p:ph sz="half" idx="1"/>
          </p:nvPr>
        </p:nvSpPr>
        <p:spPr>
          <a:xfrm>
            <a:off x="457200" y="2293257"/>
            <a:ext cx="5399314" cy="3797791"/>
          </a:xfrm>
        </p:spPr>
        <p:txBody>
          <a:bodyPr/>
          <a:lstStyle/>
          <a:p>
            <a:r>
              <a:rPr lang="en-US" altLang="zh-CN" sz="1800" dirty="0"/>
              <a:t>On/Off button</a:t>
            </a:r>
          </a:p>
          <a:p>
            <a:pPr lvl="1"/>
            <a:r>
              <a:rPr lang="en-US" altLang="zh-HK" sz="1799" dirty="0"/>
              <a:t>the most important function for users, all of the functions are based on this.</a:t>
            </a:r>
          </a:p>
          <a:p>
            <a:pPr lvl="1"/>
            <a:r>
              <a:rPr lang="en-US" altLang="zh-HK" sz="1799" dirty="0"/>
              <a:t>the only button to prove that the remote control is working</a:t>
            </a:r>
            <a:r>
              <a:rPr lang="zh-Hans" altLang="en-US" sz="1799" dirty="0"/>
              <a:t> </a:t>
            </a:r>
            <a:r>
              <a:rPr lang="en-US" altLang="zh-Hans" sz="1799" dirty="0"/>
              <a:t>(when</a:t>
            </a:r>
            <a:r>
              <a:rPr lang="zh-Hans" altLang="en-US" sz="1799" dirty="0"/>
              <a:t> </a:t>
            </a:r>
            <a:r>
              <a:rPr lang="en-US" altLang="zh-Hans" sz="1799" dirty="0"/>
              <a:t>TV</a:t>
            </a:r>
            <a:r>
              <a:rPr lang="zh-Hans" altLang="en-US" sz="1799" dirty="0"/>
              <a:t> </a:t>
            </a:r>
            <a:r>
              <a:rPr lang="en-US" altLang="zh-Hans" sz="1799" dirty="0"/>
              <a:t>is</a:t>
            </a:r>
            <a:r>
              <a:rPr lang="zh-Hans" altLang="en-US" sz="1799" dirty="0"/>
              <a:t> </a:t>
            </a:r>
            <a:r>
              <a:rPr lang="en-US" altLang="zh-Hans" sz="1799" dirty="0"/>
              <a:t>off)</a:t>
            </a:r>
            <a:endParaRPr lang="zh-HK" altLang="en-US" sz="1799" dirty="0"/>
          </a:p>
        </p:txBody>
      </p:sp>
    </p:spTree>
    <p:extLst>
      <p:ext uri="{BB962C8B-B14F-4D97-AF65-F5344CB8AC3E}">
        <p14:creationId xmlns:p14="http://schemas.microsoft.com/office/powerpoint/2010/main" val="120584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17132"/>
            <a:ext cx="8305800" cy="427171"/>
          </a:xfrm>
        </p:spPr>
        <p:txBody>
          <a:bodyPr/>
          <a:lstStyle/>
          <a:p>
            <a:r>
              <a:rPr lang="en-US" altLang="zh-CN" dirty="0"/>
              <a:t>Iconic communication</a:t>
            </a:r>
            <a:endParaRPr lang="zh-HK" altLang="en-US" sz="1800" dirty="0"/>
          </a:p>
        </p:txBody>
      </p:sp>
      <p:pic>
        <p:nvPicPr>
          <p:cNvPr id="3074" name="Picture 2" descr="Image result for 遥控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896" y="1741716"/>
            <a:ext cx="4534627" cy="45346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sz="half" idx="1"/>
          </p:nvPr>
        </p:nvSpPr>
        <p:spPr>
          <a:xfrm>
            <a:off x="457200" y="987655"/>
            <a:ext cx="8305800" cy="5045336"/>
          </a:xfrm>
        </p:spPr>
        <p:txBody>
          <a:bodyPr/>
          <a:lstStyle/>
          <a:p>
            <a:r>
              <a:rPr lang="en-US" altLang="zh-CN" sz="1800" dirty="0"/>
              <a:t>Iconic communication</a:t>
            </a:r>
          </a:p>
          <a:p>
            <a:pPr marL="0" indent="0">
              <a:buNone/>
            </a:pPr>
            <a:endParaRPr lang="en-US" altLang="zh-CN" sz="1800" dirty="0"/>
          </a:p>
          <a:p>
            <a:endParaRPr lang="zh-HK" altLang="en-US" sz="2000" b="1" dirty="0"/>
          </a:p>
        </p:txBody>
      </p:sp>
      <p:sp>
        <p:nvSpPr>
          <p:cNvPr id="20" name="Content Placeholder 2"/>
          <p:cNvSpPr>
            <a:spLocks noGrp="1"/>
          </p:cNvSpPr>
          <p:nvPr>
            <p:ph sz="half" idx="1"/>
          </p:nvPr>
        </p:nvSpPr>
        <p:spPr>
          <a:xfrm>
            <a:off x="508000" y="1611427"/>
            <a:ext cx="5399314" cy="4664916"/>
          </a:xfrm>
        </p:spPr>
        <p:txBody>
          <a:bodyPr/>
          <a:lstStyle/>
          <a:p>
            <a:r>
              <a:rPr lang="en-US" altLang="zh-CN" sz="1800" dirty="0"/>
              <a:t>Refer to communication by visual imagery</a:t>
            </a:r>
          </a:p>
          <a:p>
            <a:pPr lvl="1"/>
            <a:r>
              <a:rPr lang="en-US" altLang="zh-HK" sz="1799" dirty="0"/>
              <a:t>Include drawings, visual signs, objects</a:t>
            </a:r>
          </a:p>
        </p:txBody>
      </p:sp>
      <p:pic>
        <p:nvPicPr>
          <p:cNvPr id="4098" name="Picture 2" descr="Image result for iconic commun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801258"/>
            <a:ext cx="1265387" cy="12653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ig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7976" y="2741829"/>
            <a:ext cx="1264032" cy="12672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Image result for danger sign skul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6"/>
          <a:stretch>
            <a:fillRect/>
          </a:stretch>
        </p:blipFill>
        <p:spPr>
          <a:xfrm>
            <a:off x="3471636" y="2741829"/>
            <a:ext cx="2117000" cy="1159809"/>
          </a:xfrm>
          <a:prstGeom prst="rect">
            <a:avLst/>
          </a:prstGeom>
        </p:spPr>
      </p:pic>
      <p:sp>
        <p:nvSpPr>
          <p:cNvPr id="13" name="TextBox 12"/>
          <p:cNvSpPr txBox="1"/>
          <p:nvPr/>
        </p:nvSpPr>
        <p:spPr>
          <a:xfrm>
            <a:off x="539841" y="4875694"/>
            <a:ext cx="3400425" cy="646331"/>
          </a:xfrm>
          <a:prstGeom prst="rect">
            <a:avLst/>
          </a:prstGeom>
          <a:noFill/>
        </p:spPr>
        <p:txBody>
          <a:bodyPr wrap="square" rtlCol="0">
            <a:spAutoFit/>
          </a:bodyPr>
          <a:lstStyle/>
          <a:p>
            <a:r>
              <a:rPr lang="en-US" dirty="0"/>
              <a:t>Universal Icons: Stop, Play, Pause, </a:t>
            </a:r>
            <a:r>
              <a:rPr lang="en-US" altLang="zh-CN" dirty="0"/>
              <a:t>Record</a:t>
            </a:r>
            <a:endParaRPr lang="en-US" dirty="0"/>
          </a:p>
        </p:txBody>
      </p:sp>
      <p:sp>
        <p:nvSpPr>
          <p:cNvPr id="14" name="Rectangle 13"/>
          <p:cNvSpPr/>
          <p:nvPr/>
        </p:nvSpPr>
        <p:spPr>
          <a:xfrm>
            <a:off x="5864261" y="3901638"/>
            <a:ext cx="1959882" cy="2988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3571875" y="4102730"/>
            <a:ext cx="2292387" cy="1095208"/>
          </a:xfrm>
          <a:prstGeom prst="straightConnector1">
            <a:avLst/>
          </a:prstGeom>
          <a:ln w="190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1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HK" dirty="0"/>
              <a:t>Types of reasoning</a:t>
            </a:r>
            <a:endParaRPr lang="zh-HK" altLang="en-US" dirty="0"/>
          </a:p>
        </p:txBody>
      </p:sp>
      <p:sp>
        <p:nvSpPr>
          <p:cNvPr id="7" name="Content Placeholder 2"/>
          <p:cNvSpPr>
            <a:spLocks noGrp="1"/>
          </p:cNvSpPr>
          <p:nvPr>
            <p:ph sz="half" idx="1"/>
          </p:nvPr>
        </p:nvSpPr>
        <p:spPr>
          <a:xfrm>
            <a:off x="561975" y="1625830"/>
            <a:ext cx="8305800" cy="4546370"/>
          </a:xfrm>
        </p:spPr>
        <p:txBody>
          <a:bodyPr/>
          <a:lstStyle/>
          <a:p>
            <a:r>
              <a:rPr lang="en-US" altLang="zh-CN" sz="2800" dirty="0"/>
              <a:t>Deductive</a:t>
            </a:r>
          </a:p>
          <a:p>
            <a:pPr lvl="1"/>
            <a:r>
              <a:rPr lang="en-US" altLang="zh-CN" sz="2000" dirty="0"/>
              <a:t>Reasoning by logic, e.g. modus ponens</a:t>
            </a:r>
          </a:p>
          <a:p>
            <a:r>
              <a:rPr lang="en-US" altLang="zh-CN" sz="2800" dirty="0"/>
              <a:t>Inductive</a:t>
            </a:r>
          </a:p>
          <a:p>
            <a:pPr lvl="1"/>
            <a:r>
              <a:rPr lang="en-US" altLang="zh-CN" sz="2000" dirty="0"/>
              <a:t>Generalize attributes from singleton observation</a:t>
            </a:r>
          </a:p>
          <a:p>
            <a:r>
              <a:rPr lang="en-US" altLang="zh-CN" sz="2800" dirty="0"/>
              <a:t>Abductive </a:t>
            </a:r>
          </a:p>
          <a:p>
            <a:pPr lvl="1"/>
            <a:r>
              <a:rPr lang="en-US" altLang="zh-CN" sz="2000" dirty="0"/>
              <a:t>Reverse logic: given effect, conclude cause</a:t>
            </a:r>
          </a:p>
          <a:p>
            <a:r>
              <a:rPr lang="en-US" altLang="zh-CN" sz="2800" dirty="0"/>
              <a:t>Analogical </a:t>
            </a:r>
          </a:p>
          <a:p>
            <a:pPr lvl="1"/>
            <a:r>
              <a:rPr lang="en-US" altLang="zh-CN" sz="2000" dirty="0"/>
              <a:t>Generalize relations from pairwise observations</a:t>
            </a:r>
          </a:p>
          <a:p>
            <a:pPr lvl="1"/>
            <a:endParaRPr lang="en-US" altLang="zh-CN" sz="1599" dirty="0"/>
          </a:p>
          <a:p>
            <a:endParaRPr lang="zh-HK" altLang="en-US" sz="2000" b="1" dirty="0"/>
          </a:p>
        </p:txBody>
      </p:sp>
    </p:spTree>
    <p:extLst>
      <p:ext uri="{BB962C8B-B14F-4D97-AF65-F5344CB8AC3E}">
        <p14:creationId xmlns:p14="http://schemas.microsoft.com/office/powerpoint/2010/main" val="3609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HK" dirty="0"/>
              <a:t>Examples</a:t>
            </a:r>
            <a:endParaRPr lang="zh-HK" altLang="en-US" dirty="0"/>
          </a:p>
        </p:txBody>
      </p:sp>
      <p:sp>
        <p:nvSpPr>
          <p:cNvPr id="3" name="Content Placeholder 2"/>
          <p:cNvSpPr>
            <a:spLocks noGrp="1"/>
          </p:cNvSpPr>
          <p:nvPr>
            <p:ph sz="half" idx="1"/>
          </p:nvPr>
        </p:nvSpPr>
        <p:spPr>
          <a:xfrm>
            <a:off x="457199" y="1161826"/>
            <a:ext cx="8549015" cy="5258024"/>
          </a:xfrm>
        </p:spPr>
        <p:txBody>
          <a:bodyPr/>
          <a:lstStyle/>
          <a:p>
            <a:r>
              <a:rPr lang="en-US" altLang="zh-HK" sz="2000" dirty="0"/>
              <a:t>Based on the floor is wet, I conclude that today is rainy.</a:t>
            </a:r>
          </a:p>
          <a:p>
            <a:pPr marL="399680" lvl="1" indent="0">
              <a:buNone/>
            </a:pPr>
            <a:r>
              <a:rPr lang="en-US" sz="2400" dirty="0">
                <a:solidFill>
                  <a:srgbClr val="FF0000"/>
                </a:solidFill>
              </a:rPr>
              <a:t>Abductive(</a:t>
            </a:r>
            <a:r>
              <a:rPr lang="en-US" altLang="zh-CN" sz="2400" dirty="0">
                <a:solidFill>
                  <a:srgbClr val="FF0000"/>
                </a:solidFill>
              </a:rPr>
              <a:t>given effect, conclude cause)</a:t>
            </a:r>
            <a:endParaRPr lang="en-US" sz="2400" dirty="0">
              <a:solidFill>
                <a:srgbClr val="FF0000"/>
              </a:solidFill>
            </a:endParaRPr>
          </a:p>
          <a:p>
            <a:pPr marL="0" indent="0">
              <a:buNone/>
            </a:pPr>
            <a:endParaRPr lang="en-US" sz="2000" dirty="0"/>
          </a:p>
          <a:p>
            <a:r>
              <a:rPr lang="en-US" sz="2000" dirty="0"/>
              <a:t>learn that part of the resistor color code includes red=2, orange=3, yellow=4, green=5, blue=6. I conclude that violet=7</a:t>
            </a:r>
          </a:p>
          <a:p>
            <a:pPr marL="399680" lvl="1" indent="0">
              <a:buNone/>
            </a:pPr>
            <a:r>
              <a:rPr lang="en-US" sz="2400" dirty="0">
                <a:solidFill>
                  <a:srgbClr val="FF0000"/>
                </a:solidFill>
              </a:rPr>
              <a:t>Inductive(</a:t>
            </a:r>
            <a:r>
              <a:rPr lang="en-US" altLang="zh-CN" sz="2400" dirty="0">
                <a:solidFill>
                  <a:srgbClr val="FF0000"/>
                </a:solidFill>
              </a:rPr>
              <a:t>Generalize attributes from singleton observation)</a:t>
            </a:r>
            <a:endParaRPr lang="en-US" sz="2400" dirty="0">
              <a:solidFill>
                <a:srgbClr val="FF0000"/>
              </a:solidFill>
            </a:endParaRPr>
          </a:p>
          <a:p>
            <a:pPr marL="0" indent="0">
              <a:buNone/>
            </a:pPr>
            <a:endParaRPr lang="en-US" altLang="zh-HK" sz="2000" dirty="0"/>
          </a:p>
          <a:p>
            <a:r>
              <a:rPr lang="en-US" dirty="0"/>
              <a:t>Today is like a day in paradise. We don’t need an umbrella.</a:t>
            </a:r>
          </a:p>
          <a:p>
            <a:pPr marL="399680" lvl="1" indent="0">
              <a:buNone/>
            </a:pPr>
            <a:r>
              <a:rPr lang="en-US" sz="2400" dirty="0">
                <a:solidFill>
                  <a:srgbClr val="FF0000"/>
                </a:solidFill>
              </a:rPr>
              <a:t>Analogical(</a:t>
            </a:r>
            <a:r>
              <a:rPr lang="en-US" altLang="zh-CN" sz="2400" dirty="0">
                <a:solidFill>
                  <a:srgbClr val="FF0000"/>
                </a:solidFill>
              </a:rPr>
              <a:t>Generalize relations from pairwise observations</a:t>
            </a:r>
            <a:r>
              <a:rPr lang="en-US" sz="2400" dirty="0">
                <a:solidFill>
                  <a:srgbClr val="FF0000"/>
                </a:solidFill>
              </a:rPr>
              <a:t>)</a:t>
            </a:r>
          </a:p>
          <a:p>
            <a:endParaRPr lang="en-US" altLang="zh-HK" sz="2000" dirty="0"/>
          </a:p>
          <a:p>
            <a:r>
              <a:rPr lang="en-US" dirty="0"/>
              <a:t>The rule says SEEM3510 lectures can only be attended by SEEM students. I conclude that everyone I see in a SEEM3510 lecture must be a SEEM student</a:t>
            </a:r>
          </a:p>
          <a:p>
            <a:pPr marL="399680" lvl="1" indent="0">
              <a:buNone/>
            </a:pPr>
            <a:r>
              <a:rPr lang="en-US" sz="2400" dirty="0">
                <a:solidFill>
                  <a:srgbClr val="FF0000"/>
                </a:solidFill>
              </a:rPr>
              <a:t>Deductive(</a:t>
            </a:r>
            <a:r>
              <a:rPr lang="en-US" altLang="zh-CN" sz="2400" dirty="0">
                <a:solidFill>
                  <a:srgbClr val="FF0000"/>
                </a:solidFill>
              </a:rPr>
              <a:t>Reasoning by logic</a:t>
            </a:r>
            <a:r>
              <a:rPr lang="en-US" sz="2400" dirty="0">
                <a:solidFill>
                  <a:srgbClr val="FF0000"/>
                </a:solidFill>
              </a:rPr>
              <a:t>)</a:t>
            </a:r>
          </a:p>
          <a:p>
            <a:endParaRPr lang="zh-HK" altLang="en-US" sz="2000" dirty="0"/>
          </a:p>
        </p:txBody>
      </p:sp>
    </p:spTree>
    <p:extLst>
      <p:ext uri="{BB962C8B-B14F-4D97-AF65-F5344CB8AC3E}">
        <p14:creationId xmlns:p14="http://schemas.microsoft.com/office/powerpoint/2010/main" val="320832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CN" dirty="0"/>
              <a:t>Different forms of long-term memory</a:t>
            </a:r>
            <a:endParaRPr lang="zh-HK" altLang="en-US" dirty="0"/>
          </a:p>
        </p:txBody>
      </p:sp>
      <p:sp>
        <p:nvSpPr>
          <p:cNvPr id="5" name="Content Placeholder 2"/>
          <p:cNvSpPr txBox="1">
            <a:spLocks/>
          </p:cNvSpPr>
          <p:nvPr/>
        </p:nvSpPr>
        <p:spPr bwMode="auto">
          <a:xfrm>
            <a:off x="457200" y="1416280"/>
            <a:ext cx="8305800" cy="454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486" indent="-285486" algn="l" rtl="0" eaLnBrk="1" fontAlgn="base" hangingPunct="1">
              <a:spcBef>
                <a:spcPct val="20000"/>
              </a:spcBef>
              <a:spcAft>
                <a:spcPct val="0"/>
              </a:spcAft>
              <a:buFont typeface="Arial" panose="020B0604020202020204" pitchFamily="34" charset="0"/>
              <a:buChar char="•"/>
              <a:defRPr sz="1799">
                <a:solidFill>
                  <a:srgbClr val="004266"/>
                </a:solidFill>
                <a:latin typeface="+mn-lt"/>
                <a:ea typeface="MS PGothic" pitchFamily="34" charset="-128"/>
                <a:cs typeface="ＭＳ Ｐゴシック" charset="0"/>
              </a:defRPr>
            </a:lvl1pPr>
            <a:lvl2pPr marL="685166" indent="-228389" algn="l" rtl="0" eaLnBrk="1" fontAlgn="base" hangingPunct="1">
              <a:spcBef>
                <a:spcPct val="20000"/>
              </a:spcBef>
              <a:spcAft>
                <a:spcPct val="0"/>
              </a:spcAft>
              <a:buFont typeface="Arial" panose="020B0604020202020204" pitchFamily="34" charset="0"/>
              <a:buChar char="–"/>
              <a:defRPr sz="1598">
                <a:solidFill>
                  <a:srgbClr val="004266"/>
                </a:solidFill>
                <a:latin typeface="+mn-lt"/>
                <a:ea typeface="MS PGothic" pitchFamily="34" charset="-128"/>
              </a:defRPr>
            </a:lvl2pPr>
            <a:lvl3pPr marL="1141943" indent="-228389" algn="l" rtl="0" eaLnBrk="1" fontAlgn="base" hangingPunct="1">
              <a:spcBef>
                <a:spcPct val="20000"/>
              </a:spcBef>
              <a:spcAft>
                <a:spcPct val="0"/>
              </a:spcAft>
              <a:buFont typeface="Wingdings" panose="05000000000000000000" pitchFamily="2" charset="2"/>
              <a:buChar char="§"/>
              <a:defRPr sz="1399">
                <a:solidFill>
                  <a:schemeClr val="tx1"/>
                </a:solidFill>
                <a:latin typeface="+mn-lt"/>
                <a:ea typeface="MS PGothic" pitchFamily="34" charset="-128"/>
              </a:defRPr>
            </a:lvl3pPr>
            <a:lvl4pPr marL="1598720" marR="0" indent="-228389" algn="l" defTabSz="913554" rtl="0" eaLnBrk="1" fontAlgn="base" latinLnBrk="0" hangingPunct="1">
              <a:lnSpc>
                <a:spcPct val="100000"/>
              </a:lnSpc>
              <a:spcBef>
                <a:spcPct val="20000"/>
              </a:spcBef>
              <a:spcAft>
                <a:spcPct val="0"/>
              </a:spcAft>
              <a:buClrTx/>
              <a:buSzTx/>
              <a:buFont typeface="Courier New" panose="02070309020205020404" pitchFamily="49" charset="0"/>
              <a:buChar char="o"/>
              <a:tabLst/>
              <a:defRPr sz="1199">
                <a:solidFill>
                  <a:schemeClr val="tx1"/>
                </a:solidFill>
                <a:latin typeface="+mn-lt"/>
                <a:ea typeface="MS PGothic" pitchFamily="34" charset="-128"/>
              </a:defRPr>
            </a:lvl4pPr>
            <a:lvl5pPr marL="1827108" marR="0" indent="-228389" algn="l" defTabSz="913554" rtl="0" eaLnBrk="1" fontAlgn="base" latinLnBrk="0" hangingPunct="1">
              <a:lnSpc>
                <a:spcPct val="100000"/>
              </a:lnSpc>
              <a:spcBef>
                <a:spcPct val="20000"/>
              </a:spcBef>
              <a:spcAft>
                <a:spcPct val="0"/>
              </a:spcAft>
              <a:buClrTx/>
              <a:buSzTx/>
              <a:buFont typeface="Wingdings" panose="05000000000000000000" pitchFamily="2" charset="2"/>
              <a:buChar char="Ø"/>
              <a:tabLst/>
              <a:defRPr sz="1199" baseline="0">
                <a:solidFill>
                  <a:schemeClr val="tx1"/>
                </a:solidFill>
                <a:latin typeface="+mn-lt"/>
                <a:ea typeface="MS PGothic" pitchFamily="34" charset="-128"/>
              </a:defRPr>
            </a:lvl5pPr>
            <a:lvl6pPr marL="2512274" indent="-228389" algn="l" rtl="0" eaLnBrk="1" fontAlgn="base" hangingPunct="1">
              <a:spcBef>
                <a:spcPct val="20000"/>
              </a:spcBef>
              <a:spcAft>
                <a:spcPct val="0"/>
              </a:spcAft>
              <a:buChar char="»"/>
              <a:defRPr sz="1799">
                <a:solidFill>
                  <a:schemeClr val="tx1"/>
                </a:solidFill>
                <a:latin typeface="+mn-lt"/>
              </a:defRPr>
            </a:lvl6pPr>
            <a:lvl7pPr marL="2969051" indent="-228389" algn="l" rtl="0" eaLnBrk="1" fontAlgn="base" hangingPunct="1">
              <a:spcBef>
                <a:spcPct val="20000"/>
              </a:spcBef>
              <a:spcAft>
                <a:spcPct val="0"/>
              </a:spcAft>
              <a:buChar char="»"/>
              <a:defRPr sz="1799">
                <a:solidFill>
                  <a:schemeClr val="tx1"/>
                </a:solidFill>
                <a:latin typeface="+mn-lt"/>
              </a:defRPr>
            </a:lvl7pPr>
            <a:lvl8pPr marL="3425828" indent="-228389" algn="l" rtl="0" eaLnBrk="1" fontAlgn="base" hangingPunct="1">
              <a:spcBef>
                <a:spcPct val="20000"/>
              </a:spcBef>
              <a:spcAft>
                <a:spcPct val="0"/>
              </a:spcAft>
              <a:buChar char="»"/>
              <a:defRPr sz="1799">
                <a:solidFill>
                  <a:schemeClr val="tx1"/>
                </a:solidFill>
                <a:latin typeface="+mn-lt"/>
              </a:defRPr>
            </a:lvl8pPr>
            <a:lvl9pPr marL="3882605" indent="-228389" algn="l" rtl="0" eaLnBrk="1" fontAlgn="base" hangingPunct="1">
              <a:spcBef>
                <a:spcPct val="20000"/>
              </a:spcBef>
              <a:spcAft>
                <a:spcPct val="0"/>
              </a:spcAft>
              <a:buChar char="»"/>
              <a:defRPr sz="1799">
                <a:solidFill>
                  <a:schemeClr val="tx1"/>
                </a:solidFill>
                <a:latin typeface="+mn-lt"/>
              </a:defRPr>
            </a:lvl9pPr>
          </a:lstStyle>
          <a:p>
            <a:r>
              <a:rPr lang="en-US" altLang="zh-CN" sz="2800" kern="0" dirty="0"/>
              <a:t>Declarative Memory</a:t>
            </a:r>
          </a:p>
          <a:p>
            <a:pPr lvl="1"/>
            <a:r>
              <a:rPr lang="en-US" altLang="zh-CN" sz="2000" kern="0" dirty="0"/>
              <a:t>Remembering “what”</a:t>
            </a:r>
          </a:p>
          <a:p>
            <a:r>
              <a:rPr lang="en-US" altLang="zh-CN" sz="2800" kern="0" dirty="0"/>
              <a:t>Procedural Memory</a:t>
            </a:r>
          </a:p>
          <a:p>
            <a:pPr lvl="1"/>
            <a:r>
              <a:rPr lang="en-US" altLang="zh-CN" sz="2000" kern="0" dirty="0"/>
              <a:t>Remembering “how”</a:t>
            </a:r>
          </a:p>
          <a:p>
            <a:pPr marL="0" indent="0">
              <a:buNone/>
            </a:pPr>
            <a:endParaRPr lang="en-US" altLang="zh-CN" sz="2201" kern="0" dirty="0"/>
          </a:p>
          <a:p>
            <a:pPr marL="0" indent="0">
              <a:buNone/>
            </a:pPr>
            <a:r>
              <a:rPr lang="en-US" altLang="zh-CN" sz="2400" b="1" kern="0" dirty="0"/>
              <a:t>Declarative Memory</a:t>
            </a:r>
          </a:p>
          <a:p>
            <a:r>
              <a:rPr lang="en-US" altLang="zh-CN" sz="2800" kern="0" dirty="0"/>
              <a:t>Episodic Memory</a:t>
            </a:r>
          </a:p>
          <a:p>
            <a:pPr lvl="1"/>
            <a:r>
              <a:rPr lang="en-US" altLang="zh-CN" sz="2000" kern="0" dirty="0"/>
              <a:t>events</a:t>
            </a:r>
          </a:p>
          <a:p>
            <a:r>
              <a:rPr lang="en-US" altLang="zh-CN" sz="2800" kern="0" dirty="0"/>
              <a:t>Semantic Memory</a:t>
            </a:r>
          </a:p>
          <a:p>
            <a:pPr lvl="1"/>
            <a:r>
              <a:rPr lang="en-US" altLang="zh-CN" sz="2000" kern="0" dirty="0"/>
              <a:t>facts</a:t>
            </a:r>
          </a:p>
          <a:p>
            <a:pPr lvl="1"/>
            <a:endParaRPr lang="en-US" altLang="zh-CN" sz="1599" kern="0" dirty="0"/>
          </a:p>
          <a:p>
            <a:endParaRPr lang="zh-HK" altLang="en-US" sz="2000" b="1" kern="0" dirty="0"/>
          </a:p>
        </p:txBody>
      </p:sp>
    </p:spTree>
    <p:extLst>
      <p:ext uri="{BB962C8B-B14F-4D97-AF65-F5344CB8AC3E}">
        <p14:creationId xmlns:p14="http://schemas.microsoft.com/office/powerpoint/2010/main" val="165242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A">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A" id="{869C1522-7AB9-4F44-86BC-46CC2DC47A6B}" vid="{5B3A3B1A-AF8B-4A77-A0A1-2C7BC9EA50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Template>
  <TotalTime>3281</TotalTime>
  <Words>2018</Words>
  <Application>Microsoft Office PowerPoint</Application>
  <PresentationFormat>On-screen Show (4:3)</PresentationFormat>
  <Paragraphs>195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TA</vt:lpstr>
      <vt:lpstr>Interface Design &amp; Related Concepts</vt:lpstr>
      <vt:lpstr>Six Principles of Grouping(Gestalt laws of grouping)</vt:lpstr>
      <vt:lpstr>Six Principles of Grouping(Gestalt laws of grouping)</vt:lpstr>
      <vt:lpstr>Question 1</vt:lpstr>
      <vt:lpstr>Question 2</vt:lpstr>
      <vt:lpstr>Iconic communication</vt:lpstr>
      <vt:lpstr>Types of reasoning</vt:lpstr>
      <vt:lpstr>Examples</vt:lpstr>
      <vt:lpstr>Different forms of long-term memory</vt:lpstr>
      <vt:lpstr>Examples</vt:lpstr>
      <vt:lpstr>Extensions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Basic Concepts</dc:title>
  <dc:creator>installer</dc:creator>
  <cp:lastModifiedBy>FENG, Xiaohan</cp:lastModifiedBy>
  <cp:revision>109</cp:revision>
  <dcterms:created xsi:type="dcterms:W3CDTF">2017-02-20T11:07:29Z</dcterms:created>
  <dcterms:modified xsi:type="dcterms:W3CDTF">2022-03-01T05:40:42Z</dcterms:modified>
</cp:coreProperties>
</file>