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i0KAgwaEi+5tdkWHMquPEKrDiG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EB86FF-4D2F-4844-8149-3841BD384695}">
  <a:tblStyle styleId="{55EB86FF-4D2F-4844-8149-3841BD38469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DCAC47C-D7AC-463D-B7C8-4DF7AE735C8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c4a3aee2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c4a3aee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c4a3aee2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c4a3aee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c4a3aee2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c4a3aee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1874ec7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31874ec7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c4a3aee2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c4a3aee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Samuel Hanson</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5c4a3aee2b_0_20"/>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Does element match character?</a:t>
            </a:r>
            <a:endParaRPr/>
          </a:p>
        </p:txBody>
      </p:sp>
      <p:pic>
        <p:nvPicPr>
          <p:cNvPr id="209" name="Google Shape;209;g25c4a3aee2b_0_20"/>
          <p:cNvPicPr preferRelativeResize="0"/>
          <p:nvPr/>
        </p:nvPicPr>
        <p:blipFill>
          <a:blip r:embed="rId3">
            <a:alphaModFix/>
          </a:blip>
          <a:stretch>
            <a:fillRect/>
          </a:stretch>
        </p:blipFill>
        <p:spPr>
          <a:xfrm>
            <a:off x="372950" y="2741173"/>
            <a:ext cx="5133975" cy="2571750"/>
          </a:xfrm>
          <a:prstGeom prst="rect">
            <a:avLst/>
          </a:prstGeom>
          <a:noFill/>
          <a:ln>
            <a:noFill/>
          </a:ln>
        </p:spPr>
      </p:pic>
      <p:pic>
        <p:nvPicPr>
          <p:cNvPr id="210" name="Google Shape;210;g25c4a3aee2b_0_20"/>
          <p:cNvPicPr preferRelativeResize="0"/>
          <p:nvPr/>
        </p:nvPicPr>
        <p:blipFill>
          <a:blip r:embed="rId4">
            <a:alphaModFix/>
          </a:blip>
          <a:stretch>
            <a:fillRect/>
          </a:stretch>
        </p:blipFill>
        <p:spPr>
          <a:xfrm>
            <a:off x="6491500" y="3483123"/>
            <a:ext cx="4219575" cy="93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c4a3aee2b_0_30"/>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Will element be deleted?</a:t>
            </a:r>
            <a:endParaRPr/>
          </a:p>
        </p:txBody>
      </p:sp>
      <p:pic>
        <p:nvPicPr>
          <p:cNvPr id="216" name="Google Shape;216;g25c4a3aee2b_0_30"/>
          <p:cNvPicPr preferRelativeResize="0"/>
          <p:nvPr/>
        </p:nvPicPr>
        <p:blipFill>
          <a:blip r:embed="rId3">
            <a:alphaModFix/>
          </a:blip>
          <a:stretch>
            <a:fillRect/>
          </a:stretch>
        </p:blipFill>
        <p:spPr>
          <a:xfrm>
            <a:off x="433125" y="2711098"/>
            <a:ext cx="5133975" cy="2571750"/>
          </a:xfrm>
          <a:prstGeom prst="rect">
            <a:avLst/>
          </a:prstGeom>
          <a:noFill/>
          <a:ln>
            <a:noFill/>
          </a:ln>
        </p:spPr>
      </p:pic>
      <p:pic>
        <p:nvPicPr>
          <p:cNvPr id="217" name="Google Shape;217;g25c4a3aee2b_0_30"/>
          <p:cNvPicPr preferRelativeResize="0"/>
          <p:nvPr/>
        </p:nvPicPr>
        <p:blipFill>
          <a:blip r:embed="rId4">
            <a:alphaModFix/>
          </a:blip>
          <a:stretch>
            <a:fillRect/>
          </a:stretch>
        </p:blipFill>
        <p:spPr>
          <a:xfrm>
            <a:off x="6802350" y="3382611"/>
            <a:ext cx="3810000" cy="122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5c4a3aee2b_0_35"/>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Will exception be thrown when element is out of range?</a:t>
            </a:r>
            <a:endParaRPr/>
          </a:p>
        </p:txBody>
      </p:sp>
      <p:pic>
        <p:nvPicPr>
          <p:cNvPr id="223" name="Google Shape;223;g25c4a3aee2b_0_35"/>
          <p:cNvPicPr preferRelativeResize="0"/>
          <p:nvPr/>
        </p:nvPicPr>
        <p:blipFill>
          <a:blip r:embed="rId3">
            <a:alphaModFix/>
          </a:blip>
          <a:stretch>
            <a:fillRect/>
          </a:stretch>
        </p:blipFill>
        <p:spPr>
          <a:xfrm>
            <a:off x="784050" y="2781273"/>
            <a:ext cx="5133975" cy="2571750"/>
          </a:xfrm>
          <a:prstGeom prst="rect">
            <a:avLst/>
          </a:prstGeom>
          <a:noFill/>
          <a:ln>
            <a:noFill/>
          </a:ln>
        </p:spPr>
      </p:pic>
      <p:pic>
        <p:nvPicPr>
          <p:cNvPr id="224" name="Google Shape;224;g25c4a3aee2b_0_35"/>
          <p:cNvPicPr preferRelativeResize="0"/>
          <p:nvPr/>
        </p:nvPicPr>
        <p:blipFill>
          <a:blip r:embed="rId4">
            <a:alphaModFix/>
          </a:blip>
          <a:stretch>
            <a:fillRect/>
          </a:stretch>
        </p:blipFill>
        <p:spPr>
          <a:xfrm>
            <a:off x="6792300" y="3753823"/>
            <a:ext cx="4629150" cy="80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 AND TOOLS</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0" name="Google Shape;230;p9"/>
          <p:cNvPicPr preferRelativeResize="0"/>
          <p:nvPr>
            <p:ph idx="1" type="body"/>
          </p:nvPr>
        </p:nvPicPr>
        <p:blipFill rotWithShape="1">
          <a:blip r:embed="rId3">
            <a:alphaModFix/>
          </a:blip>
          <a:srcRect b="0" l="0" r="0" t="0"/>
          <a:stretch/>
        </p:blipFill>
        <p:spPr>
          <a:xfrm>
            <a:off x="2127250" y="2199481"/>
            <a:ext cx="7937400" cy="4013100"/>
          </a:xfrm>
          <a:prstGeom prst="rect">
            <a:avLst/>
          </a:prstGeom>
          <a:noFill/>
          <a:ln>
            <a:noFill/>
          </a:ln>
        </p:spPr>
      </p:pic>
      <p:pic>
        <p:nvPicPr>
          <p:cNvPr descr="Green Pace logo" id="231" name="Google Shape;231;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pic>
        <p:nvPicPr>
          <p:cNvPr descr="Green Pace logo" id="237" name="Google Shape;237;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38" name="Google Shape;238;p11"/>
          <p:cNvSpPr txBox="1"/>
          <p:nvPr>
            <p:ph idx="1" type="body"/>
          </p:nvPr>
        </p:nvSpPr>
        <p:spPr>
          <a:xfrm>
            <a:off x="276725" y="1645125"/>
            <a:ext cx="5418300" cy="4332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sz="3000"/>
              <a:t>Act Now</a:t>
            </a:r>
            <a:endParaRPr sz="3000"/>
          </a:p>
          <a:p>
            <a:pPr indent="-355600" lvl="0" marL="457200" rtl="0" algn="l">
              <a:lnSpc>
                <a:spcPct val="90000"/>
              </a:lnSpc>
              <a:spcBef>
                <a:spcPts val="0"/>
              </a:spcBef>
              <a:spcAft>
                <a:spcPts val="0"/>
              </a:spcAft>
              <a:buSzPts val="2000"/>
              <a:buChar char="•"/>
            </a:pPr>
            <a:r>
              <a:rPr lang="en-US" sz="2000"/>
              <a:t>Problems: By including security and fixing problems in the moment, time and effort must be devoted to the task. If that time was meant to be used for non-security purposes, there could be a delay in services.</a:t>
            </a:r>
            <a:endParaRPr sz="2000"/>
          </a:p>
          <a:p>
            <a:pPr indent="-355600" lvl="0" marL="457200" rtl="0" algn="l">
              <a:lnSpc>
                <a:spcPct val="90000"/>
              </a:lnSpc>
              <a:spcBef>
                <a:spcPts val="0"/>
              </a:spcBef>
              <a:spcAft>
                <a:spcPts val="0"/>
              </a:spcAft>
              <a:buSzPts val="2000"/>
              <a:buChar char="•"/>
            </a:pPr>
            <a:r>
              <a:rPr lang="en-US" sz="2000"/>
              <a:t>Solutions: By acting now, future security concerns can be mitigated or erased.</a:t>
            </a:r>
            <a:endParaRPr sz="2000"/>
          </a:p>
          <a:p>
            <a:pPr indent="-355600" lvl="0" marL="457200" rtl="0" algn="l">
              <a:lnSpc>
                <a:spcPct val="90000"/>
              </a:lnSpc>
              <a:spcBef>
                <a:spcPts val="0"/>
              </a:spcBef>
              <a:spcAft>
                <a:spcPts val="0"/>
              </a:spcAft>
              <a:buSzPts val="2000"/>
              <a:buChar char="•"/>
            </a:pPr>
            <a:r>
              <a:rPr lang="en-US" sz="2000"/>
              <a:t>Risks/Benefits: If security is always considered and worked on, the system has a much lower chance of accumulating </a:t>
            </a:r>
            <a:r>
              <a:rPr lang="en-US" sz="2000"/>
              <a:t>vulnerabilities.</a:t>
            </a:r>
            <a:endParaRPr sz="2000"/>
          </a:p>
        </p:txBody>
      </p:sp>
      <p:sp>
        <p:nvSpPr>
          <p:cNvPr id="239" name="Google Shape;239;p11"/>
          <p:cNvSpPr txBox="1"/>
          <p:nvPr>
            <p:ph idx="1" type="body"/>
          </p:nvPr>
        </p:nvSpPr>
        <p:spPr>
          <a:xfrm>
            <a:off x="5993725" y="2256725"/>
            <a:ext cx="5418300" cy="40242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None/>
            </a:pPr>
            <a:r>
              <a:rPr lang="en-US" sz="3000"/>
              <a:t>Act Later</a:t>
            </a:r>
            <a:endParaRPr sz="3000"/>
          </a:p>
          <a:p>
            <a:pPr indent="-355600" lvl="0" marL="457200" rtl="0" algn="l">
              <a:lnSpc>
                <a:spcPct val="90000"/>
              </a:lnSpc>
              <a:spcBef>
                <a:spcPts val="0"/>
              </a:spcBef>
              <a:spcAft>
                <a:spcPts val="0"/>
              </a:spcAft>
              <a:buSzPts val="2000"/>
              <a:buChar char="•"/>
            </a:pPr>
            <a:r>
              <a:rPr lang="en-US" sz="2000"/>
              <a:t>Problems: By acting later, the amount of security concerns would be hard to predict, leading to a potentially much longer development time depending on the severity of the vulnerabilities.</a:t>
            </a:r>
            <a:endParaRPr sz="2000"/>
          </a:p>
          <a:p>
            <a:pPr indent="-355600" lvl="0" marL="457200" rtl="0" algn="l">
              <a:lnSpc>
                <a:spcPct val="90000"/>
              </a:lnSpc>
              <a:spcBef>
                <a:spcPts val="0"/>
              </a:spcBef>
              <a:spcAft>
                <a:spcPts val="0"/>
              </a:spcAft>
              <a:buSzPts val="2000"/>
              <a:buChar char="•"/>
            </a:pPr>
            <a:r>
              <a:rPr lang="en-US" sz="2000"/>
              <a:t>Solutions: By acting later, the features of the system can be focused on with less distractions.</a:t>
            </a:r>
            <a:endParaRPr sz="2000"/>
          </a:p>
          <a:p>
            <a:pPr indent="-355600" lvl="0" marL="457200" rtl="0" algn="l">
              <a:lnSpc>
                <a:spcPct val="90000"/>
              </a:lnSpc>
              <a:spcBef>
                <a:spcPts val="0"/>
              </a:spcBef>
              <a:spcAft>
                <a:spcPts val="0"/>
              </a:spcAft>
              <a:buSzPts val="2000"/>
              <a:buChar char="•"/>
            </a:pPr>
            <a:r>
              <a:rPr lang="en-US" sz="2000"/>
              <a:t>Risks/Benefits: Code built upon faulty code can be faulty in and of itself, meaning ignoring security concerns can lead to a snowball effect of vulnerabilities.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45" name="Google Shape;245;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74650" lvl="0" marL="457200" rtl="0" algn="l">
              <a:lnSpc>
                <a:spcPct val="90000"/>
              </a:lnSpc>
              <a:spcBef>
                <a:spcPts val="0"/>
              </a:spcBef>
              <a:spcAft>
                <a:spcPts val="0"/>
              </a:spcAft>
              <a:buSzPts val="2300"/>
              <a:buChar char="•"/>
            </a:pPr>
            <a:r>
              <a:rPr lang="en-US" sz="2300"/>
              <a:t>Most of the software security utilizes automated processes to prevent attacks, but many attackers will try and skate around these processes with unique types of attacks.</a:t>
            </a:r>
            <a:endParaRPr sz="2300"/>
          </a:p>
          <a:p>
            <a:pPr indent="-374650" lvl="0" marL="457200" rtl="0" algn="l">
              <a:lnSpc>
                <a:spcPct val="90000"/>
              </a:lnSpc>
              <a:spcBef>
                <a:spcPts val="0"/>
              </a:spcBef>
              <a:spcAft>
                <a:spcPts val="0"/>
              </a:spcAft>
              <a:buSzPts val="2300"/>
              <a:buChar char="•"/>
            </a:pPr>
            <a:r>
              <a:rPr lang="en-US" sz="2300"/>
              <a:t>Proper authentication and authorization strategies don’t appear to be in place, such as creating authentication for each layer of security (excluding Policies and Governance) with specific roles in mind.</a:t>
            </a:r>
            <a:endParaRPr sz="2300"/>
          </a:p>
          <a:p>
            <a:pPr indent="-374650" lvl="0" marL="457200" rtl="0" algn="l">
              <a:lnSpc>
                <a:spcPct val="90000"/>
              </a:lnSpc>
              <a:spcBef>
                <a:spcPts val="0"/>
              </a:spcBef>
              <a:spcAft>
                <a:spcPts val="0"/>
              </a:spcAft>
              <a:buSzPts val="2300"/>
              <a:buChar char="•"/>
            </a:pPr>
            <a:r>
              <a:rPr lang="en-US" sz="2300"/>
              <a:t>Currently, Green Pace</a:t>
            </a:r>
            <a:r>
              <a:rPr lang="en-US" sz="2300"/>
              <a:t>’s cloud security is still a work in progress and has no clear security measures.</a:t>
            </a:r>
            <a:endParaRPr sz="2300"/>
          </a:p>
        </p:txBody>
      </p:sp>
      <p:pic>
        <p:nvPicPr>
          <p:cNvPr descr="Green Pace logo" id="246" name="Google Shape;246;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2" name="Google Shape;252;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200"/>
              <a:buChar char="•"/>
            </a:pPr>
            <a:r>
              <a:rPr lang="en-US"/>
              <a:t>While automation can help ensure security standards are upheld, developers and testers should still be vigilant about security on a manual level. Attackers are always trying to find new ways into a system that automation cannot detect.</a:t>
            </a:r>
            <a:endParaRPr/>
          </a:p>
          <a:p>
            <a:pPr indent="-228600" lvl="0" marL="228600" rtl="0" algn="l">
              <a:lnSpc>
                <a:spcPct val="90000"/>
              </a:lnSpc>
              <a:spcBef>
                <a:spcPts val="0"/>
              </a:spcBef>
              <a:spcAft>
                <a:spcPts val="0"/>
              </a:spcAft>
              <a:buClr>
                <a:schemeClr val="lt1"/>
              </a:buClr>
              <a:buSzPts val="2200"/>
              <a:buChar char="•"/>
            </a:pPr>
            <a:r>
              <a:rPr lang="en-US"/>
              <a:t>Implement a zero trust policy. All users, regardless of who they are and where they’re accessing the system from, could be a potential threat; therefore, they should all be treated with secure authentication, authorization, and accounting policies. Zero trust is </a:t>
            </a:r>
            <a:r>
              <a:rPr lang="en-US"/>
              <a:t>utilized</a:t>
            </a:r>
            <a:r>
              <a:rPr lang="en-US"/>
              <a:t> by the Department of Defense, as they’ve found it provides higher levels of security compared to older security models (Demarest, 2023).</a:t>
            </a:r>
            <a:endParaRPr/>
          </a:p>
          <a:p>
            <a:pPr indent="-203200" lvl="0" marL="228600" rtl="0" algn="l">
              <a:lnSpc>
                <a:spcPct val="90000"/>
              </a:lnSpc>
              <a:spcBef>
                <a:spcPts val="0"/>
              </a:spcBef>
              <a:spcAft>
                <a:spcPts val="0"/>
              </a:spcAft>
              <a:buSzPts val="1800"/>
              <a:buChar char="•"/>
            </a:pPr>
            <a:r>
              <a:rPr lang="en-US"/>
              <a:t>Proper security measures should be taken with Green Pace’s cloud, such as: manage user authentication, manage user privileges, monitor user activity, ensure IT compliance standards are upheld, and efficiently respond to breaches in the cloud (such as through UEBA) (“Cloud Infrastructure Security”, 2023).</a:t>
            </a:r>
            <a:endParaRPr/>
          </a:p>
        </p:txBody>
      </p:sp>
      <p:pic>
        <p:nvPicPr>
          <p:cNvPr descr="Green Pace logo" id="253" name="Google Shape;253;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59" name="Google Shape;259;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00"/>
              <a:buChar char="•"/>
            </a:pPr>
            <a:r>
              <a:rPr lang="en-US"/>
              <a:t>Demarest, C. (2023, January 20). Amazon, other Pentagon cloud service providers face zero-trust test. C4ISRNet; C4ISRNet. https://www.c4isrnet.com/cyber/2023/01/20/amazon-other-pentagon-cloud-service-providers-face-zero-trust-test/</a:t>
            </a:r>
            <a:endParaRPr/>
          </a:p>
          <a:p>
            <a:pPr indent="-228600" lvl="0" marL="228600" rtl="0" algn="l">
              <a:lnSpc>
                <a:spcPct val="90000"/>
              </a:lnSpc>
              <a:spcBef>
                <a:spcPts val="0"/>
              </a:spcBef>
              <a:spcAft>
                <a:spcPts val="0"/>
              </a:spcAft>
              <a:buSzPts val="2200"/>
              <a:buChar char="•"/>
            </a:pPr>
            <a:r>
              <a:rPr lang="en-US"/>
              <a:t>Cloud Infrastructure Security: 7 Best Practices for Cloud Data Protection | Ekran System. (2023, March 17). Ekran System. https://www.ekransystem.com/en/blog/cloud-infrastructure-security</a:t>
            </a:r>
            <a:endParaRPr/>
          </a:p>
        </p:txBody>
      </p:sp>
      <p:pic>
        <p:nvPicPr>
          <p:cNvPr descr="Green Pace logo" id="260" name="Google Shape;260;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5594675" y="2194550"/>
            <a:ext cx="59115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The security policy shown is used to ensure that security is upheld throughout the entire system. By protecting all areas of the system and doing so in layers, defense-in-depth is upheld. Defense-in-depth also ensures that even if one layer is compromised, the rest of the system won’t be.</a:t>
            </a:r>
            <a:endParaRPr/>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333223" y="2057402"/>
            <a:ext cx="4990749" cy="2936625"/>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31874ec7f8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g231874ec7f8_0_0"/>
          <p:cNvGraphicFramePr/>
          <p:nvPr/>
        </p:nvGraphicFramePr>
        <p:xfrm>
          <a:off x="118875" y="1723850"/>
          <a:ext cx="3000000" cy="3000000"/>
        </p:xfrm>
        <a:graphic>
          <a:graphicData uri="http://schemas.openxmlformats.org/drawingml/2006/table">
            <a:tbl>
              <a:tblPr firstCol="1" firstRow="1">
                <a:noFill/>
                <a:tableStyleId>{55EB86FF-4D2F-4844-8149-3841BD384695}</a:tableStyleId>
              </a:tblPr>
              <a:tblGrid>
                <a:gridCol w="5614675"/>
                <a:gridCol w="5300375"/>
              </a:tblGrid>
              <a:tr h="2416025">
                <a:tc>
                  <a:txBody>
                    <a:bodyPr/>
                    <a:lstStyle/>
                    <a:p>
                      <a:pPr indent="0" lvl="0" marL="0" marR="0" rtl="0" algn="ctr">
                        <a:lnSpc>
                          <a:spcPct val="100000"/>
                        </a:lnSpc>
                        <a:spcBef>
                          <a:spcPts val="0"/>
                        </a:spcBef>
                        <a:spcAft>
                          <a:spcPts val="0"/>
                        </a:spcAft>
                        <a:buClr>
                          <a:srgbClr val="000000"/>
                        </a:buClr>
                        <a:buSzPts val="3600"/>
                        <a:buFont typeface="Arial"/>
                        <a:buNone/>
                      </a:pPr>
                      <a:r>
                        <a:rPr b="1" lang="en-US" sz="1800" u="none" cap="none" strike="noStrike">
                          <a:solidFill>
                            <a:schemeClr val="dk2"/>
                          </a:solidFill>
                        </a:rPr>
                        <a:t>Likely</a:t>
                      </a:r>
                      <a:endParaRPr b="1" sz="100" u="none" cap="none" strike="noStrike">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STD-007-CPP:  Handle all exceptions</a:t>
                      </a:r>
                      <a:endParaRPr sz="1800">
                        <a:solidFill>
                          <a:schemeClr val="dk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1800">
                          <a:solidFill>
                            <a:schemeClr val="dk2"/>
                          </a:solidFill>
                        </a:rPr>
                        <a:t>High </a:t>
                      </a:r>
                      <a:r>
                        <a:rPr b="1" lang="en-US" sz="1800" u="none" cap="none" strike="noStrike">
                          <a:solidFill>
                            <a:schemeClr val="dk2"/>
                          </a:solidFill>
                        </a:rPr>
                        <a:t>Priority</a:t>
                      </a:r>
                      <a:endParaRPr b="1" sz="100" u="none" cap="none" strike="noStrike">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STD-002-CPP:  Value-returning functions must return a value from all exit paths</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STD-003-CLG:  Do not attempt to modify string literals</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STD-004-JAV:  Prevent SQL injection</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STD-005-CPP:  Do not access freed memory</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STD-009-CLG:  Do not pass a non-null-terminated character sequence to a library function that expects a string</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STD-010-CLG:  Do not read uninitialized memory</a:t>
                      </a:r>
                      <a:endParaRPr sz="1800">
                        <a:solidFill>
                          <a:schemeClr val="dk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563775">
                <a:tc>
                  <a:txBody>
                    <a:bodyPr/>
                    <a:lstStyle/>
                    <a:p>
                      <a:pPr indent="0" lvl="0" marL="0" marR="0" rtl="0" algn="ctr">
                        <a:lnSpc>
                          <a:spcPct val="100000"/>
                        </a:lnSpc>
                        <a:spcBef>
                          <a:spcPts val="0"/>
                        </a:spcBef>
                        <a:spcAft>
                          <a:spcPts val="0"/>
                        </a:spcAft>
                        <a:buClr>
                          <a:srgbClr val="000000"/>
                        </a:buClr>
                        <a:buSzPts val="3600"/>
                        <a:buFont typeface="Arial"/>
                        <a:buNone/>
                      </a:pPr>
                      <a:r>
                        <a:rPr b="1" lang="en-US" sz="1800" u="none" cap="none" strike="noStrike">
                          <a:solidFill>
                            <a:schemeClr val="dk2"/>
                          </a:solidFill>
                        </a:rPr>
                        <a:t>Low priority</a:t>
                      </a:r>
                      <a:endParaRPr b="1" sz="100" u="none" cap="none" strike="noStrike">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STD-001-CLG:  Implement abstract data types using opaque types</a:t>
                      </a:r>
                      <a:endParaRPr sz="1800">
                        <a:solidFill>
                          <a:schemeClr val="dk2"/>
                        </a:solidFill>
                      </a:endParaRPr>
                    </a:p>
                    <a:p>
                      <a:pPr indent="0" lvl="0" marL="0" marR="0" rtl="0" algn="ctr">
                        <a:lnSpc>
                          <a:spcPct val="100000"/>
                        </a:lnSpc>
                        <a:spcBef>
                          <a:spcPts val="0"/>
                        </a:spcBef>
                        <a:spcAft>
                          <a:spcPts val="0"/>
                        </a:spcAft>
                        <a:buClr>
                          <a:srgbClr val="000000"/>
                        </a:buClr>
                        <a:buSzPts val="3600"/>
                        <a:buFont typeface="Arial"/>
                        <a:buNone/>
                      </a:pPr>
                      <a:r>
                        <a:rPr lang="en-US" sz="1800">
                          <a:solidFill>
                            <a:schemeClr val="dk2"/>
                          </a:solidFill>
                        </a:rPr>
                        <a:t>STD-006-CLG:  Use a static assertion to test the value of a constant expression</a:t>
                      </a:r>
                      <a:endParaRPr sz="1800">
                        <a:solidFill>
                          <a:schemeClr val="dk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1800" u="none" cap="none" strike="noStrike">
                          <a:solidFill>
                            <a:schemeClr val="dk2"/>
                          </a:solidFill>
                        </a:rPr>
                        <a:t>Unlikely</a:t>
                      </a:r>
                      <a:endParaRPr b="1" sz="100" u="none" cap="none" strike="noStrike">
                        <a:solidFill>
                          <a:schemeClr val="dk2"/>
                        </a:solidFill>
                      </a:endParaRPr>
                    </a:p>
                    <a:p>
                      <a:pPr indent="0" lvl="0" marL="0" rtl="0" algn="ctr">
                        <a:spcBef>
                          <a:spcPts val="0"/>
                        </a:spcBef>
                        <a:spcAft>
                          <a:spcPts val="0"/>
                        </a:spcAft>
                        <a:buClr>
                          <a:schemeClr val="dk1"/>
                        </a:buClr>
                        <a:buSzPts val="3600"/>
                        <a:buFont typeface="Arial"/>
                        <a:buNone/>
                      </a:pPr>
                      <a:r>
                        <a:rPr lang="en-US" sz="1800">
                          <a:solidFill>
                            <a:schemeClr val="dk2"/>
                          </a:solidFill>
                        </a:rPr>
                        <a:t>STD-008-CPP:  Range check element access</a:t>
                      </a:r>
                      <a:endParaRPr sz="1800">
                        <a:solidFill>
                          <a:schemeClr val="dk2"/>
                        </a:solidFill>
                      </a:endParaRPr>
                    </a:p>
                    <a:p>
                      <a:pPr indent="0" lvl="0" marL="0" rtl="0" algn="ctr">
                        <a:spcBef>
                          <a:spcPts val="0"/>
                        </a:spcBef>
                        <a:spcAft>
                          <a:spcPts val="0"/>
                        </a:spcAft>
                        <a:buClr>
                          <a:schemeClr val="dk1"/>
                        </a:buClr>
                        <a:buSzPts val="3600"/>
                        <a:buFont typeface="Arial"/>
                        <a:buNone/>
                      </a:pPr>
                      <a:r>
                        <a:t/>
                      </a:r>
                      <a:endParaRPr sz="1800">
                        <a:solidFill>
                          <a:schemeClr val="dk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1" name="Google Shape;161;g231874ec7f8_0_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67" name="Google Shape;167;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68" name="Google Shape;168;p6"/>
          <p:cNvSpPr txBox="1"/>
          <p:nvPr>
            <p:ph idx="1" type="body"/>
          </p:nvPr>
        </p:nvSpPr>
        <p:spPr>
          <a:xfrm>
            <a:off x="985225" y="1762875"/>
            <a:ext cx="8882400" cy="50157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sz="2000"/>
              <a:t>STD-004-JAV: High Severity, High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STD-005-CPP: </a:t>
            </a:r>
            <a:r>
              <a:rPr lang="en-US" sz="2000"/>
              <a:t>High Severity, High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STD-009-CLG: High Severity, Probable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STD-010-CLG: High Severity, Probable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STD-003-CLG: Low Severity, High Likelihood, Low Remediation Cost</a:t>
            </a:r>
            <a:endParaRPr sz="2000"/>
          </a:p>
          <a:p>
            <a:pPr indent="-355600" lvl="0" marL="457200" rtl="0" algn="l">
              <a:lnSpc>
                <a:spcPct val="90000"/>
              </a:lnSpc>
              <a:spcBef>
                <a:spcPts val="0"/>
              </a:spcBef>
              <a:spcAft>
                <a:spcPts val="0"/>
              </a:spcAft>
              <a:buSzPts val="2000"/>
              <a:buAutoNum type="arabicPeriod"/>
            </a:pPr>
            <a:r>
              <a:rPr lang="en-US" sz="2000"/>
              <a:t>STD-002-CPP: Medium Severity, Probable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STD-008-CPP: High Severity, Low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STD-007-CPP: Low Severity, Probable Likelihood, Medium Remediation Cost</a:t>
            </a:r>
            <a:endParaRPr sz="2000"/>
          </a:p>
          <a:p>
            <a:pPr indent="-355600" lvl="0" marL="457200" rtl="0" algn="l">
              <a:lnSpc>
                <a:spcPct val="90000"/>
              </a:lnSpc>
              <a:spcBef>
                <a:spcPts val="0"/>
              </a:spcBef>
              <a:spcAft>
                <a:spcPts val="0"/>
              </a:spcAft>
              <a:buSzPts val="2000"/>
              <a:buAutoNum type="arabicPeriod"/>
            </a:pPr>
            <a:r>
              <a:rPr lang="en-US" sz="2000"/>
              <a:t>STD-006-CLG: Low Severity, Low Likelihood, High Remediation Cost</a:t>
            </a:r>
            <a:endParaRPr sz="2000"/>
          </a:p>
          <a:p>
            <a:pPr indent="-355600" lvl="0" marL="457200" rtl="0" algn="l">
              <a:lnSpc>
                <a:spcPct val="90000"/>
              </a:lnSpc>
              <a:spcBef>
                <a:spcPts val="0"/>
              </a:spcBef>
              <a:spcAft>
                <a:spcPts val="0"/>
              </a:spcAft>
              <a:buSzPts val="2000"/>
              <a:buAutoNum type="arabicPeriod"/>
            </a:pPr>
            <a:r>
              <a:rPr lang="en-US" sz="2000"/>
              <a:t>STD-001-CLG: Low Severity, Low Likelihood, High Remediation Cost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74" name="Google Shape;174;p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Validate Input Data: (STD-004-JAV)</a:t>
            </a:r>
            <a:endParaRPr/>
          </a:p>
          <a:p>
            <a:pPr indent="-203200" lvl="0" marL="228600" rtl="0" algn="l">
              <a:lnSpc>
                <a:spcPct val="90000"/>
              </a:lnSpc>
              <a:spcBef>
                <a:spcPts val="0"/>
              </a:spcBef>
              <a:spcAft>
                <a:spcPts val="0"/>
              </a:spcAft>
              <a:buSzPts val="1800"/>
              <a:buChar char="•"/>
            </a:pPr>
            <a:r>
              <a:rPr lang="en-US"/>
              <a:t>Heed Compiler Warnings: (STD-002-CPP, STD-003-CLG, STD-005-CPP, STD-010-CLG)</a:t>
            </a:r>
            <a:endParaRPr/>
          </a:p>
          <a:p>
            <a:pPr indent="-203200" lvl="0" marL="228600" rtl="0" algn="l">
              <a:lnSpc>
                <a:spcPct val="90000"/>
              </a:lnSpc>
              <a:spcBef>
                <a:spcPts val="0"/>
              </a:spcBef>
              <a:spcAft>
                <a:spcPts val="0"/>
              </a:spcAft>
              <a:buSzPts val="1800"/>
              <a:buChar char="•"/>
            </a:pPr>
            <a:r>
              <a:rPr lang="en-US"/>
              <a:t>Architect and Design for Security Policies: (STD-001-CLG, STD-004-JAV)</a:t>
            </a:r>
            <a:endParaRPr/>
          </a:p>
          <a:p>
            <a:pPr indent="-203200" lvl="0" marL="228600" rtl="0" algn="l">
              <a:lnSpc>
                <a:spcPct val="90000"/>
              </a:lnSpc>
              <a:spcBef>
                <a:spcPts val="0"/>
              </a:spcBef>
              <a:spcAft>
                <a:spcPts val="0"/>
              </a:spcAft>
              <a:buSzPts val="1800"/>
              <a:buChar char="•"/>
            </a:pPr>
            <a:r>
              <a:rPr lang="en-US"/>
              <a:t>Keep It Simple</a:t>
            </a:r>
            <a:endParaRPr/>
          </a:p>
          <a:p>
            <a:pPr indent="-203200" lvl="0" marL="228600" rtl="0" algn="l">
              <a:lnSpc>
                <a:spcPct val="90000"/>
              </a:lnSpc>
              <a:spcBef>
                <a:spcPts val="0"/>
              </a:spcBef>
              <a:spcAft>
                <a:spcPts val="0"/>
              </a:spcAft>
              <a:buSzPts val="1800"/>
              <a:buChar char="•"/>
            </a:pPr>
            <a:r>
              <a:rPr lang="en-US"/>
              <a:t>Default Deny</a:t>
            </a:r>
            <a:endParaRPr/>
          </a:p>
          <a:p>
            <a:pPr indent="-203200" lvl="0" marL="228600" rtl="0" algn="l">
              <a:lnSpc>
                <a:spcPct val="90000"/>
              </a:lnSpc>
              <a:spcBef>
                <a:spcPts val="0"/>
              </a:spcBef>
              <a:spcAft>
                <a:spcPts val="0"/>
              </a:spcAft>
              <a:buSzPts val="1800"/>
              <a:buChar char="•"/>
            </a:pPr>
            <a:r>
              <a:rPr lang="en-US"/>
              <a:t>Adhere to the Principle of Least Privilege: (STD-001-CLG)</a:t>
            </a:r>
            <a:endParaRPr/>
          </a:p>
          <a:p>
            <a:pPr indent="-203200" lvl="0" marL="228600" rtl="0" algn="l">
              <a:lnSpc>
                <a:spcPct val="90000"/>
              </a:lnSpc>
              <a:spcBef>
                <a:spcPts val="0"/>
              </a:spcBef>
              <a:spcAft>
                <a:spcPts val="0"/>
              </a:spcAft>
              <a:buSzPts val="1800"/>
              <a:buChar char="•"/>
            </a:pPr>
            <a:r>
              <a:rPr lang="en-US"/>
              <a:t>Sanitize Data Sent to Other Systems: (STD-004-JAV)</a:t>
            </a:r>
            <a:endParaRPr/>
          </a:p>
          <a:p>
            <a:pPr indent="-203200" lvl="0" marL="228600" rtl="0" algn="l">
              <a:lnSpc>
                <a:spcPct val="90000"/>
              </a:lnSpc>
              <a:spcBef>
                <a:spcPts val="0"/>
              </a:spcBef>
              <a:spcAft>
                <a:spcPts val="0"/>
              </a:spcAft>
              <a:buSzPts val="1800"/>
              <a:buChar char="•"/>
            </a:pPr>
            <a:r>
              <a:rPr lang="en-US"/>
              <a:t>Practice Defense in Depth: (STD-001-CLG, STD</a:t>
            </a:r>
            <a:r>
              <a:rPr lang="en-US"/>
              <a:t>-004-JAV, STD-007-CPP)</a:t>
            </a:r>
            <a:endParaRPr/>
          </a:p>
          <a:p>
            <a:pPr indent="-203200" lvl="0" marL="228600" rtl="0" algn="l">
              <a:lnSpc>
                <a:spcPct val="90000"/>
              </a:lnSpc>
              <a:spcBef>
                <a:spcPts val="0"/>
              </a:spcBef>
              <a:spcAft>
                <a:spcPts val="0"/>
              </a:spcAft>
              <a:buSzPts val="1800"/>
              <a:buChar char="•"/>
            </a:pPr>
            <a:r>
              <a:rPr lang="en-US"/>
              <a:t>Use Effective Quality Assurance Techniques: (STD-006-CLG)</a:t>
            </a:r>
            <a:endParaRPr/>
          </a:p>
          <a:p>
            <a:pPr indent="-203200" lvl="0" marL="228600" rtl="0" algn="l">
              <a:lnSpc>
                <a:spcPct val="90000"/>
              </a:lnSpc>
              <a:spcBef>
                <a:spcPts val="0"/>
              </a:spcBef>
              <a:spcAft>
                <a:spcPts val="0"/>
              </a:spcAft>
              <a:buSzPts val="1800"/>
              <a:buChar char="•"/>
            </a:pPr>
            <a:r>
              <a:rPr lang="en-US"/>
              <a:t>Adopt a Secure Coding Standard: (STD-002-CPP, STD-003-CLG, STD-005-CPP, STD-007-CPP, STD-008-CPP, STD-009-CLG, STD-010-CLG)</a:t>
            </a:r>
            <a:endParaRPr/>
          </a:p>
        </p:txBody>
      </p:sp>
      <p:pic>
        <p:nvPicPr>
          <p:cNvPr descr="Green Pace logo" id="175" name="Google Shape;175;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pic>
        <p:nvPicPr>
          <p:cNvPr descr="Green Pace logo" id="181" name="Google Shape;181;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2" name="Google Shape;182;p7"/>
          <p:cNvGraphicFramePr/>
          <p:nvPr/>
        </p:nvGraphicFramePr>
        <p:xfrm>
          <a:off x="952500" y="2155650"/>
          <a:ext cx="3000000" cy="3000000"/>
        </p:xfrm>
        <a:graphic>
          <a:graphicData uri="http://schemas.openxmlformats.org/drawingml/2006/table">
            <a:tbl>
              <a:tblPr>
                <a:noFill/>
                <a:tableStyleId>{8DCAC47C-D7AC-463D-B7C8-4DF7AE735C8D}</a:tableStyleId>
              </a:tblPr>
              <a:tblGrid>
                <a:gridCol w="2356175"/>
                <a:gridCol w="7930825"/>
              </a:tblGrid>
              <a:tr h="381000">
                <a:tc>
                  <a:txBody>
                    <a:bodyPr/>
                    <a:lstStyle/>
                    <a:p>
                      <a:pPr indent="0" lvl="0" marL="0" rtl="0" algn="l">
                        <a:lnSpc>
                          <a:spcPct val="90000"/>
                        </a:lnSpc>
                        <a:spcBef>
                          <a:spcPts val="0"/>
                        </a:spcBef>
                        <a:spcAft>
                          <a:spcPts val="0"/>
                        </a:spcAft>
                        <a:buNone/>
                      </a:pPr>
                      <a:r>
                        <a:rPr lang="en-US">
                          <a:solidFill>
                            <a:schemeClr val="lt1"/>
                          </a:solidFill>
                          <a:latin typeface="Century Gothic"/>
                          <a:ea typeface="Century Gothic"/>
                          <a:cs typeface="Century Gothic"/>
                          <a:sym typeface="Century Gothic"/>
                        </a:rPr>
                        <a:t>Encryption in rest</a:t>
                      </a:r>
                      <a:endParaRPr>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Encryption at rest encrypts data while it’s being statically held within a database. This policy ensures that if an unauthorized user gained access to a database, the data held within wouldn’t be readable. For example, confidential data such as passwords and credit card numbers are almost never held as plain text, meaning if any attackers gained access to the system, they would have no use for the encrypted data.</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Encryption at flight</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As data is being moved across systems, attackers are able to intercept these connections. If this happens, encryption at flight ensures that the attacker will have no use for the data, as the data will be encrypted. For example, if a private message is sent from one individual to another, the private message will be fully encrypted until it reaches the authorized individual who can access the message through a private key.</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Encryption in use</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Clr>
                          <a:schemeClr val="dk1"/>
                        </a:buClr>
                        <a:buSzPts val="1100"/>
                        <a:buFont typeface="Arial"/>
                        <a:buNone/>
                      </a:pPr>
                      <a:r>
                        <a:rPr lang="en-US">
                          <a:solidFill>
                            <a:schemeClr val="lt1"/>
                          </a:solidFill>
                          <a:latin typeface="Century Gothic"/>
                          <a:ea typeface="Century Gothic"/>
                          <a:cs typeface="Century Gothic"/>
                          <a:sym typeface="Century Gothic"/>
                        </a:rPr>
                        <a:t>Encryption in use encrypts data while it’s being used, ensuring that only authorized individuals can edit and view the data in plain text. This allows data to be protected throughout its entire life cycle.  </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88" name="Google Shape;188;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9" name="Google Shape;189;p8"/>
          <p:cNvGraphicFramePr/>
          <p:nvPr/>
        </p:nvGraphicFramePr>
        <p:xfrm>
          <a:off x="952500" y="2155650"/>
          <a:ext cx="3000000" cy="3000000"/>
        </p:xfrm>
        <a:graphic>
          <a:graphicData uri="http://schemas.openxmlformats.org/drawingml/2006/table">
            <a:tbl>
              <a:tblPr>
                <a:noFill/>
                <a:tableStyleId>{8DCAC47C-D7AC-463D-B7C8-4DF7AE735C8D}</a:tableStyleId>
              </a:tblPr>
              <a:tblGrid>
                <a:gridCol w="2356175"/>
                <a:gridCol w="7930825"/>
              </a:tblGrid>
              <a:tr h="381000">
                <a:tc>
                  <a:txBody>
                    <a:bodyPr/>
                    <a:lstStyle/>
                    <a:p>
                      <a:pPr indent="0" lvl="0" marL="0" rtl="0" algn="l">
                        <a:lnSpc>
                          <a:spcPct val="90000"/>
                        </a:lnSpc>
                        <a:spcBef>
                          <a:spcPts val="0"/>
                        </a:spcBef>
                        <a:spcAft>
                          <a:spcPts val="0"/>
                        </a:spcAft>
                        <a:buClr>
                          <a:schemeClr val="dk1"/>
                        </a:buClr>
                        <a:buSzPts val="1100"/>
                        <a:buFont typeface="Arial"/>
                        <a:buNone/>
                      </a:pPr>
                      <a:r>
                        <a:rPr lang="en-US">
                          <a:solidFill>
                            <a:schemeClr val="lt1"/>
                          </a:solidFill>
                          <a:latin typeface="Century Gothic"/>
                          <a:ea typeface="Century Gothic"/>
                          <a:cs typeface="Century Gothic"/>
                          <a:sym typeface="Century Gothic"/>
                        </a:rPr>
                        <a:t>Authentication</a:t>
                      </a:r>
                      <a:endParaRPr>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Authentication is used to identify users and ensure they are who they claim to be. For example, user logins are the most common form of this policy, where a user must enter the correct username and password which only they should know. This policy is useful when certain users are authorized for actions that not all users should have access too.   </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Authorization</a:t>
                      </a:r>
                      <a:endParaRPr>
                        <a:solidFill>
                          <a:schemeClr val="lt1"/>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Authorization ensures that a user can only accomplish their tasks based on the enforcement of policies. For example, a standard user may only be able to change information specific to them within a database. An administrator, however, can do the same while also being able to add new users to the database. Users having varying levels of access allows each user to have the ability to accomplish their needed tasks without giving them any further permission they shouldn’t have.</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Accounting</a:t>
                      </a:r>
                      <a:endParaRPr>
                        <a:solidFill>
                          <a:schemeClr val="lt1"/>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1200"/>
                        </a:spcBef>
                        <a:spcAft>
                          <a:spcPts val="0"/>
                        </a:spcAft>
                        <a:buNone/>
                      </a:pPr>
                      <a:r>
                        <a:rPr lang="en-US">
                          <a:solidFill>
                            <a:schemeClr val="lt1"/>
                          </a:solidFill>
                          <a:latin typeface="Century Gothic"/>
                          <a:ea typeface="Century Gothic"/>
                          <a:cs typeface="Century Gothic"/>
                          <a:sym typeface="Century Gothic"/>
                        </a:rPr>
                        <a:t>Accounting ensures that activity within a system is behaving as expected, and any anomalies or security concerns are recorded. For example, a system keeping track of the actions of users, the time of the actions, and where the action came from can uncover security flaws if those actions ended up harming the system. If both authentication and authorization fail, accounting can show how those policies failed and what can be done in the future to ensure that they don’t.</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5" name="Google Shape;195;g9504e29505_0_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700"/>
              <a:t>The following unit tests will test the “Range check element access” standard. Unit tests allow developers and testers to know if components within their code function as intended. This can be done through positive tests, such as ensuring that a value will match another value, or through negative tests, such as whether an invalid statement will throw the desired error. </a:t>
            </a:r>
            <a:endParaRPr sz="2700"/>
          </a:p>
        </p:txBody>
      </p:sp>
      <p:pic>
        <p:nvPicPr>
          <p:cNvPr descr="Green Pace logo" id="196" name="Google Shape;196;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5c4a3aee2b_0_25"/>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Does element exist?</a:t>
            </a:r>
            <a:endParaRPr/>
          </a:p>
        </p:txBody>
      </p:sp>
      <p:pic>
        <p:nvPicPr>
          <p:cNvPr id="202" name="Google Shape;202;g25c4a3aee2b_0_25"/>
          <p:cNvPicPr preferRelativeResize="0"/>
          <p:nvPr/>
        </p:nvPicPr>
        <p:blipFill>
          <a:blip r:embed="rId3">
            <a:alphaModFix/>
          </a:blip>
          <a:stretch>
            <a:fillRect/>
          </a:stretch>
        </p:blipFill>
        <p:spPr>
          <a:xfrm>
            <a:off x="423100" y="2490523"/>
            <a:ext cx="5133975" cy="2571750"/>
          </a:xfrm>
          <a:prstGeom prst="rect">
            <a:avLst/>
          </a:prstGeom>
          <a:noFill/>
          <a:ln>
            <a:noFill/>
          </a:ln>
        </p:spPr>
      </p:pic>
      <p:pic>
        <p:nvPicPr>
          <p:cNvPr id="203" name="Google Shape;203;g25c4a3aee2b_0_25"/>
          <p:cNvPicPr preferRelativeResize="0"/>
          <p:nvPr/>
        </p:nvPicPr>
        <p:blipFill>
          <a:blip r:embed="rId4">
            <a:alphaModFix/>
          </a:blip>
          <a:stretch>
            <a:fillRect/>
          </a:stretch>
        </p:blipFill>
        <p:spPr>
          <a:xfrm>
            <a:off x="7073050" y="3428998"/>
            <a:ext cx="3486150" cy="83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