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91B12-C2A7-4B99-9856-3120CAD457FE}" v="1" dt="2023-12-14T13:52:0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gaespada, Sam A." userId="b1d89dd3-167a-4edf-bd42-558e38796f1c" providerId="ADAL" clId="{A7191B12-C2A7-4B99-9856-3120CAD457FE}"/>
    <pc:docChg chg="custSel modSld">
      <pc:chgData name="Largaespada, Sam A." userId="b1d89dd3-167a-4edf-bd42-558e38796f1c" providerId="ADAL" clId="{A7191B12-C2A7-4B99-9856-3120CAD457FE}" dt="2023-12-14T13:52:03.327" v="0" actId="313"/>
      <pc:docMkLst>
        <pc:docMk/>
      </pc:docMkLst>
      <pc:sldChg chg="modSp mod">
        <pc:chgData name="Largaespada, Sam A." userId="b1d89dd3-167a-4edf-bd42-558e38796f1c" providerId="ADAL" clId="{A7191B12-C2A7-4B99-9856-3120CAD457FE}" dt="2023-12-14T13:52:03.327" v="0" actId="313"/>
        <pc:sldMkLst>
          <pc:docMk/>
          <pc:sldMk cId="267659427" sldId="263"/>
        </pc:sldMkLst>
        <pc:spChg chg="mod">
          <ac:chgData name="Largaespada, Sam A." userId="b1d89dd3-167a-4edf-bd42-558e38796f1c" providerId="ADAL" clId="{A7191B12-C2A7-4B99-9856-3120CAD457FE}" dt="2023-12-14T13:52:03.327" v="0" actId="313"/>
          <ac:spMkLst>
            <pc:docMk/>
            <pc:sldMk cId="267659427" sldId="263"/>
            <ac:spMk id="3" creationId="{7E829695-072E-9672-4BF0-FDB3FC439D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49E6-DD07-0C55-6B2C-6B23F644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DD54-3B83-7C8D-3E6E-786DF40A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22C4-B247-72FB-F79B-0AF1F23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73AA-060F-4763-A1F4-8856CA17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4622-49A9-A832-0D9D-F09CED58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FEE-0442-DBD7-44A2-56A27610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8BE31-FB4B-DB5D-11EC-A4AF4637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7E99-94F7-941C-59FB-816F9068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ADD6-480F-A31D-594F-8D903DAC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5F88-CE08-F1D0-C4F1-1AAC77C6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B3A07-9C37-51A6-E8FC-389627BF2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95BD-957F-A0B9-4D88-9946F03F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37-49AB-066F-77AC-1CD4A8F9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E1EF-CB90-3D41-8950-3EF537A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9419-1FD3-EBBE-EA7B-BB96068C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188A-B008-840A-DF1C-CBBDD777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FBD2-A559-2E8C-EAD9-6EABD1A4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FC74-BE40-73B7-EF5F-5DD3C41D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F0A2-A80B-3D14-C111-7137A6C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C6E5-47C6-1840-20BC-272B0462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A347-8101-2E9C-65C2-523A844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6349-675C-0355-98D3-D7979F99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ECA1-DF57-236E-874B-F1F46598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6CE1-6900-04EE-6F51-85647461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30DD-5727-1B3A-72CC-CEA3558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1AEB-0D73-625C-C39E-756D400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F942-06F9-16FD-91A6-90709B19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AFFA-2126-4D98-5DD2-D6F2B912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9B60-4A9B-301F-4030-DB3A967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6245-2FDB-7125-8C7D-23D2971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A0D4-7C5F-0439-98F1-B50503A6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27F-8DAF-7402-693D-D31CE17B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4031-412E-5ADC-D3CF-FC844675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AE5B-1F54-064E-0341-D90BAE02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5524-E3E8-60DD-AE0D-D6CC40468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4AE25-0253-3FE9-2A2A-6ED65715A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34280-87C8-CC65-AA36-58BCD56E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AADA6-76F3-374F-A108-C47E9F57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24585-0850-3983-6948-88C1CDF7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1B35-777E-2B2F-FC09-61BC00D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D0A2-E054-5FA2-D1BB-4AD0F15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01973-151E-68E3-FB62-E3DAB43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367AC-E82C-A21A-F9B9-5FF29A28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AD911-18C6-64EF-037F-5CEE8874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775AA-2A3D-1BFA-3644-B32AE1ED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D07B-93AA-77BE-F860-6364053A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1355-15BC-3550-2D81-633917FA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0D29-018F-0183-B250-E4E9A22B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912E-FF84-9A2E-2A9E-F72F0AAE5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8C2E-2DC5-5B68-F798-CF1E4688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B9C7-B344-1C32-D67F-D4096E68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92A75-20F0-A0E4-D4BA-0564A73E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A4C4-6409-E03B-FAF8-658B0573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CFA25-D286-1328-71A6-4D0727BB6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2FDBB-70C8-0367-5B9A-5595C7D8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79C73-42C0-7CFA-0F0B-C6A3770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92D9-BE29-769C-035B-6B4C4BE9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BAEC-557B-23B4-97A8-055A42DD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9F37-DBB1-5C68-D093-D3D241A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D768A-90CC-863D-39D6-C8C9D41D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A849-2876-FD70-2028-B8A10493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77B3-9C72-425D-92B7-5FE860B3350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DB70-8336-031A-C8A2-9BBEC318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323B-414F-6BD3-DA53-7C8C53B2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AC0E-62B5-4881-9DCE-CAA5985A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E578C-FD11-E7ED-1D46-1D52D134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6700"/>
              <a:t>What Variables Contribute to Poor Mental and Physical Health?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1CF3-031F-5FBE-C533-A8E4A5C10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Sam Largaespada &amp; Tyler Johnson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21B3-656E-918E-26CF-CFB31F6B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Significance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E39364-BF1B-A99D-23BC-BD91E6E5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318165"/>
            <a:ext cx="4702848" cy="6318305"/>
          </a:xfrm>
        </p:spPr>
        <p:txBody>
          <a:bodyPr anchor="ctr">
            <a:normAutofit/>
          </a:bodyPr>
          <a:lstStyle/>
          <a:p>
            <a:r>
              <a:rPr lang="en-US" sz="2000"/>
              <a:t>Assuming that our model is actually valid, it provides some interesting insights into the type of variables that lead to better or worse health outcomes.</a:t>
            </a:r>
          </a:p>
          <a:p>
            <a:r>
              <a:rPr lang="en-US" sz="2000"/>
              <a:t>The impact of social variables such as work vs family conflicts and marital happiness were actually quite powerful indicators of mental and physical health.</a:t>
            </a:r>
          </a:p>
          <a:p>
            <a:r>
              <a:rPr lang="en-US" sz="2000"/>
              <a:t>Financial variables like socioeconomic index and financial satisfaction had weaker effects than I would have assumed, though job satisfaction did have quite a large impact</a:t>
            </a:r>
          </a:p>
        </p:txBody>
      </p:sp>
    </p:spTree>
    <p:extLst>
      <p:ext uri="{BB962C8B-B14F-4D97-AF65-F5344CB8AC3E}">
        <p14:creationId xmlns:p14="http://schemas.microsoft.com/office/powerpoint/2010/main" val="38481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CB4FA-89DC-866A-B339-F8515A1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Importance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1294-3F39-7674-26DB-F08FC3DB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Mental Health and Physical Health have many contributing elements, but some are clearly more important or have a greater effect on it than others</a:t>
            </a:r>
          </a:p>
          <a:p>
            <a:r>
              <a:rPr lang="en-US" sz="2400"/>
              <a:t>Improving people’s physical and mental health is probably a good thing for society in general</a:t>
            </a:r>
          </a:p>
        </p:txBody>
      </p:sp>
    </p:spTree>
    <p:extLst>
      <p:ext uri="{BB962C8B-B14F-4D97-AF65-F5344CB8AC3E}">
        <p14:creationId xmlns:p14="http://schemas.microsoft.com/office/powerpoint/2010/main" val="10099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67210-4A60-5774-E23C-41F0A6FE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F805-0CEA-E3EF-5AC8-87AF0FA1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Use PCA to combine original dimensions into more generalized factors</a:t>
            </a:r>
          </a:p>
          <a:p>
            <a:r>
              <a:rPr lang="en-US" sz="2400"/>
              <a:t>Use SEM to find an equation that can adequately describe variables leading to poor mental and physical health</a:t>
            </a:r>
          </a:p>
        </p:txBody>
      </p:sp>
    </p:spTree>
    <p:extLst>
      <p:ext uri="{BB962C8B-B14F-4D97-AF65-F5344CB8AC3E}">
        <p14:creationId xmlns:p14="http://schemas.microsoft.com/office/powerpoint/2010/main" val="22822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F1512-D2A4-B3D5-1682-B625E5BD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Population and 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8EB1-4B58-EA70-0F9F-F12FCE58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1700"/>
              <a:t>Our data came from the General Social Survey (GSS)</a:t>
            </a:r>
          </a:p>
          <a:p>
            <a:r>
              <a:rPr lang="en-US" sz="1700"/>
              <a:t>Our sample population was Americans who took the GSS in the year 2022</a:t>
            </a:r>
          </a:p>
          <a:p>
            <a:r>
              <a:rPr lang="en-US" sz="1700"/>
              <a:t>The GSS is conducted every 2 years by the National Opinion Research Center (NORC)</a:t>
            </a:r>
          </a:p>
          <a:p>
            <a:r>
              <a:rPr lang="en-US" sz="1700"/>
              <a:t>It seeks to get opinions about a wide range of topics including demographic information, political views, personal health, and many others</a:t>
            </a:r>
          </a:p>
          <a:p>
            <a:r>
              <a:rPr lang="en-US" sz="1700"/>
              <a:t>It is conducted in-person by NORC and uses area probability methodology to ensures its participants come from urban, suburban, and rural areas</a:t>
            </a:r>
          </a:p>
        </p:txBody>
      </p:sp>
    </p:spTree>
    <p:extLst>
      <p:ext uri="{BB962C8B-B14F-4D97-AF65-F5344CB8AC3E}">
        <p14:creationId xmlns:p14="http://schemas.microsoft.com/office/powerpoint/2010/main" val="175593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0321A-1D64-E2D4-B945-8AFC762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Retained Variables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717A-A41B-E554-E1A0-FAA1C031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037075"/>
            <a:ext cx="6046173" cy="4892428"/>
          </a:xfrm>
        </p:spPr>
        <p:txBody>
          <a:bodyPr anchor="ctr">
            <a:normAutofit/>
          </a:bodyPr>
          <a:lstStyle/>
          <a:p>
            <a:r>
              <a:rPr lang="en-US" sz="1400"/>
              <a:t>We chose the original dimensions based mainly on our opinions about what could most significantly affect mental health</a:t>
            </a:r>
          </a:p>
          <a:p>
            <a:r>
              <a:rPr lang="en-US" sz="1400" b="1"/>
              <a:t>Predictors:</a:t>
            </a:r>
          </a:p>
          <a:p>
            <a:pPr lvl="1"/>
            <a:r>
              <a:rPr lang="en-US" sz="1400"/>
              <a:t>Marital Happiness</a:t>
            </a:r>
          </a:p>
          <a:p>
            <a:pPr lvl="1"/>
            <a:r>
              <a:rPr lang="en-US" sz="1400"/>
              <a:t>Life Satisfaction</a:t>
            </a:r>
          </a:p>
          <a:p>
            <a:pPr lvl="1"/>
            <a:r>
              <a:rPr lang="en-US" sz="1400"/>
              <a:t>Condition of Health</a:t>
            </a:r>
          </a:p>
          <a:p>
            <a:pPr lvl="1"/>
            <a:r>
              <a:rPr lang="en-US" sz="1400"/>
              <a:t>Socioeconomic Index</a:t>
            </a:r>
          </a:p>
          <a:p>
            <a:pPr lvl="1"/>
            <a:r>
              <a:rPr lang="en-US" sz="1400"/>
              <a:t>Financial Satisfaction</a:t>
            </a:r>
          </a:p>
          <a:p>
            <a:pPr lvl="1"/>
            <a:r>
              <a:rPr lang="en-US" sz="1400"/>
              <a:t>Job Satisfaction</a:t>
            </a:r>
          </a:p>
          <a:p>
            <a:pPr lvl="1"/>
            <a:r>
              <a:rPr lang="en-US" sz="1400"/>
              <a:t>Job Interference with Family Life</a:t>
            </a:r>
          </a:p>
          <a:p>
            <a:pPr lvl="1"/>
            <a:r>
              <a:rPr lang="en-US" sz="1400"/>
              <a:t>Hours Worked/Week</a:t>
            </a:r>
          </a:p>
          <a:p>
            <a:pPr lvl="1"/>
            <a:r>
              <a:rPr lang="en-US" sz="1400"/>
              <a:t>Political Views</a:t>
            </a:r>
          </a:p>
          <a:p>
            <a:pPr lvl="1"/>
            <a:r>
              <a:rPr lang="en-US" sz="1400"/>
              <a:t>Height</a:t>
            </a:r>
          </a:p>
          <a:p>
            <a:pPr lvl="1"/>
            <a:r>
              <a:rPr lang="en-US" sz="1400"/>
              <a:t>Weight</a:t>
            </a:r>
          </a:p>
          <a:p>
            <a:r>
              <a:rPr lang="en-US" sz="1400" b="1"/>
              <a:t>Response:</a:t>
            </a:r>
          </a:p>
          <a:p>
            <a:pPr lvl="1"/>
            <a:r>
              <a:rPr lang="en-US" sz="1400"/>
              <a:t>Poor Mental Health Days in the last 30 days</a:t>
            </a:r>
          </a:p>
          <a:p>
            <a:pPr lvl="1"/>
            <a:r>
              <a:rPr lang="en-US" sz="1400"/>
              <a:t>Poor Physical Health Days in the last 30 days</a:t>
            </a:r>
          </a:p>
          <a:p>
            <a:pPr lvl="1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718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4BC7-4EAE-18E6-FACD-CDB8A5CA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Path Diagram</a:t>
            </a:r>
          </a:p>
        </p:txBody>
      </p:sp>
      <p:pic>
        <p:nvPicPr>
          <p:cNvPr id="10" name="Content Placeholder 9" descr="A diagram of a health condition&#10;&#10;Description automatically generated">
            <a:extLst>
              <a:ext uri="{FF2B5EF4-FFF2-40B4-BE49-F238E27FC236}">
                <a16:creationId xmlns:a16="http://schemas.microsoft.com/office/drawing/2014/main" id="{56D48C6E-1A3B-ED87-454B-FF7E2698E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7" y="813449"/>
            <a:ext cx="5894198" cy="52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E114-CA3D-412E-9F10-1AF6BECE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SEM output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49BB13-9EED-FF6A-8857-200340C7DC8A}"/>
              </a:ext>
            </a:extLst>
          </p:cNvPr>
          <p:cNvGrpSpPr/>
          <p:nvPr/>
        </p:nvGrpSpPr>
        <p:grpSpPr>
          <a:xfrm>
            <a:off x="644056" y="2391610"/>
            <a:ext cx="10927829" cy="3634742"/>
            <a:chOff x="644056" y="2391610"/>
            <a:chExt cx="10927829" cy="3634742"/>
          </a:xfrm>
        </p:grpSpPr>
        <p:pic>
          <p:nvPicPr>
            <p:cNvPr id="9" name="Content Placeholder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8882282-9F1E-260F-B73F-161A6A35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56" y="2391610"/>
              <a:ext cx="10927829" cy="36347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25DDB0-5306-CB13-C68E-57384F640780}"/>
                </a:ext>
              </a:extLst>
            </p:cNvPr>
            <p:cNvSpPr/>
            <p:nvPr/>
          </p:nvSpPr>
          <p:spPr>
            <a:xfrm>
              <a:off x="763422" y="4110197"/>
              <a:ext cx="10784522" cy="18918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5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E48BD-2F9B-7FFF-4DC0-BE206309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883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9695-072E-9672-4BF0-FDB3FC43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64471"/>
            <a:ext cx="8074815" cy="379966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/>
              <a:t>We found that all of our included dimensions and factors were significantly associated with </a:t>
            </a:r>
            <a:r>
              <a:rPr lang="en-US" sz="2400" err="1"/>
              <a:t>PoorHealthDays</a:t>
            </a:r>
            <a:r>
              <a:rPr lang="en-US" sz="2400"/>
              <a:t> aside from </a:t>
            </a:r>
            <a:r>
              <a:rPr lang="en-US" sz="2400" err="1"/>
              <a:t>PhysicalCharacteristics</a:t>
            </a:r>
            <a:r>
              <a:rPr lang="en-US" sz="2400"/>
              <a:t>, which was a factor describing Height and Weight</a:t>
            </a:r>
          </a:p>
          <a:p>
            <a:r>
              <a:rPr lang="en-US" sz="2400"/>
              <a:t>We found the strongest effect on </a:t>
            </a:r>
            <a:r>
              <a:rPr lang="en-US" sz="2400" err="1"/>
              <a:t>PoorHealthDays</a:t>
            </a:r>
            <a:r>
              <a:rPr lang="en-US" sz="2400"/>
              <a:t> was Health (meaning the recipients opinion on their own health)</a:t>
            </a:r>
          </a:p>
          <a:p>
            <a:pPr lvl="1"/>
            <a:r>
              <a:rPr lang="en-US"/>
              <a:t>As a respondent's opinion about their own health increased (got better), </a:t>
            </a:r>
            <a:r>
              <a:rPr lang="en-US" err="1"/>
              <a:t>PoorHealthDays</a:t>
            </a:r>
            <a:r>
              <a:rPr lang="en-US"/>
              <a:t> decreased</a:t>
            </a:r>
          </a:p>
          <a:p>
            <a:pPr lvl="1"/>
            <a:r>
              <a:rPr lang="en-US"/>
              <a:t>This seems obvious in hindsight, but it was interesting to see how strong the effect was.</a:t>
            </a:r>
          </a:p>
          <a:p>
            <a:r>
              <a:rPr lang="en-US" sz="2400"/>
              <a:t>The strongest positive effect on </a:t>
            </a:r>
            <a:r>
              <a:rPr lang="en-US" sz="2400" err="1"/>
              <a:t>PoorHealthDays</a:t>
            </a:r>
            <a:r>
              <a:rPr lang="en-US" sz="2400"/>
              <a:t> was </a:t>
            </a:r>
            <a:r>
              <a:rPr lang="en-US" sz="2400" err="1"/>
              <a:t>wkvsfam</a:t>
            </a:r>
            <a:endParaRPr lang="en-US" sz="2400"/>
          </a:p>
          <a:p>
            <a:pPr lvl="1"/>
            <a:r>
              <a:rPr lang="en-US"/>
              <a:t>This means that as a respondent’s job interfered with there family life, </a:t>
            </a:r>
            <a:r>
              <a:rPr lang="en-US" err="1"/>
              <a:t>PoorHealthDays</a:t>
            </a:r>
            <a:r>
              <a:rPr lang="en-US"/>
              <a:t> tended to increase</a:t>
            </a:r>
          </a:p>
        </p:txBody>
      </p:sp>
    </p:spTree>
    <p:extLst>
      <p:ext uri="{BB962C8B-B14F-4D97-AF65-F5344CB8AC3E}">
        <p14:creationId xmlns:p14="http://schemas.microsoft.com/office/powerpoint/2010/main" val="26765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C34C6-C0AB-C1E5-5AD4-CAB24338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607115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Validity of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333AA5-CCAD-7CFF-EB60-3D3E489B1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1691" y="1985554"/>
            <a:ext cx="4232240" cy="37409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BCBFF-C7F2-C8BB-1EAD-74B3CD6FC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3630" y="2604837"/>
            <a:ext cx="4238257" cy="27281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Unfortunately, our Fit Indices did not find our reconstructed covariance structure to be adequately similar to the original</a:t>
            </a:r>
          </a:p>
          <a:p>
            <a:r>
              <a:rPr lang="en-US" sz="2000"/>
              <a:t>Our best index was GFI at 0.899, just below the common threshold of 0.9</a:t>
            </a:r>
          </a:p>
          <a:p>
            <a:r>
              <a:rPr lang="en-US" sz="2000"/>
              <a:t>RMSEA was at 0.092, which is approaching the common threshold of 0.08</a:t>
            </a:r>
          </a:p>
        </p:txBody>
      </p:sp>
    </p:spTree>
    <p:extLst>
      <p:ext uri="{BB962C8B-B14F-4D97-AF65-F5344CB8AC3E}">
        <p14:creationId xmlns:p14="http://schemas.microsoft.com/office/powerpoint/2010/main" val="185776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Variables Contribute to Poor Mental and Physical Health?</vt:lpstr>
      <vt:lpstr>Importance</vt:lpstr>
      <vt:lpstr>Goals</vt:lpstr>
      <vt:lpstr>Population and Sample</vt:lpstr>
      <vt:lpstr>Retained Variables</vt:lpstr>
      <vt:lpstr>Path Diagram</vt:lpstr>
      <vt:lpstr>SEM output</vt:lpstr>
      <vt:lpstr>Results</vt:lpstr>
      <vt:lpstr>Validity of Results</vt:lpstr>
      <vt:lpstr>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Variables Contribute to Poor Mental and Physical Health?</dc:title>
  <dc:creator>Largaespada, Sam A.</dc:creator>
  <cp:revision>1</cp:revision>
  <dcterms:created xsi:type="dcterms:W3CDTF">2023-12-13T21:18:24Z</dcterms:created>
  <dcterms:modified xsi:type="dcterms:W3CDTF">2023-12-14T13:52:04Z</dcterms:modified>
</cp:coreProperties>
</file>