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324" r:id="rId5"/>
    <p:sldId id="266" r:id="rId6"/>
    <p:sldId id="312" r:id="rId7"/>
    <p:sldId id="313" r:id="rId8"/>
    <p:sldId id="315" r:id="rId9"/>
    <p:sldId id="276" r:id="rId10"/>
    <p:sldId id="277" r:id="rId11"/>
    <p:sldId id="278" r:id="rId12"/>
    <p:sldId id="279" r:id="rId13"/>
    <p:sldId id="316" r:id="rId14"/>
    <p:sldId id="317" r:id="rId15"/>
    <p:sldId id="322" r:id="rId16"/>
    <p:sldId id="323" r:id="rId17"/>
    <p:sldId id="320" r:id="rId18"/>
    <p:sldId id="318" r:id="rId19"/>
    <p:sldId id="290" r:id="rId20"/>
    <p:sldId id="291" r:id="rId21"/>
    <p:sldId id="329" r:id="rId22"/>
    <p:sldId id="294" r:id="rId23"/>
    <p:sldId id="295" r:id="rId24"/>
    <p:sldId id="292" r:id="rId25"/>
    <p:sldId id="33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9"/>
    <p:restoredTop sz="94737"/>
  </p:normalViewPr>
  <p:slideViewPr>
    <p:cSldViewPr snapToGrid="0" snapToObjects="1">
      <p:cViewPr varScale="1">
        <p:scale>
          <a:sx n="115" d="100"/>
          <a:sy n="115" d="100"/>
        </p:scale>
        <p:origin x="208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058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5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8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3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51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96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8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/>
              <a:defRPr/>
            </a:lvl2pPr>
            <a:lvl3pPr lvl="2" rtl="0">
              <a:spcBef>
                <a:spcPts val="0"/>
              </a:spcBef>
              <a:buFont typeface="Arial"/>
              <a:defRPr/>
            </a:lvl3pPr>
            <a:lvl4pPr lvl="3" rtl="0">
              <a:spcBef>
                <a:spcPts val="0"/>
              </a:spcBef>
              <a:buFont typeface="Arial"/>
              <a:defRPr/>
            </a:lvl4pPr>
            <a:lvl5pPr lvl="4" rtl="0">
              <a:spcBef>
                <a:spcPts val="0"/>
              </a:spcBef>
              <a:buFont typeface="Arial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s.cmu.edu/~21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/activities/rec5.ta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 Rounded MT Bold"/>
                <a:cs typeface="Arial Rounded MT Bold"/>
              </a:rPr>
              <a:t>15-213 Recitation: </a:t>
            </a:r>
            <a:r>
              <a:rPr lang="en-US" dirty="0">
                <a:latin typeface="Arial Rounded MT Bold"/>
                <a:cs typeface="Arial Rounded MT Bold"/>
              </a:rPr>
              <a:t>Attack</a:t>
            </a:r>
            <a:r>
              <a:rPr lang="en" dirty="0">
                <a:latin typeface="Arial Rounded MT Bold"/>
                <a:cs typeface="Arial Rounded MT Bold"/>
              </a:rPr>
              <a:t> Lab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18</a:t>
            </a:r>
            <a:r>
              <a:rPr lang="en-US" baseline="30000" dirty="0">
                <a:latin typeface="Arial Rounded MT Bold"/>
                <a:cs typeface="Arial Rounded MT Bold"/>
              </a:rPr>
              <a:t>th</a:t>
            </a:r>
            <a:r>
              <a:rPr lang="en-US" dirty="0">
                <a:latin typeface="Arial Rounded MT Bold"/>
                <a:cs typeface="Arial Rounded MT Bold"/>
              </a:rPr>
              <a:t> Feb </a:t>
            </a:r>
            <a:r>
              <a:rPr lang="en" dirty="0">
                <a:latin typeface="Arial Rounded MT Bold"/>
                <a:cs typeface="Arial Rounded MT Bold"/>
              </a:rPr>
              <a:t>201</a:t>
            </a:r>
            <a:r>
              <a:rPr lang="en-US" dirty="0">
                <a:latin typeface="Arial Rounded MT Bold"/>
                <a:cs typeface="Arial Rounded MT Bold"/>
              </a:rPr>
              <a:t>9</a:t>
            </a:r>
            <a:endParaRPr lang="en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2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1794" y="770824"/>
            <a:ext cx="9181857" cy="4745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$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 act2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x $</a:t>
            </a:r>
            <a:r>
              <a:rPr lang="en-US" sz="3100" dirty="0" err="1">
                <a:latin typeface="Arial Rounded MT Bold"/>
                <a:cs typeface="Arial Rounded MT Bold"/>
              </a:rPr>
              <a:t>rsp</a:t>
            </a:r>
            <a:endParaRPr lang="en-US" sz="3100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is the address of the stack and the return address?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endParaRPr lang="en-US" sz="3100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x /4gx $</a:t>
            </a:r>
            <a:r>
              <a:rPr lang="en-US" sz="3100" dirty="0" err="1">
                <a:latin typeface="Arial Rounded MT Bold"/>
                <a:cs typeface="Arial Rounded MT Bold"/>
              </a:rPr>
              <a:t>rdi</a:t>
            </a:r>
            <a:endParaRPr lang="en-US" sz="3100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will the new return address be?</a:t>
            </a:r>
            <a:b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</a:br>
            <a: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  <a:t> (i.e., what is the first value?)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Arial Rounded MT Bold"/>
                <a:cs typeface="Arial Rounded MT Bold"/>
              </a:rPr>
              <a:t>Activitity</a:t>
            </a:r>
            <a:r>
              <a:rPr lang="en-US" dirty="0">
                <a:latin typeface="Arial Rounded MT Bold"/>
                <a:cs typeface="Arial Rounded MT Bold"/>
              </a:rPr>
              <a:t> 2 Continued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x/5i $</a:t>
            </a:r>
            <a:r>
              <a:rPr lang="en-US" altLang="zh-CN" dirty="0" err="1"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latin typeface="Arial Rounded MT Bold"/>
                <a:cs typeface="Arial Rounded MT Bold"/>
              </a:rPr>
              <a:t> + 8	// Display as instructions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Why </a:t>
            </a:r>
            <a:r>
              <a:rPr lang="en-US" altLang="zh-CN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 + 8?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are the three addresses?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break puts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break exit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 these addresses look familiar?</a:t>
            </a:r>
          </a:p>
          <a:p>
            <a:pPr marL="9144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2 Post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Normally programs cannot execute instructions on the stack</a:t>
            </a:r>
          </a:p>
          <a:p>
            <a:pPr lvl="1"/>
            <a:r>
              <a:rPr lang="en-US" sz="1800" dirty="0">
                <a:latin typeface="+mn-lt"/>
                <a:cs typeface="Arial Rounded MT Bold"/>
              </a:rPr>
              <a:t> Main used </a:t>
            </a:r>
            <a:r>
              <a:rPr lang="en-US" sz="1800" dirty="0" err="1">
                <a:latin typeface="+mn-lt"/>
                <a:cs typeface="Arial Rounded MT Bold"/>
              </a:rPr>
              <a:t>mprotect</a:t>
            </a:r>
            <a:r>
              <a:rPr lang="en-US" sz="1800" dirty="0">
                <a:latin typeface="+mn-lt"/>
                <a:cs typeface="Arial Rounded MT Bold"/>
              </a:rPr>
              <a:t> to disable the memory protection for </a:t>
            </a:r>
            <a:r>
              <a:rPr lang="en-US" sz="1800" dirty="0">
                <a:latin typeface="+mn-lt"/>
              </a:rPr>
              <a:t>this activity</a:t>
            </a:r>
          </a:p>
          <a:p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Clobber wrote an address that’s on the stack as a return address</a:t>
            </a:r>
          </a:p>
          <a:p>
            <a:pPr lvl="1"/>
            <a:r>
              <a:rPr lang="en-US" sz="1800" dirty="0"/>
              <a:t> Followed by a sequence of instructions</a:t>
            </a:r>
          </a:p>
          <a:p>
            <a:pPr lvl="1"/>
            <a:r>
              <a:rPr lang="en-US" sz="1800" dirty="0"/>
              <a:t> Three addresses show up in the exploit:</a:t>
            </a:r>
          </a:p>
          <a:p>
            <a:pPr lvl="2"/>
            <a:r>
              <a:rPr lang="en-US" sz="1800" dirty="0"/>
              <a:t>0x48644d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“Hi\n” string</a:t>
            </a:r>
          </a:p>
          <a:p>
            <a:pPr lvl="2"/>
            <a:r>
              <a:rPr lang="en-US" sz="1800" dirty="0"/>
              <a:t>0x4022e0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puts() function</a:t>
            </a:r>
          </a:p>
          <a:p>
            <a:pPr lvl="2"/>
            <a:r>
              <a:rPr lang="en-US" sz="1800" dirty="0"/>
              <a:t>0x4011a0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exit() function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Rounded MT Bold"/>
                <a:cs typeface="Arial Rounded MT Bold"/>
              </a:rPr>
              <a:t>Activity 3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4921" y="898258"/>
            <a:ext cx="8956079" cy="3673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$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 act3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x /5gx $</a:t>
            </a:r>
            <a:r>
              <a:rPr lang="en-US" dirty="0" err="1">
                <a:latin typeface="Arial Rounded MT Bold"/>
                <a:cs typeface="Arial Rounded MT Bold"/>
              </a:rPr>
              <a:t>rdi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Which value will be first on the stack?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At the end of clobber, where will the function return to?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9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Rounded MT Bold"/>
                <a:cs typeface="Arial Rounded MT Bold"/>
              </a:rPr>
              <a:t>Activity 3 Continued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/2i &lt;return address&gt;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does this sequence do?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 the same for the other addresses.  Note that some are return addresses and some are for data.  When you continue, what will the code now do?</a:t>
            </a:r>
          </a:p>
          <a:p>
            <a:pPr marL="91441" indent="0">
              <a:lnSpc>
                <a:spcPct val="120000"/>
              </a:lnSpc>
              <a:buNone/>
            </a:pPr>
            <a:endParaRPr kumimoji="1" lang="zh-CN" alt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8300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Activity 3 Post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It’s harder to stop programs from running existing pieces of code in the executable.</a:t>
            </a:r>
          </a:p>
          <a:p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Clobber wrote multiple return addresses (aka gadgets) that each performed a small task, along with data that will get popped off the stack while running the gadgets.</a:t>
            </a:r>
          </a:p>
          <a:p>
            <a:endParaRPr lang="en-US" dirty="0">
              <a:latin typeface="Arial Rounded MT Bold"/>
              <a:cs typeface="Arial Rounded MT Bold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0x457d0c: pop %</a:t>
            </a:r>
            <a:r>
              <a:rPr lang="en-US" sz="1800" dirty="0" err="1">
                <a:latin typeface="Arial Rounded MT Bold" panose="020F0704030504030204" pitchFamily="34" charset="0"/>
              </a:rPr>
              <a:t>rdi</a:t>
            </a:r>
            <a:r>
              <a:rPr lang="en-US" sz="1800" dirty="0">
                <a:latin typeface="Arial Rounded MT Bold" panose="020F0704030504030204" pitchFamily="34" charset="0"/>
              </a:rPr>
              <a:t>; </a:t>
            </a:r>
            <a:r>
              <a:rPr lang="en-US" sz="1800" dirty="0" err="1">
                <a:latin typeface="Arial Rounded MT Bold" panose="020F0704030504030204" pitchFamily="34" charset="0"/>
              </a:rPr>
              <a:t>retq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0x47fa64: Pointer to the string “Hi\n”</a:t>
            </a: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0x429a6a: pop %</a:t>
            </a:r>
            <a:r>
              <a:rPr lang="en-US" sz="1800" dirty="0" err="1">
                <a:latin typeface="Arial Rounded MT Bold" panose="020F0704030504030204" pitchFamily="34" charset="0"/>
              </a:rPr>
              <a:t>rax</a:t>
            </a:r>
            <a:r>
              <a:rPr lang="en-US" sz="1800" dirty="0">
                <a:latin typeface="Arial Rounded MT Bold" panose="020F0704030504030204" pitchFamily="34" charset="0"/>
              </a:rPr>
              <a:t>; </a:t>
            </a:r>
            <a:r>
              <a:rPr lang="en-US" sz="1800" dirty="0" err="1">
                <a:latin typeface="Arial Rounded MT Bold" panose="020F0704030504030204" pitchFamily="34" charset="0"/>
              </a:rPr>
              <a:t>retq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0x400500: Address of a printing function</a:t>
            </a: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0x47f001: </a:t>
            </a:r>
            <a:r>
              <a:rPr lang="en-US" sz="1800" dirty="0" err="1">
                <a:latin typeface="Arial Rounded MT Bold" panose="020F0704030504030204" pitchFamily="34" charset="0"/>
              </a:rPr>
              <a:t>callq</a:t>
            </a:r>
            <a:r>
              <a:rPr lang="en-US" sz="1800" dirty="0">
                <a:latin typeface="Arial Rounded MT Bold" panose="020F0704030504030204" pitchFamily="34" charset="0"/>
              </a:rPr>
              <a:t> *%</a:t>
            </a:r>
            <a:r>
              <a:rPr lang="en-US" sz="1800" dirty="0" err="1">
                <a:latin typeface="Arial Rounded MT Bold" panose="020F0704030504030204" pitchFamily="34" charset="0"/>
              </a:rPr>
              <a:t>rax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Note that some of the return addresses actually cut off bytes from existing instructions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9417" y="4791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9062" marR="0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>
                <a:latin typeface="Arial Rounded MT Bold"/>
                <a:cs typeface="Arial Rounded MT Bold"/>
              </a:rPr>
              <a:t>Activity 3 Post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85" y="3912289"/>
            <a:ext cx="7106490" cy="9541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495504" y="4553020"/>
            <a:ext cx="515155" cy="23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6" y="2011466"/>
            <a:ext cx="4974733" cy="1749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9735" y="2011466"/>
            <a:ext cx="2949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0x457d0b    …0c         …0d  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-----------------------------------------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           </a:t>
            </a:r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pop %r15</a:t>
            </a:r>
            <a:r>
              <a:rPr lang="en-US" dirty="0">
                <a:latin typeface="Arial Rounded MT Bold" panose="020F0704030504030204" pitchFamily="34" charset="0"/>
              </a:rPr>
              <a:t>         </a:t>
            </a:r>
            <a:r>
              <a:rPr lang="en-US" dirty="0" err="1">
                <a:latin typeface="Arial Rounded MT Bold" panose="020F0704030504030204" pitchFamily="34" charset="0"/>
              </a:rPr>
              <a:t>retq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            41         5f</a:t>
            </a:r>
            <a:r>
              <a:rPr lang="en-US" dirty="0">
                <a:latin typeface="Arial Rounded MT Bold" panose="020F0704030504030204" pitchFamily="34" charset="0"/>
              </a:rPr>
              <a:t>           c3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pop %</a:t>
            </a:r>
            <a:r>
              <a:rPr lang="en-US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rdi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retq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              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5f</a:t>
            </a:r>
            <a:r>
              <a:rPr lang="en-US" dirty="0">
                <a:latin typeface="Arial Rounded MT Bold" panose="020F0704030504030204" pitchFamily="34" charset="0"/>
              </a:rPr>
              <a:t>           c3</a:t>
            </a:r>
          </a:p>
        </p:txBody>
      </p:sp>
      <p:sp>
        <p:nvSpPr>
          <p:cNvPr id="9" name="Oval 8"/>
          <p:cNvSpPr/>
          <p:nvPr/>
        </p:nvSpPr>
        <p:spPr>
          <a:xfrm>
            <a:off x="1173806" y="3033313"/>
            <a:ext cx="2934554" cy="328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 Rounded MT Bold"/>
                <a:cs typeface="Arial Rounded MT Bold"/>
              </a:rPr>
              <a:t>Attack Lab Tools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4921" y="931094"/>
            <a:ext cx="8306968" cy="44931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209956" indent="-209956" algn="l" rtl="0" fontAlgn="base">
              <a:spcBef>
                <a:spcPts val="496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1984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162" indent="-194210" algn="l" rtl="0" fontAlgn="base">
              <a:spcBef>
                <a:spcPts val="413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661363" indent="-167965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94480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207249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585171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1963092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34101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2718935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gcc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–c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objdump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–d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test.o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&gt; test.asm</a:t>
            </a:r>
          </a:p>
          <a:p>
            <a:pPr marL="230952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Compiles the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assembly code in </a:t>
            </a:r>
            <a:r>
              <a:rPr lang="en-US" altLang="zh-CN" sz="1800" b="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test.s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and shows the actual bytes for the instructions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dirty="0">
              <a:solidFill>
                <a:srgbClr val="0000FF"/>
              </a:solidFill>
              <a:latin typeface="Arial Rounded MT Bold" panose="020F0704030504030204" pitchFamily="34" charset="0"/>
              <a:cs typeface="Arial"/>
              <a:hlinkClick r:id="rId2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./hex2raw &lt; exploit.txt &gt; converted.txt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Convert hex codes in exploit.txt into raw ASCII strings to pass to targets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See the </a:t>
            </a:r>
            <a:r>
              <a:rPr lang="en-US" altLang="zh-CN" sz="1800" b="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writeup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for more details on how to use this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sz="180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gdb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display /12gx $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rsp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gdb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display /2i $rip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</a:t>
            </a:r>
            <a:r>
              <a:rPr lang="en-US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Displays 12 elements on the stack and the next 2 instructions </a:t>
            </a:r>
            <a:r>
              <a:rPr lang="en-US" sz="1800" b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to run</a:t>
            </a:r>
            <a:endParaRPr lang="en-US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GDB is also useful to for tracing to see if an exploit is working</a:t>
            </a:r>
          </a:p>
        </p:txBody>
      </p:sp>
    </p:spTree>
    <p:extLst>
      <p:ext uri="{BB962C8B-B14F-4D97-AF65-F5344CB8AC3E}">
        <p14:creationId xmlns:p14="http://schemas.microsoft.com/office/powerpoint/2010/main" val="250355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Rounded MT Bold"/>
                <a:cs typeface="Arial Rounded MT Bold"/>
              </a:rPr>
              <a:t>If you get stuck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4921" y="1001889"/>
            <a:ext cx="8038857" cy="359833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800" b="1" dirty="0" err="1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.  </a:t>
            </a:r>
            <a:r>
              <a:rPr lang="en-US" sz="1950" b="1" i="1" dirty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950" b="1" i="1" dirty="0" err="1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950" b="1" i="1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b="1" i="1" u="sng" dirty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b="1" i="1" u="sng" dirty="0" err="1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b="1" i="1" u="sng" dirty="0">
                <a:solidFill>
                  <a:srgbClr val="000000"/>
                </a:solidFill>
                <a:latin typeface="+mn-lt"/>
              </a:rPr>
              <a:t>.</a:t>
            </a:r>
            <a:r>
              <a:rPr lang="en-US" b="1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i="1" dirty="0">
                <a:solidFill>
                  <a:srgbClr val="800000"/>
                </a:solidFill>
                <a:latin typeface="+mn-lt"/>
              </a:rPr>
              <a:t>Please read the </a:t>
            </a:r>
            <a:r>
              <a:rPr lang="en-US" b="1" i="1" dirty="0" err="1">
                <a:solidFill>
                  <a:srgbClr val="800000"/>
                </a:solidFill>
                <a:latin typeface="+mn-lt"/>
              </a:rPr>
              <a:t>writeup</a:t>
            </a:r>
            <a:r>
              <a:rPr lang="en-US" b="1" i="1" dirty="0">
                <a:solidFill>
                  <a:srgbClr val="800000"/>
                </a:solidFill>
                <a:latin typeface="+mn-lt"/>
              </a:rPr>
              <a:t>!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CS:APP Chapter 3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View lecture notes and course FAQ at </a:t>
            </a:r>
            <a:r>
              <a:rPr lang="en-US" sz="1800" dirty="0">
                <a:solidFill>
                  <a:srgbClr val="0000FF"/>
                </a:solidFill>
                <a:latin typeface="+mn-lt"/>
                <a:hlinkClick r:id="rId2"/>
              </a:rPr>
              <a:t>http://www.cs.cmu.edu/~213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Office hours Sunday through Saturday 5:00-9:00pm in WH 5207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Post a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question on Piazza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man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gdb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gdb's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help command</a:t>
            </a:r>
          </a:p>
        </p:txBody>
      </p:sp>
    </p:spTree>
    <p:extLst>
      <p:ext uri="{BB962C8B-B14F-4D97-AF65-F5344CB8AC3E}">
        <p14:creationId xmlns:p14="http://schemas.microsoft.com/office/powerpoint/2010/main" val="259211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Lab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77207" cy="3263504"/>
          </a:xfrm>
        </p:spPr>
        <p:txBody>
          <a:bodyPr>
            <a:normAutofit fontScale="62500" lnSpcReduction="2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Programs exhibiting locality run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lot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faster!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Temporal Locality – same item referenced again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Spatial Locality – nearby items referenced again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Lab’s Goal: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how L1, L2, … etc. caches work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Optimize memory dependent code to minimize cache misses and evictions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Noticeable increase in speed</a:t>
            </a:r>
          </a:p>
          <a:p>
            <a:pPr marL="1143000" lvl="2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use of git is required (affects your style grade)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 regularly with meaningful commit messages</a:t>
            </a:r>
          </a:p>
        </p:txBody>
      </p:sp>
      <p:pic>
        <p:nvPicPr>
          <p:cNvPr id="1026" name="Picture 2" descr="http://images.slideplayer.com/27/9023159/slides/slide_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t="17146" r="14930" b="3117"/>
          <a:stretch/>
        </p:blipFill>
        <p:spPr bwMode="auto">
          <a:xfrm>
            <a:off x="5680506" y="1652016"/>
            <a:ext cx="3310652" cy="25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6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 Rounded MT Bold"/>
                <a:cs typeface="Arial Rounded MT Bold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Reminders</a:t>
            </a:r>
            <a:endParaRPr lang="en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Stacks</a:t>
            </a:r>
            <a:endParaRPr lang="en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stuck…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Reread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writeup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Look at CS:APP Chapter 6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Review lecture notes (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http://cs.cmu.edu/~213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Come to Office Hours (Sunday to Thursday, 5-9pm WH-5207)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Post private question on Piazza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Lab Tips!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8"/>
            <a:ext cx="8088229" cy="3520281"/>
          </a:xfrm>
        </p:spPr>
        <p:txBody>
          <a:bodyPr>
            <a:normAutofit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Review cache and memory lectures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Ask if you don’t understand something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Start early, this can be a challenging lab!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Don’t get discouraged!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If you try something that doesn't work, take a well deserved break, and then try again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nsolas" panose="020B0609020204030204" pitchFamily="49" charset="0"/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Finally,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nsolas" panose="020B0609020204030204" pitchFamily="49" charset="0"/>
              </a:rPr>
              <a:t>Good luck on Cache Lab!</a:t>
            </a:r>
          </a:p>
        </p:txBody>
      </p:sp>
    </p:spTree>
    <p:extLst>
      <p:ext uri="{BB962C8B-B14F-4D97-AF65-F5344CB8AC3E}">
        <p14:creationId xmlns:p14="http://schemas.microsoft.com/office/powerpoint/2010/main" val="317859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Valgrind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Clang / LLVM</a:t>
            </a: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Cache Structure</a:t>
            </a:r>
          </a:p>
        </p:txBody>
      </p:sp>
    </p:spTree>
    <p:extLst>
      <p:ext uri="{BB962C8B-B14F-4D97-AF65-F5344CB8AC3E}">
        <p14:creationId xmlns:p14="http://schemas.microsoft.com/office/powerpoint/2010/main" val="385955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 fontScale="92500" lnSpcReduction="10000"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Tool used for debugging memory use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Finds many potential memory leaks and double frees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Shows heap usage over time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Detects invalid memory reads and writes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learn more… man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valgrind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Finding memory leaks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–leak-resolution=high –leak-check=full –show-reachable=yes –track-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fds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=yes ./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arg1 arg2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3620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Clang /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8088229" cy="3263504"/>
          </a:xfrm>
        </p:spPr>
        <p:txBody>
          <a:bodyPr>
            <a:normAutofit/>
          </a:bodyPr>
          <a:lstStyle/>
          <a:p>
            <a:pPr marL="457200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Clang is a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gcc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equivalent) C compiler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Support for code analyses and transformation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Compiler will check you variable usage and declarations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Compiler will create code recording all memory accesses to a file</a:t>
            </a:r>
          </a:p>
          <a:p>
            <a:pPr marL="800100" lvl="1" indent="-227160">
              <a:lnSpc>
                <a:spcPct val="100000"/>
              </a:lnSpc>
              <a:buClr>
                <a:srgbClr val="990000"/>
              </a:buClr>
              <a:buFont typeface="Arial"/>
              <a:buChar char="■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Useful for Cache Lab Part B (Matrix Transpose)</a:t>
            </a:r>
          </a:p>
        </p:txBody>
      </p:sp>
    </p:spTree>
    <p:extLst>
      <p:ext uri="{BB962C8B-B14F-4D97-AF65-F5344CB8AC3E}">
        <p14:creationId xmlns:p14="http://schemas.microsoft.com/office/powerpoint/2010/main" val="420952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Cache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77" y="1039415"/>
            <a:ext cx="6608445" cy="40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Reminders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017" y="1056096"/>
            <a:ext cx="8580750" cy="2931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>
                <a:latin typeface="Arial Rounded MT Bold"/>
                <a:cs typeface="Arial Rounded MT Bold"/>
              </a:rPr>
              <a:t>Attack lab is due (21st Feb, 2019) 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sz="1800" dirty="0"/>
              <a:t> “But if you wait until the last minute, it only takes a minute!” </a:t>
            </a:r>
            <a:r>
              <a:rPr lang="en-US" altLang="zh-CN" sz="1800" i="1" dirty="0"/>
              <a:t>– </a:t>
            </a:r>
            <a:r>
              <a:rPr lang="en-US" altLang="zh-CN" sz="1800" i="1" dirty="0">
                <a:latin typeface="Arial Rounded MT Bold"/>
                <a:cs typeface="Arial Rounded MT Bold"/>
              </a:rPr>
              <a:t>NOT!</a:t>
            </a:r>
          </a:p>
          <a:p>
            <a:pPr lvl="1"/>
            <a:r>
              <a:rPr lang="en-US" altLang="zh-CN" sz="1800" dirty="0">
                <a:latin typeface="Arial Rounded MT Bold"/>
                <a:cs typeface="Arial Rounded MT Bold"/>
              </a:rPr>
              <a:t> </a:t>
            </a:r>
            <a:r>
              <a:rPr lang="en-US" altLang="zh-CN" sz="1800" dirty="0">
                <a:latin typeface="+mn-lt"/>
                <a:cs typeface="Arial Rounded MT Bold"/>
              </a:rPr>
              <a:t>Don’t waste your grace days on this assignment!</a:t>
            </a:r>
            <a:endParaRPr lang="en-US" altLang="zh-CN" sz="1800" dirty="0">
              <a:latin typeface="Arial Rounded MT Bold"/>
              <a:cs typeface="Arial Rounded MT Bold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Attack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We’re letting you hijack programs by running buffer overflow attacks on them.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Is that not justification enough?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To understand stack discipline and stack frames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To defeat relatively secure programs with return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87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4921" y="1154789"/>
            <a:ext cx="8829080" cy="3812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Three activities</a:t>
            </a:r>
          </a:p>
          <a:p>
            <a:pPr lvl="1"/>
            <a:r>
              <a:rPr lang="en-US" sz="2000" dirty="0"/>
              <a:t> Each relies on a specially crafted assembly sequence to purposefully overwrite the stack</a:t>
            </a:r>
          </a:p>
          <a:p>
            <a:pPr lvl="1"/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Activity 1 – Overwrites the return addresses</a:t>
            </a:r>
          </a:p>
          <a:p>
            <a:r>
              <a:rPr lang="en-US" dirty="0">
                <a:latin typeface="Arial Rounded MT Bold"/>
                <a:cs typeface="Arial Rounded MT Bold"/>
              </a:rPr>
              <a:t>Activity 2 – Writes an assembly sequence onto the stack</a:t>
            </a:r>
          </a:p>
          <a:p>
            <a:r>
              <a:rPr lang="en-US" dirty="0">
                <a:latin typeface="Arial Rounded MT Bold"/>
                <a:cs typeface="Arial Rounded MT Bold"/>
              </a:rPr>
              <a:t>Activity 3 – Uses byte sequences in </a:t>
            </a:r>
            <a:r>
              <a:rPr lang="en-US" dirty="0" err="1">
                <a:latin typeface="Arial Rounded MT Bold"/>
                <a:cs typeface="Arial Rounded MT Bold"/>
              </a:rPr>
              <a:t>libc</a:t>
            </a:r>
            <a:r>
              <a:rPr lang="en-US" dirty="0">
                <a:latin typeface="Arial Rounded MT Bold"/>
                <a:cs typeface="Arial Rounded MT Bold"/>
              </a:rPr>
              <a:t> as the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14921" y="1154789"/>
            <a:ext cx="8829080" cy="31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latin typeface="Arial Rounded MT Bold"/>
                <a:cs typeface="Arial Rounded MT Bold"/>
              </a:rPr>
              <a:t>One student needs a laptop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 Rounded MT Bold"/>
                <a:cs typeface="Arial Rounded MT Bold"/>
              </a:rPr>
              <a:t>Login to a shark machine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</a:t>
            </a:r>
            <a:r>
              <a:rPr lang="en-US" dirty="0" err="1">
                <a:latin typeface="Arial Rounded MT Bold"/>
                <a:cs typeface="Arial Rounded MT Bold"/>
              </a:rPr>
              <a:t>wget</a:t>
            </a:r>
            <a:r>
              <a:rPr lang="en-US" dirty="0">
                <a:latin typeface="Arial Rounded MT Bold"/>
                <a:cs typeface="Arial Rounded MT Bold"/>
              </a:rPr>
              <a:t> </a:t>
            </a:r>
            <a:r>
              <a:rPr lang="en-US" dirty="0">
                <a:latin typeface="Arial Rounded MT Bold"/>
                <a:cs typeface="Arial Rounded MT Bold"/>
                <a:hlinkClick r:id="rId3"/>
              </a:rPr>
              <a:t>http://www.cs.cmu.edu/~213/activities/rec5.tar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tar </a:t>
            </a:r>
            <a:r>
              <a:rPr lang="en-US" dirty="0" err="1">
                <a:latin typeface="Arial Rounded MT Bold"/>
                <a:cs typeface="Arial Rounded MT Bold"/>
              </a:rPr>
              <a:t>xvf</a:t>
            </a:r>
            <a:r>
              <a:rPr lang="en-US" dirty="0">
                <a:latin typeface="Arial Rounded MT Bold"/>
                <a:cs typeface="Arial Rounded MT Bold"/>
              </a:rPr>
              <a:t> rec5.tar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cd rec5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make	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 act1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4216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1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57017" y="1102749"/>
            <a:ext cx="8786983" cy="3144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x $</a:t>
            </a:r>
            <a:r>
              <a:rPr lang="en-US" dirty="0" err="1">
                <a:latin typeface="Arial Rounded MT Bold"/>
                <a:cs typeface="Arial Rounded MT Bold"/>
              </a:rPr>
              <a:t>rsp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</a:t>
            </a:r>
            <a:r>
              <a:rPr lang="en-US" dirty="0" err="1">
                <a:latin typeface="Arial Rounded MT Bold"/>
                <a:cs typeface="Arial Rounded MT Bold"/>
              </a:rPr>
              <a:t>backtrace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Does the value at the top of the stack match any frame?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9406034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Activity 1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/2gx $</a:t>
            </a:r>
            <a:r>
              <a:rPr lang="en-US" altLang="zh-CN" dirty="0" err="1"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latin typeface="Arial Rounded MT Bold"/>
                <a:cs typeface="Arial Rounded MT Bold"/>
              </a:rPr>
              <a:t>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Here are the two key values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</a:t>
            </a:r>
            <a:r>
              <a:rPr lang="en-US" altLang="zh-CN" dirty="0" err="1">
                <a:latin typeface="Arial Rounded MT Bold"/>
                <a:cs typeface="Arial Rounded MT Bold"/>
              </a:rPr>
              <a:t>stepi</a:t>
            </a:r>
            <a:r>
              <a:rPr lang="en-US" altLang="zh-CN" dirty="0">
                <a:latin typeface="Arial Rounded MT Bold"/>
                <a:cs typeface="Arial Rounded MT Bold"/>
              </a:rPr>
              <a:t> 	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Keep doing this until</a:t>
            </a:r>
          </a:p>
          <a:p>
            <a:pPr marL="2131058" lvl="7" indent="0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    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131058" lvl="7" indent="0">
              <a:buNone/>
            </a:pP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clobber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 at support.s:16</a:t>
            </a:r>
          </a:p>
          <a:p>
            <a:pPr marL="2131058" lvl="7" indent="0">
              <a:buNone/>
            </a:pP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16              ret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$</a:t>
            </a:r>
            <a:r>
              <a:rPr lang="en-US" altLang="zh-CN" dirty="0" err="1">
                <a:latin typeface="Arial Rounded MT Bold"/>
                <a:cs typeface="Arial Rounded MT Bold"/>
              </a:rPr>
              <a:t>rsp</a:t>
            </a: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Has the return address changed?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finish                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Should exit and print out “Hi!”</a:t>
            </a:r>
          </a:p>
        </p:txBody>
      </p:sp>
    </p:spTree>
    <p:extLst>
      <p:ext uri="{BB962C8B-B14F-4D97-AF65-F5344CB8AC3E}">
        <p14:creationId xmlns:p14="http://schemas.microsoft.com/office/powerpoint/2010/main" val="344895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1 Post</a:t>
            </a:r>
            <a:endParaRPr lang="en" dirty="0">
              <a:latin typeface="Arial Rounded MT Bold"/>
              <a:cs typeface="Arial Rounded MT Bold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14921" y="910047"/>
            <a:ext cx="8292857" cy="1756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Clobber overwrites part of the stack with memory at $</a:t>
            </a:r>
            <a:r>
              <a:rPr lang="en-US" dirty="0" err="1">
                <a:latin typeface="Arial Rounded MT Bold"/>
                <a:cs typeface="Arial Rounded MT Bold"/>
              </a:rPr>
              <a:t>rdi</a:t>
            </a:r>
            <a:r>
              <a:rPr lang="en-US" dirty="0">
                <a:latin typeface="Arial Rounded MT Bold"/>
                <a:cs typeface="Arial Rounded MT Bold"/>
              </a:rPr>
              <a:t>, including the all-important return address</a:t>
            </a:r>
          </a:p>
          <a:p>
            <a:r>
              <a:rPr lang="en-US" dirty="0">
                <a:latin typeface="Arial Rounded MT Bold"/>
                <a:cs typeface="Arial Rounded MT Bold"/>
              </a:rPr>
              <a:t>In act1 it writes two new return addresses:</a:t>
            </a:r>
          </a:p>
          <a:p>
            <a:pPr lvl="1"/>
            <a:r>
              <a:rPr lang="en-US" sz="1800" dirty="0"/>
              <a:t> 0x400500: address of </a:t>
            </a:r>
            <a:r>
              <a:rPr lang="en-US" sz="1800" dirty="0" err="1"/>
              <a:t>printHi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/>
              <a:t> 0x400560: address in main</a:t>
            </a:r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0835"/>
              </p:ext>
            </p:extLst>
          </p:nvPr>
        </p:nvGraphicFramePr>
        <p:xfrm>
          <a:off x="243227" y="4260715"/>
          <a:ext cx="1938335" cy="670560"/>
        </p:xfrm>
        <a:graphic>
          <a:graphicData uri="http://schemas.openxmlformats.org/drawingml/2006/table">
            <a:tbl>
              <a:tblPr/>
              <a:tblGrid>
                <a:gridCol w="1938335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0x7fffffffe338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784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0x000000400553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1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75944"/>
              </p:ext>
            </p:extLst>
          </p:nvPr>
        </p:nvGraphicFramePr>
        <p:xfrm>
          <a:off x="2678864" y="4237833"/>
          <a:ext cx="1902037" cy="693442"/>
        </p:xfrm>
        <a:graphic>
          <a:graphicData uri="http://schemas.openxmlformats.org/drawingml/2006/table">
            <a:tbl>
              <a:tblPr/>
              <a:tblGrid>
                <a:gridCol w="1902037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3581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1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13844"/>
              </p:ext>
            </p:extLst>
          </p:nvPr>
        </p:nvGraphicFramePr>
        <p:xfrm>
          <a:off x="5136129" y="4355141"/>
          <a:ext cx="2018916" cy="335280"/>
        </p:xfrm>
        <a:graphic>
          <a:graphicData uri="http://schemas.openxmlformats.org/drawingml/2006/table">
            <a:tbl>
              <a:tblPr/>
              <a:tblGrid>
                <a:gridCol w="2018916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</a:tbl>
          </a:graphicData>
        </a:graphic>
      </p:graphicFrame>
      <p:cxnSp>
        <p:nvCxnSpPr>
          <p:cNvPr id="20" name="Straight Arrow Connector 7"/>
          <p:cNvCxnSpPr/>
          <p:nvPr/>
        </p:nvCxnSpPr>
        <p:spPr bwMode="auto">
          <a:xfrm flipH="1">
            <a:off x="1182513" y="3425867"/>
            <a:ext cx="11723" cy="6389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8"/>
          <p:cNvSpPr txBox="1"/>
          <p:nvPr/>
        </p:nvSpPr>
        <p:spPr>
          <a:xfrm>
            <a:off x="340944" y="2964202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 clobber()</a:t>
            </a:r>
          </a:p>
        </p:txBody>
      </p:sp>
      <p:cxnSp>
        <p:nvCxnSpPr>
          <p:cNvPr id="22" name="Straight Arrow Connector 10"/>
          <p:cNvCxnSpPr/>
          <p:nvPr/>
        </p:nvCxnSpPr>
        <p:spPr bwMode="auto">
          <a:xfrm>
            <a:off x="2181562" y="4614224"/>
            <a:ext cx="39860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11"/>
          <p:cNvSpPr txBox="1"/>
          <p:nvPr/>
        </p:nvSpPr>
        <p:spPr>
          <a:xfrm>
            <a:off x="1836839" y="3632899"/>
            <a:ext cx="234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Clobber executes</a:t>
            </a:r>
          </a:p>
        </p:txBody>
      </p:sp>
      <p:cxnSp>
        <p:nvCxnSpPr>
          <p:cNvPr id="24" name="Straight Arrow Connector 13"/>
          <p:cNvCxnSpPr/>
          <p:nvPr/>
        </p:nvCxnSpPr>
        <p:spPr bwMode="auto">
          <a:xfrm>
            <a:off x="4650006" y="4614267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14"/>
          <p:cNvSpPr txBox="1"/>
          <p:nvPr/>
        </p:nvSpPr>
        <p:spPr>
          <a:xfrm>
            <a:off x="4650006" y="4208600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5344687" y="3746935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27" name="Straight Arrow Connector 16"/>
          <p:cNvCxnSpPr/>
          <p:nvPr/>
        </p:nvCxnSpPr>
        <p:spPr bwMode="auto">
          <a:xfrm>
            <a:off x="7280647" y="4587443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17"/>
          <p:cNvSpPr txBox="1"/>
          <p:nvPr/>
        </p:nvSpPr>
        <p:spPr>
          <a:xfrm>
            <a:off x="7220932" y="4201836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7708540" y="3791888"/>
            <a:ext cx="130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main()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1145</Words>
  <Application>Microsoft Macintosh PowerPoint</Application>
  <PresentationFormat>On-screen Show (16:9)</PresentationFormat>
  <Paragraphs>191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Rounded MT Bold</vt:lpstr>
      <vt:lpstr>Calibri</vt:lpstr>
      <vt:lpstr>Consolas</vt:lpstr>
      <vt:lpstr>Courier New</vt:lpstr>
      <vt:lpstr>Times New Roman</vt:lpstr>
      <vt:lpstr>Wingdings</vt:lpstr>
      <vt:lpstr>Wingdings 2</vt:lpstr>
      <vt:lpstr>template2007</vt:lpstr>
      <vt:lpstr>15-213 Recitation: Attack Lab</vt:lpstr>
      <vt:lpstr>Agenda</vt:lpstr>
      <vt:lpstr>Reminders</vt:lpstr>
      <vt:lpstr>Attack Lab</vt:lpstr>
      <vt:lpstr>Attack Lab Activities</vt:lpstr>
      <vt:lpstr>Attack Lab Activities</vt:lpstr>
      <vt:lpstr>Activity 1</vt:lpstr>
      <vt:lpstr>Activity 1 Continued</vt:lpstr>
      <vt:lpstr>Activity 1 Post</vt:lpstr>
      <vt:lpstr>Activity 2</vt:lpstr>
      <vt:lpstr>Activitity 2 Continued</vt:lpstr>
      <vt:lpstr>Activity 2 Post</vt:lpstr>
      <vt:lpstr>Activity 3</vt:lpstr>
      <vt:lpstr>Activity 3 Continued</vt:lpstr>
      <vt:lpstr>Activity 3 Post</vt:lpstr>
      <vt:lpstr>PowerPoint Presentation</vt:lpstr>
      <vt:lpstr>Attack Lab Tools</vt:lpstr>
      <vt:lpstr>If you get stuck</vt:lpstr>
      <vt:lpstr>Cache Lab Overview</vt:lpstr>
      <vt:lpstr>If you get stuck…</vt:lpstr>
      <vt:lpstr>Cache Lab Tips!</vt:lpstr>
      <vt:lpstr>Appendix</vt:lpstr>
      <vt:lpstr>Appendix: Valgrind</vt:lpstr>
      <vt:lpstr>Appendix: Clang / LLVM</vt:lpstr>
      <vt:lpstr>Appendix: Cache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dc:creator>Jerry Ding</dc:creator>
  <cp:lastModifiedBy>bhavinim</cp:lastModifiedBy>
  <cp:revision>50</cp:revision>
  <dcterms:modified xsi:type="dcterms:W3CDTF">2019-02-14T23:33:09Z</dcterms:modified>
</cp:coreProperties>
</file>