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8D38-F920-456D-A692-3ADE9FDA0444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1B3-4ACF-4CBB-A974-5693304E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1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8D38-F920-456D-A692-3ADE9FDA0444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1B3-4ACF-4CBB-A974-5693304E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7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8D38-F920-456D-A692-3ADE9FDA0444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1B3-4ACF-4CBB-A974-5693304E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19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8D38-F920-456D-A692-3ADE9FDA0444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1B3-4ACF-4CBB-A974-5693304E3D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0822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8D38-F920-456D-A692-3ADE9FDA0444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1B3-4ACF-4CBB-A974-5693304E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18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8D38-F920-456D-A692-3ADE9FDA0444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1B3-4ACF-4CBB-A974-5693304E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21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8D38-F920-456D-A692-3ADE9FDA0444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1B3-4ACF-4CBB-A974-5693304E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31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8D38-F920-456D-A692-3ADE9FDA0444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1B3-4ACF-4CBB-A974-5693304E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75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8D38-F920-456D-A692-3ADE9FDA0444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1B3-4ACF-4CBB-A974-5693304E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1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8D38-F920-456D-A692-3ADE9FDA0444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1B3-4ACF-4CBB-A974-5693304E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1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8D38-F920-456D-A692-3ADE9FDA0444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1B3-4ACF-4CBB-A974-5693304E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5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8D38-F920-456D-A692-3ADE9FDA0444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1B3-4ACF-4CBB-A974-5693304E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9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8D38-F920-456D-A692-3ADE9FDA0444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1B3-4ACF-4CBB-A974-5693304E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1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8D38-F920-456D-A692-3ADE9FDA0444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1B3-4ACF-4CBB-A974-5693304E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8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8D38-F920-456D-A692-3ADE9FDA0444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1B3-4ACF-4CBB-A974-5693304E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1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8D38-F920-456D-A692-3ADE9FDA0444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1B3-4ACF-4CBB-A974-5693304E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5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8D38-F920-456D-A692-3ADE9FDA0444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1B3-4ACF-4CBB-A974-5693304E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3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2000">
              <a:schemeClr val="bg1">
                <a:lumMod val="95000"/>
                <a:lumOff val="5000"/>
              </a:schemeClr>
            </a:gs>
            <a:gs pos="72000">
              <a:schemeClr val="bg1">
                <a:lumMod val="85000"/>
                <a:lumOff val="15000"/>
              </a:schemeClr>
            </a:gs>
            <a:gs pos="100000">
              <a:schemeClr val="bg1">
                <a:lumMod val="65000"/>
                <a:lumOff val="3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48D38-F920-456D-A692-3ADE9FDA0444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C41B3-4ACF-4CBB-A974-5693304E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56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istory_of_tuberculosis" TargetMode="External"/><Relationship Id="rId7" Type="http://schemas.openxmlformats.org/officeDocument/2006/relationships/hyperlink" Target="https://sharetngov.tnsosfiles.com/tsla/exhibits/disasters/epidemics.htm" TargetMode="External"/><Relationship Id="rId2" Type="http://schemas.openxmlformats.org/officeDocument/2006/relationships/hyperlink" Target="https://www.history.com/topics/american-civil-war/battle-of-nashville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newspapers.com/clip/1800384/black_distrust_of_white_physicians_in/" TargetMode="External"/><Relationship Id="rId5" Type="http://schemas.openxmlformats.org/officeDocument/2006/relationships/hyperlink" Target="https://www.abbevilleinstitute.org/blog/was-the-south-poor-before-the-war/#_edn2" TargetMode="External"/><Relationship Id="rId4" Type="http://schemas.openxmlformats.org/officeDocument/2006/relationships/hyperlink" Target="https://en.wikipedia.org/wiki/Stillbirt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380C-870C-4C1A-905E-DF1C7EEB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342" y="2880074"/>
            <a:ext cx="9758666" cy="85725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50800" dist="63500" dir="2700000" algn="tl" rotWithShape="0">
                    <a:schemeClr val="tx1">
                      <a:lumMod val="65000"/>
                      <a:alpha val="48000"/>
                    </a:schemeClr>
                  </a:outerShdw>
                </a:effectLst>
              </a:rPr>
              <a:t>Data For Marketing Material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23261-2291-41FE-AD23-0ECF1DD30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0735" y="3580463"/>
            <a:ext cx="1819880" cy="433855"/>
          </a:xfrm>
        </p:spPr>
        <p:txBody>
          <a:bodyPr>
            <a:noAutofit/>
          </a:bodyPr>
          <a:lstStyle/>
          <a:p>
            <a:r>
              <a:rPr lang="en-US" sz="2400" dirty="0">
                <a:effectLst>
                  <a:outerShdw blurRad="50800" dist="38100" dir="2700000" algn="tl" rotWithShape="0">
                    <a:schemeClr val="tx1">
                      <a:lumMod val="95000"/>
                      <a:alpha val="48000"/>
                    </a:schemeClr>
                  </a:outerShdw>
                </a:effectLst>
              </a:rPr>
              <a:t>1846 - 1979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9FDB91-FFE1-4A6B-885A-2400E1702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506" y="1215430"/>
            <a:ext cx="2884338" cy="131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6D04FD-BC3A-4FF6-8FFC-22A15A8849E8}"/>
              </a:ext>
            </a:extLst>
          </p:cNvPr>
          <p:cNvSpPr txBox="1"/>
          <p:nvPr/>
        </p:nvSpPr>
        <p:spPr>
          <a:xfrm>
            <a:off x="5180735" y="6149130"/>
            <a:ext cx="181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By Sam Lawson</a:t>
            </a:r>
          </a:p>
        </p:txBody>
      </p:sp>
    </p:spTree>
    <p:extLst>
      <p:ext uri="{BB962C8B-B14F-4D97-AF65-F5344CB8AC3E}">
        <p14:creationId xmlns:p14="http://schemas.microsoft.com/office/powerpoint/2010/main" val="190865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E7CC-2876-4E1D-9864-83B5E1DB1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2231" y="150312"/>
            <a:ext cx="8307533" cy="53338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1865 &amp; 1866: Why So Many Deaths?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6F1AC-BC82-49F2-885C-1A6D60FAC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96" y="5044137"/>
            <a:ext cx="10058400" cy="11430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Battle of Nashville - Dec. 1864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Decimated infrastructure after the battle and during Reconstruction led to there being little options for the population to get treatment for their various illnesses.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Less treatment options = more deaths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C205DF-8195-4773-854E-DD3668048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201" y="923925"/>
            <a:ext cx="6961590" cy="398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2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D4F21C-5484-4F47-8FB7-1644BE825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909" y="571499"/>
            <a:ext cx="4148181" cy="666751"/>
          </a:xfrm>
        </p:spPr>
        <p:txBody>
          <a:bodyPr/>
          <a:lstStyle/>
          <a:p>
            <a:r>
              <a:rPr lang="en-US" dirty="0">
                <a:latin typeface="+mn-lt"/>
              </a:rPr>
              <a:t>The Big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77AE9-690C-43F2-8230-B3B84A5EF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4" y="5356768"/>
            <a:ext cx="10353761" cy="853531"/>
          </a:xfrm>
        </p:spPr>
        <p:txBody>
          <a:bodyPr>
            <a:normAutofit/>
          </a:bodyPr>
          <a:lstStyle/>
          <a:p>
            <a:r>
              <a:rPr lang="en-US" sz="2000" dirty="0"/>
              <a:t>These 3 causes of death account for 22% of all burials from 1846 – 1979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B7EF82-AB3A-4B2A-A160-2D0559940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941" y="1526148"/>
            <a:ext cx="7547466" cy="380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0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7A8044-5823-473D-804E-FE9B0ED86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1009650"/>
          </a:xfrm>
        </p:spPr>
        <p:txBody>
          <a:bodyPr/>
          <a:lstStyle/>
          <a:p>
            <a:r>
              <a:rPr lang="en-US" dirty="0"/>
              <a:t>Consumption Deaths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B8375-71F8-49DB-A603-544147D59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848" y="609600"/>
            <a:ext cx="6368677" cy="4038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66CCCB-683B-404E-BB03-F22767E80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7228" y="1619251"/>
            <a:ext cx="3932237" cy="270986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Also known as Tuberculosis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March 24, 1882: Robert Koch reveals the disease is caused by an infectious agent. This day is now known as World Tuberculosis Day.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1895: Wilhelm Roentgen discovered the X-ray, allowing physicians to diagnose and track the disease.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54E616-A5AF-46E1-B8E9-226EA13A9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632" y="609601"/>
            <a:ext cx="6375893" cy="40385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ECAF57-85BC-4238-B6FB-5986F1CD0C8C}"/>
              </a:ext>
            </a:extLst>
          </p:cNvPr>
          <p:cNvSpPr txBox="1"/>
          <p:nvPr/>
        </p:nvSpPr>
        <p:spPr>
          <a:xfrm>
            <a:off x="917229" y="4648200"/>
            <a:ext cx="1052229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Fun Facts: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During the 19</a:t>
            </a:r>
            <a:r>
              <a:rPr lang="en-US" sz="1600" baseline="30000" dirty="0"/>
              <a:t>th</a:t>
            </a:r>
            <a:r>
              <a:rPr lang="en-US" sz="1600" dirty="0"/>
              <a:t> Century, consumption was seen as a “romantic disease”.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Many young, upper-class women purposefully paled their skin to achieve the consumptive appearance.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 19</a:t>
            </a:r>
            <a:r>
              <a:rPr lang="en-US" sz="1600" baseline="30000" dirty="0"/>
              <a:t>th</a:t>
            </a:r>
            <a:r>
              <a:rPr lang="en-US" sz="1600" dirty="0"/>
              <a:t> Century poets, novelists, and composers glorified the disease in works such as </a:t>
            </a:r>
            <a:r>
              <a:rPr lang="en-US" sz="1600" i="1" dirty="0"/>
              <a:t>Les Misérables </a:t>
            </a:r>
            <a:r>
              <a:rPr lang="en-US" sz="1600" dirty="0"/>
              <a:t>by Victor Hugo and </a:t>
            </a:r>
            <a:r>
              <a:rPr lang="en-US" sz="1600" i="1" dirty="0"/>
              <a:t>La Traviata </a:t>
            </a:r>
            <a:r>
              <a:rPr lang="en-US" sz="1600" dirty="0"/>
              <a:t>by Giuseppe Verdi.</a:t>
            </a: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70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4ADE77A-B4BB-45DC-9420-E3749ABD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58" y="408963"/>
            <a:ext cx="5257281" cy="552449"/>
          </a:xfrm>
        </p:spPr>
        <p:txBody>
          <a:bodyPr>
            <a:normAutofit fontScale="90000"/>
          </a:bodyPr>
          <a:lstStyle/>
          <a:p>
            <a:r>
              <a:rPr lang="en-US" dirty="0"/>
              <a:t>Still Born Deaths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ACE209-5945-471D-8114-BF4B2647F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8665" y="4515462"/>
            <a:ext cx="9534664" cy="193357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One factor in still born deaths is the socioeconomic status of the mother.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effectLst/>
              </a:rPr>
              <a:t>The lower the status, the higher the chance of a still born child.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The vast majority of Southerners in the Civil War era lived in poverty.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In 1863, British economist J.E. </a:t>
            </a:r>
            <a:r>
              <a:rPr lang="en-US" sz="1600" dirty="0" err="1">
                <a:effectLst/>
              </a:rPr>
              <a:t>Carines</a:t>
            </a:r>
            <a:r>
              <a:rPr lang="en-US" sz="1600" dirty="0">
                <a:effectLst/>
              </a:rPr>
              <a:t> described the Southern economy as a small oligarchy of wealthy planters who used four million slaves to rule four million wretched and debased whites.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DC60CF-2AD1-46ED-8F44-710897C60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799" y="961412"/>
            <a:ext cx="5980397" cy="338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3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DE3E24-AA8A-4150-8A11-7F964191B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6" y="520117"/>
            <a:ext cx="4810126" cy="427620"/>
          </a:xfrm>
        </p:spPr>
        <p:txBody>
          <a:bodyPr>
            <a:normAutofit/>
          </a:bodyPr>
          <a:lstStyle/>
          <a:p>
            <a:r>
              <a:rPr lang="en-US" sz="2000" dirty="0"/>
              <a:t>Nashville Cholera Epidemics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8D4BF5-9126-4E47-9B4F-6DA32219C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1636" y="1524000"/>
            <a:ext cx="5902672" cy="38100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F5D263-DDFF-4695-9E6B-E47DFE722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517" y="922554"/>
            <a:ext cx="4810125" cy="3184091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</a:pPr>
            <a:r>
              <a:rPr lang="en-US" sz="1900" b="1" dirty="0"/>
              <a:t>1849 – 1850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700" dirty="0"/>
              <a:t>Nashville had a population of roughly 10,000 people at this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 July 1850, it was reported that the </a:t>
            </a:r>
            <a:r>
              <a:rPr lang="en-US" sz="1600" dirty="0">
                <a:effectLst/>
              </a:rPr>
              <a:t>epidemic was waning, as the death rate had dropped to only "three to six or eight deaths" per day.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/>
              <a:t>Former President James K. Polk is believed to have died from cholera in 1849.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Cause of death is “Complicated” in the dataset.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87370A-BD94-4239-8B1D-F7764372639F}"/>
              </a:ext>
            </a:extLst>
          </p:cNvPr>
          <p:cNvSpPr txBox="1"/>
          <p:nvPr/>
        </p:nvSpPr>
        <p:spPr>
          <a:xfrm>
            <a:off x="5351636" y="5399306"/>
            <a:ext cx="575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cholera deaths in the 4 years above account for 90% of total cholera deaths from 1846-1979.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3C6FFA-6EA5-416C-B16B-8D7D0CAEEC13}"/>
              </a:ext>
            </a:extLst>
          </p:cNvPr>
          <p:cNvSpPr txBox="1"/>
          <p:nvPr/>
        </p:nvSpPr>
        <p:spPr>
          <a:xfrm>
            <a:off x="139523" y="4106645"/>
            <a:ext cx="489108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1873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July, the epidemic was reportedly so bad that older remains were exhumed to make way for more burials.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 July 2, a reported 73 people across Nashville died of cholera.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24 White &amp; 49 Black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7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1C8454-36FF-49CB-84D7-8CA6AEB1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199" y="643157"/>
            <a:ext cx="2584951" cy="522914"/>
          </a:xfrm>
        </p:spPr>
        <p:txBody>
          <a:bodyPr>
            <a:normAutofit fontScale="90000"/>
          </a:bodyPr>
          <a:lstStyle/>
          <a:p>
            <a:r>
              <a:rPr lang="en-US" dirty="0"/>
              <a:t>Sources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9772C-D0FA-419D-A5F6-BFDBD3D7101B}"/>
              </a:ext>
            </a:extLst>
          </p:cNvPr>
          <p:cNvSpPr txBox="1"/>
          <p:nvPr/>
        </p:nvSpPr>
        <p:spPr>
          <a:xfrm>
            <a:off x="1728133" y="1308683"/>
            <a:ext cx="84393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https://www.history.com/topics/american-civil-war/battle-of-nashville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https://en.wikipedia.org/wiki/History_of_tuberculosis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https://en.wikipedia.org/wiki/Stillbirth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https://www.abbevilleinstitute.org/blog/was-the-south-poor-before-the-war/#_edn2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https://www.newspapers.com/clip/1800384/black_distrust_of_white_physicians_in/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https://sharetngov.tnsosfiles.com/tsla/exhibits/disasters/epidemics.htm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951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428</TotalTime>
  <Words>485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Data For Marketing Material</vt:lpstr>
      <vt:lpstr>1865 &amp; 1866: Why So Many Deaths?</vt:lpstr>
      <vt:lpstr>The Big 3</vt:lpstr>
      <vt:lpstr>Consumption Deaths</vt:lpstr>
      <vt:lpstr>Still Born Deaths</vt:lpstr>
      <vt:lpstr>Nashville Cholera Epidemics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Lawson</dc:creator>
  <cp:lastModifiedBy>Sam Lawson</cp:lastModifiedBy>
  <cp:revision>29</cp:revision>
  <dcterms:created xsi:type="dcterms:W3CDTF">2019-08-07T19:41:12Z</dcterms:created>
  <dcterms:modified xsi:type="dcterms:W3CDTF">2019-08-08T20:12:29Z</dcterms:modified>
</cp:coreProperties>
</file>