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35"/>
    <a:srgbClr val="000066"/>
    <a:srgbClr val="0055A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D4FA-3710-48CC-ACBA-8832FAA9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AAB4-D953-40D6-A302-40DBE472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B0CE-BD03-4FB1-8687-7BBBED4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2617-0D62-4E5A-80EE-D4DC4D6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208-4B35-46B1-8CA1-6FD81F94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5C8B-45B9-4FE4-BC41-8C1259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B476-32D4-4039-9502-F4C18D8F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9E02-E882-4226-BF6F-1A64BCD6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C1DF-6F91-466E-9F45-DD60A7D8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7840-976D-4FFF-AD30-8C8E7B63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2A55-44C1-4840-B730-66DCCD9D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EEF7-4697-4E59-BED4-614267F9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ABD5-8D00-47D5-A176-006B1146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0831-A447-40D0-8489-44E94AEA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A938-EA50-48F6-908E-2E8F7EEF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1CE-2E1D-4F7D-93E3-61726C76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3DB9-ADC1-422A-BE60-59360917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D989-42A6-4BE8-A22D-8C1272C0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CC04-B9AB-4882-8ECC-2997B73F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5CC8-032D-438D-A453-E200EBE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3E87-A345-416C-BE67-5B766D75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02028-1204-44A3-ADDD-2965592A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01EF-CC94-4C60-A656-3DE1A389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FAEB-B161-41B5-ABF9-FA0968E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93B0-F96C-405D-A108-65DA54FC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45E4-93A0-40F2-BB29-8DE747EE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5464-452B-4099-B87E-7456C920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2810-52AB-4E1C-8684-993665CA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563E-3BD4-4CF9-8B62-FCC38D6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2804-D17A-40A7-BB6A-498C3F1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BC4-E74D-48E0-8C20-BCAF00E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5114-EB46-4BFA-AD46-1E4813FE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9429-7A56-49CA-B345-2F4A55AD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0585-EFDD-4941-831E-D6AAE51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2BD40-CD9F-4D63-8F91-13B7BFD5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0B2ED-AF88-47FD-81D7-6CD90FF05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40C90-8E84-4641-92B7-CD641886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93825-D87E-4F6E-9794-E4E3DF04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A8745-8ABC-481E-880B-9A87DE5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D984-9FBF-4D6D-B354-CC87DE83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00282-EC21-4627-A91D-2E9BE8E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5963-2F06-4F08-A266-669332BE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F5D1-33C4-4C77-96EA-B1379BA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294A-B942-45B4-95EF-8CECC45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A32E9-93F7-4001-8E3C-28A371FB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1279-0B42-4E5D-B2D9-AE7C9D3C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4B1-2834-4F85-A07E-3DEAC525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CD21-A566-4990-80EA-6A12FCC2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5E0A-BD92-4103-89A6-2452774A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925B-CCF3-4BBB-9080-46B958C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27EA-12F3-45E0-B529-875C0F3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72B4-EF7C-4EA1-B9B2-CAC2F031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48B3-4F4E-4812-8F4D-43C8128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BF9EB-CA42-4B03-8F8F-BD10B57D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64B3F-F8CB-4460-840B-8C0EDBED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F304-631C-479D-BC1D-F412103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9F45-EAC4-4EA6-A993-BCCEC75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CB84-4055-4837-B50D-83F6C65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9A7D4-4FEC-4C2B-936D-324BF775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E471-48AE-4D70-A44C-2C736282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A0F5-C993-4E59-AF4A-2C961B492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FA6-2F29-4068-8454-98446C90490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57B7-4791-49A4-8B7D-452955A7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72AB-5F40-44F2-BD5B-4F122626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io/collections/football#football-datasets-on-datahub" TargetMode="External"/><Relationship Id="rId2" Type="http://schemas.openxmlformats.org/officeDocument/2006/relationships/hyperlink" Target="https://www.transfermarkt.co.uk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lic.tableau.com/profile/sam.lawson#!/vizhome/EuropeanTransferMarket/generaldashboard?publish=yes" TargetMode="External"/><Relationship Id="rId4" Type="http://schemas.openxmlformats.org/officeDocument/2006/relationships/hyperlink" Target="https://www.soccerassociation.com/0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982" y="1293983"/>
            <a:ext cx="9144001" cy="1961979"/>
          </a:xfrm>
        </p:spPr>
        <p:txBody>
          <a:bodyPr>
            <a:noAutofit/>
          </a:bodyPr>
          <a:lstStyle/>
          <a:p>
            <a:r>
              <a:rPr lang="en-US" sz="6600" dirty="0">
                <a:ln w="9525"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Analyzing the European Soccer Transfer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0639"/>
          </a:xfrm>
        </p:spPr>
        <p:txBody>
          <a:bodyPr>
            <a:normAutofit/>
          </a:bodyPr>
          <a:lstStyle/>
          <a:p>
            <a:r>
              <a:rPr lang="en-US" sz="60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By Sam Lawson</a:t>
            </a:r>
            <a:endParaRPr lang="en-US" sz="30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endParaRPr lang="en-US" sz="60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7154"/>
            <a:ext cx="9144001" cy="7599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6600" dirty="0">
                <a:ln cmpd="sng"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4898"/>
            <a:ext cx="9144000" cy="362594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The European Soccer Transfer Market is where soccer players are purchased and sold from one team to another with the goal of improving results on the field.</a:t>
            </a:r>
          </a:p>
          <a:p>
            <a:pPr algn="l"/>
            <a:endParaRPr lang="en-US" sz="28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The Transfer Market works similarly to how player trades work in American sports, only instead of exchanging one player for another, teams are exchanging a player for cash.</a:t>
            </a:r>
          </a:p>
          <a:p>
            <a:pPr algn="l"/>
            <a:endParaRPr lang="en-US" sz="28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Players can be transferred across leagues, countries, and continents. </a:t>
            </a:r>
          </a:p>
        </p:txBody>
      </p:sp>
    </p:spTree>
    <p:extLst>
      <p:ext uri="{BB962C8B-B14F-4D97-AF65-F5344CB8AC3E}">
        <p14:creationId xmlns:p14="http://schemas.microsoft.com/office/powerpoint/2010/main" val="27808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6126"/>
            <a:ext cx="9144001" cy="759900"/>
          </a:xfrm>
        </p:spPr>
        <p:txBody>
          <a:bodyPr>
            <a:noAutofit/>
          </a:bodyPr>
          <a:lstStyle/>
          <a:p>
            <a:r>
              <a:rPr lang="en-US" sz="6600" dirty="0">
                <a:ln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Why analyze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6026"/>
            <a:ext cx="9144000" cy="362594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Teams are spending millions and millions of dollars to bring in new players every year. I thought doing this would be a great way to do a financial analysis!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ln w="0"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I’m a soccer fan and my team (Liverpool) are trailblazers in using analytics, so I wanted to give it a crack as well!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ln w="0"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I chose to analyze Europe’s Top 5 Leagues, which are: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English Premier League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French Ligue 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German Bundesliga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Italian Serie 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ln w="0"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Spanish La Liga</a:t>
            </a:r>
          </a:p>
        </p:txBody>
      </p:sp>
    </p:spTree>
    <p:extLst>
      <p:ext uri="{BB962C8B-B14F-4D97-AF65-F5344CB8AC3E}">
        <p14:creationId xmlns:p14="http://schemas.microsoft.com/office/powerpoint/2010/main" val="406730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612"/>
            <a:ext cx="9144001" cy="759900"/>
          </a:xfrm>
        </p:spPr>
        <p:txBody>
          <a:bodyPr>
            <a:noAutofit/>
          </a:bodyPr>
          <a:lstStyle/>
          <a:p>
            <a:r>
              <a:rPr lang="en-US" sz="6600" dirty="0">
                <a:ln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7440"/>
            <a:ext cx="9144000" cy="362594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Main Question: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players had the biggest impact on their new team’s results after being transferred?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604020202020204" pitchFamily="34" charset="0"/>
              </a:rPr>
              <a:t>Secondary Questions: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Which teams use the transfer market most effectively?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positions do teams spend the most money on?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Does spending more money mean winning more?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942293"/>
            <a:ext cx="9144001" cy="759900"/>
          </a:xfrm>
        </p:spPr>
        <p:txBody>
          <a:bodyPr>
            <a:noAutofit/>
          </a:bodyPr>
          <a:lstStyle/>
          <a:p>
            <a:r>
              <a:rPr lang="en-US" sz="6600" dirty="0">
                <a:ln>
                  <a:solidFill>
                    <a:srgbClr val="0055A4"/>
                  </a:solidFill>
                </a:ln>
                <a:solidFill>
                  <a:srgbClr val="EF4135"/>
                </a:solidFill>
                <a:latin typeface="Source Sans Pro" panose="020B0604020202020204" pitchFamily="34" charset="0"/>
              </a:rPr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19643"/>
            <a:ext cx="9144000" cy="362594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Player transfer data was found via </a:t>
            </a:r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Transfermarkt.co.uk</a:t>
            </a:r>
            <a:endParaRPr lang="en-US" sz="26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Match data was found via </a:t>
            </a:r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DataHub.io</a:t>
            </a:r>
            <a:endParaRPr lang="en-US" sz="26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Final league tables (end of season standings) were found via </a:t>
            </a:r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Soccerassociation.com</a:t>
            </a:r>
            <a:endParaRPr lang="en-US" sz="26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pPr algn="l"/>
            <a:b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</a:br>
            <a:endParaRPr lang="en-US" sz="2600" dirty="0">
              <a:ln>
                <a:solidFill>
                  <a:srgbClr val="EF4135">
                    <a:alpha val="20000"/>
                  </a:srgbClr>
                </a:solidFill>
              </a:ln>
              <a:solidFill>
                <a:srgbClr val="000066"/>
              </a:solidFill>
            </a:endParaRPr>
          </a:p>
          <a:p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Ready? Let’s go</a:t>
            </a:r>
            <a:r>
              <a:rPr lang="en-US" sz="2600" b="1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 </a:t>
            </a:r>
            <a:r>
              <a:rPr lang="en-US" sz="2600" b="1" dirty="0">
                <a:ln>
                  <a:solidFill>
                    <a:srgbClr val="0055A4">
                      <a:alpha val="20000"/>
                    </a:srgbClr>
                  </a:solidFill>
                </a:ln>
                <a:solidFill>
                  <a:srgbClr val="EF413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600" dirty="0">
                <a:ln>
                  <a:solidFill>
                    <a:srgbClr val="EF4135">
                      <a:alpha val="20000"/>
                    </a:srgbClr>
                  </a:solidFill>
                </a:ln>
                <a:solidFill>
                  <a:srgbClr val="000066"/>
                </a:solidFill>
              </a:rPr>
              <a:t> to see my Tableau presentation!</a:t>
            </a:r>
          </a:p>
          <a:p>
            <a:br>
              <a:rPr lang="en-US" dirty="0"/>
            </a:br>
            <a:br>
              <a:rPr lang="en-US" dirty="0"/>
            </a:b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80</TotalTime>
  <Words>230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Source Sans Pro Light</vt:lpstr>
      <vt:lpstr>Office Theme</vt:lpstr>
      <vt:lpstr>Analyzing the European Soccer Transfer Market</vt:lpstr>
      <vt:lpstr>What is it?</vt:lpstr>
      <vt:lpstr>Why analyze it?</vt:lpstr>
      <vt:lpstr>Data Questions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European Soccer Transfer Market</dc:title>
  <dc:creator>Sam Lawson</dc:creator>
  <cp:lastModifiedBy>Sam Lawson</cp:lastModifiedBy>
  <cp:revision>9</cp:revision>
  <dcterms:created xsi:type="dcterms:W3CDTF">2020-01-03T02:46:57Z</dcterms:created>
  <dcterms:modified xsi:type="dcterms:W3CDTF">2020-01-04T04:14:26Z</dcterms:modified>
</cp:coreProperties>
</file>