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2" r:id="rId4"/>
    <p:sldId id="293" r:id="rId5"/>
    <p:sldId id="295" r:id="rId6"/>
    <p:sldId id="294" r:id="rId7"/>
    <p:sldId id="296" r:id="rId8"/>
    <p:sldId id="297" r:id="rId9"/>
    <p:sldId id="300" r:id="rId10"/>
    <p:sldId id="301" r:id="rId11"/>
    <p:sldId id="302" r:id="rId12"/>
    <p:sldId id="304" r:id="rId13"/>
    <p:sldId id="305" r:id="rId14"/>
    <p:sldId id="306" r:id="rId15"/>
    <p:sldId id="309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1" autoAdjust="0"/>
    <p:restoredTop sz="86486" autoAdjust="0"/>
  </p:normalViewPr>
  <p:slideViewPr>
    <p:cSldViewPr snapToGrid="0">
      <p:cViewPr varScale="1">
        <p:scale>
          <a:sx n="98" d="100"/>
          <a:sy n="98" d="100"/>
        </p:scale>
        <p:origin x="7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5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CCA8-5864-4410-9955-C1ABE553EA98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AA98-1B79-46F4-8C56-EC83248A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8512.do" TargetMode="External"/><Relationship Id="rId2" Type="http://schemas.openxmlformats.org/officeDocument/2006/relationships/hyperlink" Target="http://dl.acm.org/citation.cfm?id=1863103.18631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base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Stack, Part 3</a:t>
            </a:r>
            <a:br>
              <a:rPr lang="en-US" dirty="0" smtClean="0"/>
            </a:br>
            <a:r>
              <a:rPr lang="en-US" dirty="0" smtClean="0"/>
              <a:t>Introduction to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612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CSE 40822 – Cloud Computing – Fall 2014</a:t>
            </a:r>
          </a:p>
          <a:p>
            <a:r>
              <a:rPr lang="en-US" sz="3600" dirty="0" smtClean="0"/>
              <a:t>Prof. Douglas </a:t>
            </a:r>
            <a:r>
              <a:rPr lang="en-US" sz="3600" dirty="0" err="1" smtClean="0"/>
              <a:t>Thain</a:t>
            </a:r>
            <a:endParaRPr lang="en-US" sz="3600" dirty="0" smtClean="0"/>
          </a:p>
          <a:p>
            <a:r>
              <a:rPr lang="en-US" sz="3600" dirty="0" smtClean="0"/>
              <a:t>University of Notre Dame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290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way, Map-Reduce is Inspired by LISP: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map</a:t>
            </a:r>
            <a:r>
              <a:rPr lang="en-US" dirty="0" smtClean="0"/>
              <a:t>(   (lambda(x)( * x </a:t>
            </a:r>
            <a:r>
              <a:rPr lang="en-US" dirty="0" err="1" smtClean="0"/>
              <a:t>x</a:t>
            </a:r>
            <a:r>
              <a:rPr lang="en-US" dirty="0" smtClean="0"/>
              <a:t> )) (1 2 3 4)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reduce</a:t>
            </a:r>
            <a:r>
              <a:rPr lang="en-US" dirty="0" smtClean="0"/>
              <a:t>(  (lambda(x y) (+ x y)) (1 2 3 4) 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5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Scala: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1" y="1825625"/>
            <a:ext cx="6545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Define a function in the ordinary way: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b="1" i="1" dirty="0" err="1" smtClean="0"/>
              <a:t>def</a:t>
            </a:r>
            <a:r>
              <a:rPr lang="en-US" sz="2400" b="1" i="1" dirty="0" smtClean="0"/>
              <a:t> name (arguments) { code 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Construct an anonymous </a:t>
            </a:r>
            <a:r>
              <a:rPr lang="en-US" sz="2400" dirty="0" err="1" smtClean="0"/>
              <a:t>func</a:t>
            </a:r>
            <a:r>
              <a:rPr lang="en-US" sz="2400" dirty="0" smtClean="0"/>
              <a:t> as a value: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b="1" i="1" dirty="0" smtClean="0"/>
              <a:t>( arguments ) =&gt; code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Accept an anonymous </a:t>
            </a:r>
            <a:r>
              <a:rPr lang="en-US" sz="2400" dirty="0" err="1" smtClean="0"/>
              <a:t>func</a:t>
            </a:r>
            <a:r>
              <a:rPr lang="en-US" sz="2400" dirty="0" smtClean="0"/>
              <a:t> as a parameter: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i="1" dirty="0" smtClean="0"/>
              <a:t>name: ( arguments ) =&gt;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1" y="5902437"/>
            <a:ext cx="1115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Scala Tutorial for Java </a:t>
            </a:r>
            <a:r>
              <a:rPr lang="en-US" dirty="0" smtClean="0"/>
              <a:t>Programmers: http</a:t>
            </a:r>
            <a:r>
              <a:rPr lang="en-US" dirty="0"/>
              <a:t>://www.scala-lang.org/docu/files/ScalaTutorial.pdf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1986" y="1655737"/>
            <a:ext cx="6965005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code: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oncePerSecond</a:t>
            </a:r>
            <a:r>
              <a:rPr lang="en-US" sz="2000" dirty="0" smtClean="0"/>
              <a:t>(callback</a:t>
            </a:r>
            <a:r>
              <a:rPr lang="en-US" sz="2000" dirty="0"/>
              <a:t>: () =&gt; Unit)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	while(</a:t>
            </a:r>
            <a:r>
              <a:rPr lang="en-US" sz="2000" dirty="0"/>
              <a:t> </a:t>
            </a:r>
            <a:r>
              <a:rPr lang="en-US" sz="2000" dirty="0" smtClean="0"/>
              <a:t>true</a:t>
            </a:r>
            <a:r>
              <a:rPr lang="en-US" sz="2000" dirty="0"/>
              <a:t> </a:t>
            </a:r>
            <a:r>
              <a:rPr lang="en-US" sz="2000" dirty="0" smtClean="0"/>
              <a:t>) </a:t>
            </a:r>
            <a:r>
              <a:rPr lang="en-US" sz="2000" dirty="0"/>
              <a:t>{ callback(); Thread sleep 1000 }</a:t>
            </a:r>
          </a:p>
          <a:p>
            <a:r>
              <a:rPr lang="en-US" sz="2000" dirty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main(</a:t>
            </a:r>
            <a:r>
              <a:rPr lang="en-US" sz="2000" dirty="0" err="1" smtClean="0"/>
              <a:t>args</a:t>
            </a:r>
            <a:r>
              <a:rPr lang="en-US" sz="2000" dirty="0"/>
              <a:t>: Array[String])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oncePerSecond</a:t>
            </a:r>
            <a:r>
              <a:rPr lang="en-US" sz="2000" dirty="0" smtClean="0"/>
              <a:t>(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() =&gt;</a:t>
            </a:r>
            <a:r>
              <a:rPr lang="en-US" sz="2000" dirty="0" err="1" smtClean="0"/>
              <a:t>println</a:t>
            </a:r>
            <a:r>
              <a:rPr lang="en-US" sz="2000" dirty="0"/>
              <a:t>("time flies like an arrow</a:t>
            </a:r>
            <a:r>
              <a:rPr lang="en-US" sz="2000" dirty="0" smtClean="0"/>
              <a:t>...")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71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Operations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n = 10;</a:t>
            </a:r>
          </a:p>
          <a:p>
            <a:pPr marL="0" indent="0"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 &lt;- 1 to n ) {</a:t>
            </a:r>
          </a:p>
          <a:p>
            <a:pPr marL="0" indent="0">
              <a:buNone/>
            </a:pPr>
            <a:r>
              <a:rPr lang="en-US" dirty="0" smtClean="0"/>
              <a:t>      // run code each value of </a:t>
            </a:r>
            <a:r>
              <a:rPr lang="en-US" dirty="0" err="1" smtClean="0"/>
              <a:t>i</a:t>
            </a:r>
            <a:r>
              <a:rPr lang="en-US" dirty="0" smtClean="0"/>
              <a:t> in parallel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items = List(1,2,3);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 </a:t>
            </a:r>
            <a:r>
              <a:rPr lang="en-US" dirty="0" err="1" smtClean="0"/>
              <a:t>i</a:t>
            </a:r>
            <a:r>
              <a:rPr lang="en-US" dirty="0" smtClean="0"/>
              <a:t> &lt;- items 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// run code for each value of </a:t>
            </a:r>
            <a:r>
              <a:rPr lang="en-US" dirty="0" err="1" smtClean="0"/>
              <a:t>i</a:t>
            </a:r>
            <a:r>
              <a:rPr lang="en-US" dirty="0" smtClean="0"/>
              <a:t> in parallel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941"/>
            <a:ext cx="10515600" cy="1325563"/>
          </a:xfrm>
        </p:spPr>
        <p:txBody>
          <a:bodyPr/>
          <a:lstStyle/>
          <a:p>
            <a:r>
              <a:rPr lang="en-US" dirty="0" smtClean="0"/>
              <a:t>Back to Spark, Using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72"/>
            <a:ext cx="10515600" cy="742477"/>
          </a:xfrm>
        </p:spPr>
        <p:txBody>
          <a:bodyPr/>
          <a:lstStyle/>
          <a:p>
            <a:r>
              <a:rPr lang="en-US" dirty="0" smtClean="0"/>
              <a:t>A program to count all the error lines in a large text file: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27629"/>
            <a:ext cx="5792676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file = </a:t>
            </a:r>
            <a:r>
              <a:rPr lang="en-US" sz="2400" dirty="0" err="1" smtClean="0"/>
              <a:t>spark.textFile</a:t>
            </a:r>
            <a:r>
              <a:rPr lang="en-US" sz="2400" dirty="0" smtClean="0"/>
              <a:t>(“</a:t>
            </a:r>
            <a:r>
              <a:rPr lang="en-US" sz="2400" dirty="0" err="1" smtClean="0"/>
              <a:t>hdfs</a:t>
            </a:r>
            <a:r>
              <a:rPr lang="en-US" sz="2400" dirty="0" smtClean="0"/>
              <a:t>://path/to/file”);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errs = </a:t>
            </a:r>
            <a:r>
              <a:rPr lang="en-US" sz="2400" dirty="0" err="1" smtClean="0"/>
              <a:t>file.filter</a:t>
            </a:r>
            <a:r>
              <a:rPr lang="en-US" sz="2400" dirty="0" smtClean="0"/>
              <a:t>(_.contains(“ERROR”));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ones = </a:t>
            </a:r>
            <a:r>
              <a:rPr lang="en-US" sz="2400" dirty="0" err="1" smtClean="0"/>
              <a:t>errs.map</a:t>
            </a:r>
            <a:r>
              <a:rPr lang="en-US" sz="2400" dirty="0" smtClean="0"/>
              <a:t>( _ =&gt; 1 );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count = </a:t>
            </a:r>
            <a:r>
              <a:rPr lang="en-US" sz="2400" dirty="0" err="1" smtClean="0"/>
              <a:t>ones.reduce</a:t>
            </a:r>
            <a:r>
              <a:rPr lang="en-US" sz="2400" dirty="0" smtClean="0"/>
              <a:t>( _+_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938" y="4131013"/>
            <a:ext cx="6113277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file = </a:t>
            </a:r>
            <a:r>
              <a:rPr lang="en-US" sz="2400" dirty="0" err="1" smtClean="0"/>
              <a:t>spark.textFile</a:t>
            </a:r>
            <a:r>
              <a:rPr lang="en-US" sz="2400" dirty="0" smtClean="0"/>
              <a:t>(“</a:t>
            </a:r>
            <a:r>
              <a:rPr lang="en-US" sz="2400" dirty="0" err="1" smtClean="0"/>
              <a:t>hdfs</a:t>
            </a:r>
            <a:r>
              <a:rPr lang="en-US" sz="2400" dirty="0" smtClean="0"/>
              <a:t>://path/to/file”);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errs = </a:t>
            </a:r>
            <a:r>
              <a:rPr lang="en-US" sz="2400" dirty="0" err="1" smtClean="0"/>
              <a:t>file.filter</a:t>
            </a:r>
            <a:r>
              <a:rPr lang="en-US" sz="2400" dirty="0" smtClean="0"/>
              <a:t>(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(x) =&gt;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400" dirty="0" err="1" smtClean="0"/>
              <a:t>.contains</a:t>
            </a:r>
            <a:r>
              <a:rPr lang="en-US" sz="2400" dirty="0" smtClean="0"/>
              <a:t>(“ERROR”));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ones = </a:t>
            </a:r>
            <a:r>
              <a:rPr lang="en-US" sz="2400" dirty="0" err="1" smtClean="0"/>
              <a:t>errs.map</a:t>
            </a:r>
            <a:r>
              <a:rPr lang="en-US" sz="2400" dirty="0" smtClean="0"/>
              <a:t>(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(x) =&gt; 1 </a:t>
            </a:r>
            <a:r>
              <a:rPr lang="en-US" sz="2400" dirty="0" smtClean="0"/>
              <a:t>);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count = </a:t>
            </a:r>
            <a:r>
              <a:rPr lang="en-US" sz="2400" dirty="0" err="1" smtClean="0"/>
              <a:t>ones.reduce</a:t>
            </a:r>
            <a:r>
              <a:rPr lang="en-US" sz="2400" dirty="0" smtClean="0"/>
              <a:t>(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) =&gt;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x+y</a:t>
            </a:r>
            <a:r>
              <a:rPr lang="en-US" sz="2400" dirty="0" smtClean="0"/>
              <a:t>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913" y="4915652"/>
            <a:ext cx="286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 means “the default thing that should go here.”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7685" y="6014681"/>
            <a:ext cx="521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On Board: Implement in Spark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in Spark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5055"/>
            <a:ext cx="7178375" cy="48936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al</a:t>
            </a:r>
            <a:r>
              <a:rPr lang="en-US" sz="2400" dirty="0" smtClean="0"/>
              <a:t> points = </a:t>
            </a:r>
            <a:r>
              <a:rPr lang="en-US" sz="2400" dirty="0" err="1" smtClean="0"/>
              <a:t>spark.textFile</a:t>
            </a:r>
            <a:r>
              <a:rPr lang="en-US" sz="2400" dirty="0" smtClean="0"/>
              <a:t>( … ).map(</a:t>
            </a:r>
            <a:r>
              <a:rPr lang="en-US" sz="2400" dirty="0" err="1" smtClean="0"/>
              <a:t>parsePoint</a:t>
            </a:r>
            <a:r>
              <a:rPr lang="en-US" sz="2400" dirty="0" smtClean="0"/>
              <a:t>).cache()</a:t>
            </a:r>
          </a:p>
          <a:p>
            <a:endParaRPr lang="en-US" sz="2400" dirty="0" smtClean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w = </a:t>
            </a:r>
            <a:r>
              <a:rPr lang="en-US" sz="2400" dirty="0" err="1" smtClean="0"/>
              <a:t>Vector.random</a:t>
            </a:r>
            <a:r>
              <a:rPr lang="en-US" sz="2400" dirty="0" smtClean="0"/>
              <a:t>(D)</a:t>
            </a:r>
          </a:p>
          <a:p>
            <a:endParaRPr lang="en-US" sz="2400" dirty="0" smtClean="0"/>
          </a:p>
          <a:p>
            <a:r>
              <a:rPr lang="en-US" sz="2400" dirty="0"/>
              <a:t>f</a:t>
            </a:r>
            <a:r>
              <a:rPr lang="en-US" sz="2400" dirty="0" smtClean="0"/>
              <a:t>or(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&lt;- 1 to ITERATIONS ) {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val</a:t>
            </a:r>
            <a:r>
              <a:rPr lang="en-US" sz="2400" dirty="0" smtClean="0"/>
              <a:t> grad = </a:t>
            </a:r>
            <a:r>
              <a:rPr lang="en-US" sz="2400" dirty="0" err="1" smtClean="0"/>
              <a:t>spark.acculmulator</a:t>
            </a:r>
            <a:r>
              <a:rPr lang="en-US" sz="2400" dirty="0" smtClean="0"/>
              <a:t>( new Vector(D) )</a:t>
            </a:r>
          </a:p>
          <a:p>
            <a:endParaRPr lang="en-US" sz="2400" dirty="0"/>
          </a:p>
          <a:p>
            <a:r>
              <a:rPr lang="en-US" sz="2400" dirty="0" smtClean="0"/>
              <a:t>	for( p &lt;- points 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val</a:t>
            </a:r>
            <a:r>
              <a:rPr lang="en-US" sz="2400" dirty="0" smtClean="0"/>
              <a:t> s = (1/(1+exp(-</a:t>
            </a:r>
            <a:r>
              <a:rPr lang="en-US" sz="2400" dirty="0" err="1" smtClean="0"/>
              <a:t>p.y</a:t>
            </a:r>
            <a:r>
              <a:rPr lang="en-US" sz="2400" dirty="0" smtClean="0"/>
              <a:t>*(w dot </a:t>
            </a:r>
            <a:r>
              <a:rPr lang="en-US" sz="2400" dirty="0" err="1" smtClean="0"/>
              <a:t>p.x</a:t>
            </a:r>
            <a:r>
              <a:rPr lang="en-US" sz="2400" dirty="0" smtClean="0"/>
              <a:t>)))-1)*</a:t>
            </a:r>
            <a:r>
              <a:rPr lang="en-US" sz="2400" dirty="0" err="1" smtClean="0"/>
              <a:t>p.y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grad += s * </a:t>
            </a:r>
            <a:r>
              <a:rPr lang="en-US" sz="2400" dirty="0" err="1" smtClean="0"/>
              <a:t>p.x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 -= </a:t>
            </a:r>
            <a:r>
              <a:rPr lang="en-US" sz="2400" dirty="0" err="1" smtClean="0"/>
              <a:t>grad.value</a:t>
            </a:r>
            <a:endParaRPr lang="en-US" sz="2400" dirty="0" smtClean="0"/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via </a:t>
            </a:r>
            <a:r>
              <a:rPr lang="en-US" dirty="0" err="1" smtClean="0"/>
              <a:t>Recomputation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(Work out on the board.)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603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Result: Spark is 10-100X faster than Hadoop on equivalent iterative problems.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(It does everything in memory instead of disk.)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Workflow: Pig Latin</a:t>
            </a:r>
          </a:p>
          <a:p>
            <a:pPr lvl="1"/>
            <a:r>
              <a:rPr lang="en-US" sz="2800" dirty="0" smtClean="0"/>
              <a:t>A dataflow language and execution system that provides an SQL-like way of composing workflows of multiple Map-Reduce jobs.</a:t>
            </a:r>
          </a:p>
          <a:p>
            <a:r>
              <a:rPr lang="en-US" sz="3200" dirty="0" smtClean="0"/>
              <a:t>Storage: </a:t>
            </a:r>
            <a:r>
              <a:rPr lang="en-US" sz="3200" dirty="0" err="1" smtClean="0"/>
              <a:t>HBase</a:t>
            </a:r>
            <a:endParaRPr lang="en-US" sz="32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 err="1" smtClean="0"/>
              <a:t>NoSQl</a:t>
            </a:r>
            <a:r>
              <a:rPr lang="en-US" sz="2800" dirty="0" smtClean="0"/>
              <a:t> storage system that brings a higher degree of structure to the flat-file nature of HDFS.</a:t>
            </a:r>
          </a:p>
          <a:p>
            <a:r>
              <a:rPr lang="en-US" sz="3200" dirty="0" smtClean="0"/>
              <a:t>Execution: Spark</a:t>
            </a:r>
          </a:p>
          <a:p>
            <a:pPr lvl="1"/>
            <a:r>
              <a:rPr lang="en-US" sz="2800" dirty="0" smtClean="0"/>
              <a:t>An in-memory data analysis system that can use Hadoop as a persistence layer, enabling algorithms that are not easily expressed in Map-Reduce.</a:t>
            </a:r>
          </a:p>
        </p:txBody>
      </p:sp>
    </p:spTree>
    <p:extLst>
      <p:ext uri="{BB962C8B-B14F-4D97-AF65-F5344CB8AC3E}">
        <p14:creationId xmlns:p14="http://schemas.microsoft.com/office/powerpoint/2010/main" val="37115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et al, Spark: Cluster Computing with Working Sets, USENIX </a:t>
            </a:r>
            <a:r>
              <a:rPr lang="en-US" dirty="0" err="1" smtClean="0"/>
              <a:t>HotCloud</a:t>
            </a:r>
            <a:r>
              <a:rPr lang="en-US" dirty="0" smtClean="0"/>
              <a:t> 2010.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dl.acm.org/citation.cfm?id=1863103.1863113</a:t>
            </a:r>
            <a:endParaRPr lang="en-US" dirty="0"/>
          </a:p>
          <a:p>
            <a:r>
              <a:rPr lang="en-US" dirty="0"/>
              <a:t>Holden </a:t>
            </a:r>
            <a:r>
              <a:rPr lang="en-US" dirty="0" err="1"/>
              <a:t>Karau</a:t>
            </a:r>
            <a:r>
              <a:rPr lang="en-US" dirty="0"/>
              <a:t> et al., </a:t>
            </a:r>
            <a:r>
              <a:rPr lang="en-US" dirty="0" smtClean="0"/>
              <a:t> Learning </a:t>
            </a:r>
            <a:r>
              <a:rPr lang="en-US" dirty="0"/>
              <a:t>Spark </a:t>
            </a:r>
            <a:r>
              <a:rPr lang="en-US" dirty="0" smtClean="0"/>
              <a:t>: Lightning-Fast </a:t>
            </a:r>
            <a:r>
              <a:rPr lang="en-US" dirty="0"/>
              <a:t>Big Data </a:t>
            </a:r>
            <a:r>
              <a:rPr lang="en-US" dirty="0" smtClean="0"/>
              <a:t>Analytics, O’ Reilly 2014.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shop.oreilly.com/product/0636920028512.do</a:t>
            </a:r>
            <a:endParaRPr lang="en-US" dirty="0" smtClean="0"/>
          </a:p>
          <a:p>
            <a:r>
              <a:rPr lang="en-US" dirty="0" smtClean="0"/>
              <a:t>Apache Spark Documentation</a:t>
            </a:r>
          </a:p>
          <a:p>
            <a:pPr lvl="1"/>
            <a:r>
              <a:rPr lang="en-US" dirty="0" smtClean="0">
                <a:hlinkClick r:id="rId4"/>
              </a:rPr>
              <a:t>http://spark.apache.org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Map-Reduce paradigm is fundamentally limited in expressiveness.</a:t>
            </a:r>
          </a:p>
          <a:p>
            <a:r>
              <a:rPr lang="en-US" sz="3600" dirty="0" smtClean="0"/>
              <a:t>Hadoop implementation of Map-Reduce is designed for out-of-core data, not in-memory data.</a:t>
            </a:r>
          </a:p>
          <a:p>
            <a:r>
              <a:rPr lang="en-US" sz="3600" dirty="0" smtClean="0"/>
              <a:t>Idea: Layer an in-memory system on top of Hadoop.</a:t>
            </a:r>
          </a:p>
          <a:p>
            <a:r>
              <a:rPr lang="en-US" sz="3600" dirty="0" smtClean="0"/>
              <a:t>Achieve fault-tolerance by re-execution instead of replication.</a:t>
            </a:r>
          </a:p>
        </p:txBody>
      </p:sp>
    </p:spTree>
    <p:extLst>
      <p:ext uri="{BB962C8B-B14F-4D97-AF65-F5344CB8AC3E}">
        <p14:creationId xmlns:p14="http://schemas.microsoft.com/office/powerpoint/2010/main" val="29488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general programming model:</a:t>
            </a:r>
          </a:p>
          <a:p>
            <a:pPr lvl="1"/>
            <a:r>
              <a:rPr lang="en-US" dirty="0" smtClean="0"/>
              <a:t>It is perfect…. If your goal is to make a histogram from a large dataset!</a:t>
            </a:r>
          </a:p>
          <a:p>
            <a:pPr lvl="1"/>
            <a:r>
              <a:rPr lang="en-US" dirty="0" smtClean="0"/>
              <a:t>Hard to compose and nest multiple operations.</a:t>
            </a:r>
          </a:p>
          <a:p>
            <a:pPr lvl="1"/>
            <a:r>
              <a:rPr lang="en-US" dirty="0" smtClean="0"/>
              <a:t>No means of expressing iterative operations.</a:t>
            </a:r>
          </a:p>
          <a:p>
            <a:pPr lvl="1"/>
            <a:r>
              <a:rPr lang="en-US" dirty="0" smtClean="0"/>
              <a:t>Not obvious how to perform operations with different cardinality.</a:t>
            </a:r>
          </a:p>
          <a:p>
            <a:pPr lvl="2"/>
            <a:r>
              <a:rPr lang="en-US" dirty="0" smtClean="0"/>
              <a:t>Example: Try implementing All-Pairs efficiently.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implemented in Hadoop (GFS):</a:t>
            </a:r>
          </a:p>
          <a:p>
            <a:pPr lvl="1"/>
            <a:r>
              <a:rPr lang="en-US" dirty="0" smtClean="0"/>
              <a:t>All datasets are read from disk, then stored back on to disk.</a:t>
            </a:r>
          </a:p>
          <a:p>
            <a:pPr lvl="1"/>
            <a:r>
              <a:rPr lang="en-US" dirty="0" smtClean="0"/>
              <a:t>All data is (usually) triple-replicated for performance.</a:t>
            </a:r>
          </a:p>
          <a:p>
            <a:pPr lvl="1"/>
            <a:r>
              <a:rPr lang="en-US" dirty="0" smtClean="0"/>
              <a:t>Optimized for simple operations on a large amount of data.</a:t>
            </a:r>
          </a:p>
          <a:p>
            <a:pPr lvl="1"/>
            <a:r>
              <a:rPr lang="en-US" dirty="0" smtClean="0"/>
              <a:t>Java is not a high performance programming language.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Iterative Pattern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X = initial value</a:t>
            </a:r>
          </a:p>
          <a:p>
            <a:pPr marL="0" indent="0">
              <a:buNone/>
            </a:pPr>
            <a:r>
              <a:rPr lang="en-US" sz="4000" dirty="0" smtClean="0"/>
              <a:t>for( </a:t>
            </a:r>
            <a:r>
              <a:rPr lang="en-US" sz="4000" dirty="0" err="1" smtClean="0"/>
              <a:t>i</a:t>
            </a:r>
            <a:r>
              <a:rPr lang="en-US" sz="4000" dirty="0" smtClean="0"/>
              <a:t>=0; ; </a:t>
            </a:r>
            <a:r>
              <a:rPr lang="en-US" sz="4000" dirty="0" err="1" smtClean="0"/>
              <a:t>i</a:t>
            </a:r>
            <a:r>
              <a:rPr lang="en-US" sz="4000" dirty="0" smtClean="0"/>
              <a:t>++ ) {</a:t>
            </a:r>
          </a:p>
          <a:p>
            <a:pPr marL="0" indent="0">
              <a:buNone/>
            </a:pPr>
            <a:r>
              <a:rPr lang="en-US" sz="4000" dirty="0" smtClean="0"/>
              <a:t>      set S</a:t>
            </a:r>
            <a:r>
              <a:rPr lang="en-US" sz="4000" baseline="-25000" dirty="0" smtClean="0"/>
              <a:t>i+1</a:t>
            </a:r>
            <a:r>
              <a:rPr lang="en-US" sz="4000" dirty="0" smtClean="0"/>
              <a:t> = apply F to set </a:t>
            </a:r>
            <a:r>
              <a:rPr lang="en-US" sz="4000" dirty="0" smtClean="0"/>
              <a:t>S</a:t>
            </a:r>
            <a:r>
              <a:rPr lang="en-US" sz="4000" baseline="-25000" dirty="0" smtClean="0"/>
              <a:t>i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     value X = extract statistic from </a:t>
            </a:r>
            <a:r>
              <a:rPr lang="en-US" sz="4000" dirty="0" smtClean="0"/>
              <a:t>S</a:t>
            </a:r>
            <a:r>
              <a:rPr lang="en-US" sz="4000" baseline="-25000" dirty="0" smtClean="0"/>
              <a:t>i+1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     if( X is good enough ) break;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0693" y="5654753"/>
            <a:ext cx="6405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On Board: Implement in Map-Reduce</a:t>
            </a:r>
          </a:p>
          <a:p>
            <a:pPr algn="r"/>
            <a:r>
              <a:rPr lang="en-US" sz="3200" dirty="0" smtClean="0"/>
              <a:t>Can we do better?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1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 Set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Peter Denning, “The Working Set Model for Program Behavior”, Communications of the ACM, May 1968.</a:t>
            </a:r>
          </a:p>
          <a:p>
            <a:pPr lvl="1"/>
            <a:r>
              <a:rPr lang="en-US" dirty="0"/>
              <a:t>http://dl.acm.org/citation.cfm?id=363141</a:t>
            </a:r>
          </a:p>
          <a:p>
            <a:r>
              <a:rPr lang="en-US" dirty="0" smtClean="0"/>
              <a:t>Idea: conventional programs on one machine generally exhibit a high degree of locality, returning to the same data over and over again.</a:t>
            </a:r>
          </a:p>
          <a:p>
            <a:r>
              <a:rPr lang="en-US" dirty="0" smtClean="0"/>
              <a:t>The entire operating system, virtual memory system, compiler, and micro architecture are designed around this assumption!</a:t>
            </a:r>
          </a:p>
          <a:p>
            <a:r>
              <a:rPr lang="en-US" dirty="0" smtClean="0"/>
              <a:t>Exploiting this observation makes programs run 100X faster than simply using plain old main memory in the obvious way.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(But in Map-Reduce, access to all data is equally slow.)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4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 Set Idea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should identify which datasets they want to access.</a:t>
            </a:r>
          </a:p>
          <a:p>
            <a:r>
              <a:rPr lang="en-US" dirty="0" smtClean="0"/>
              <a:t>Load those datasets into memory, and use them multiple times.</a:t>
            </a:r>
          </a:p>
          <a:p>
            <a:r>
              <a:rPr lang="en-US" dirty="0" smtClean="0"/>
              <a:t>Keep newly created data in memory until explicitly told to store it.</a:t>
            </a:r>
          </a:p>
          <a:p>
            <a:r>
              <a:rPr lang="en-US" dirty="0" smtClean="0"/>
              <a:t>Master-Worker architecture:  Master (driver) contains the main algorithmic logic, and the workers simply keep data in memory and apply </a:t>
            </a:r>
            <a:r>
              <a:rPr lang="en-US" dirty="0" smtClean="0"/>
              <a:t>functions to the distributed data.</a:t>
            </a:r>
          </a:p>
          <a:p>
            <a:r>
              <a:rPr lang="en-US" dirty="0" smtClean="0"/>
              <a:t>The master knows where data is located, so it can exploit locality.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driver is written in a functional programming language (Scala), so let’s detour to see what that means.</a:t>
            </a:r>
          </a:p>
        </p:txBody>
      </p:sp>
    </p:spTree>
    <p:extLst>
      <p:ext uri="{BB962C8B-B14F-4D97-AF65-F5344CB8AC3E}">
        <p14:creationId xmlns:p14="http://schemas.microsoft.com/office/powerpoint/2010/main" val="27963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Pure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609"/>
            <a:ext cx="10515600" cy="4351338"/>
          </a:xfrm>
        </p:spPr>
        <p:txBody>
          <a:bodyPr/>
          <a:lstStyle/>
          <a:p>
            <a:r>
              <a:rPr lang="en-US" dirty="0" smtClean="0"/>
              <a:t>Functions are first class citizens:</a:t>
            </a:r>
          </a:p>
          <a:p>
            <a:pPr lvl="1"/>
            <a:r>
              <a:rPr lang="en-US" dirty="0" smtClean="0"/>
              <a:t>The primary means of structuring a program.</a:t>
            </a:r>
          </a:p>
          <a:p>
            <a:pPr lvl="1"/>
            <a:r>
              <a:rPr lang="en-US" dirty="0" smtClean="0"/>
              <a:t>A function need not have a name!</a:t>
            </a:r>
          </a:p>
          <a:p>
            <a:pPr lvl="1"/>
            <a:r>
              <a:rPr lang="en-US" dirty="0" smtClean="0"/>
              <a:t>A function can be passed to another program as a value.</a:t>
            </a:r>
          </a:p>
          <a:p>
            <a:pPr lvl="1"/>
            <a:r>
              <a:rPr lang="en-US" dirty="0" smtClean="0"/>
              <a:t>A pure function has no side effects.</a:t>
            </a:r>
          </a:p>
          <a:p>
            <a:r>
              <a:rPr lang="en-US" dirty="0" smtClean="0"/>
              <a:t>In a pure functional programming language like LISP</a:t>
            </a:r>
          </a:p>
          <a:p>
            <a:pPr lvl="1"/>
            <a:r>
              <a:rPr lang="en-US" dirty="0" smtClean="0"/>
              <a:t>There are no variables, only values.</a:t>
            </a:r>
          </a:p>
          <a:p>
            <a:pPr lvl="1"/>
            <a:r>
              <a:rPr lang="en-US" dirty="0" smtClean="0"/>
              <a:t>There are no side effects, only values.</a:t>
            </a:r>
          </a:p>
          <a:p>
            <a:r>
              <a:rPr lang="en-US" dirty="0" smtClean="0"/>
              <a:t>Hybrid languages that have functional capabilities, but do not prohibit non-functional idioms:  Scala, F#, JavaScript…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3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955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Hadoop Stack, Part 3 Introduction to Spark</vt:lpstr>
      <vt:lpstr>Three Case Studies</vt:lpstr>
      <vt:lpstr>References</vt:lpstr>
      <vt:lpstr>Overview</vt:lpstr>
      <vt:lpstr>Map-Reduce Limitations</vt:lpstr>
      <vt:lpstr>A Common Iterative Pattern in Data Mining</vt:lpstr>
      <vt:lpstr>The Working Set Idea</vt:lpstr>
      <vt:lpstr>The Working Set Idea in Spark</vt:lpstr>
      <vt:lpstr>Detour: Pure Functional Programming</vt:lpstr>
      <vt:lpstr>By the way, Map-Reduce is Inspired by LISP:</vt:lpstr>
      <vt:lpstr>Functions in Scala:</vt:lpstr>
      <vt:lpstr>Parallel Operations in Scala</vt:lpstr>
      <vt:lpstr>Back to Spark, Using Scala</vt:lpstr>
      <vt:lpstr>Logistic Regression in Spark</vt:lpstr>
      <vt:lpstr>Fault Tolerance via Recomputation</vt:lpstr>
      <vt:lpstr>Result: Spark is 10-100X faster than Hadoop on equivalent iterative problems.  (It does everything in memory instead of disk.)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On Top of Hadoop</dc:title>
  <dc:creator>dthain</dc:creator>
  <cp:lastModifiedBy>dthain</cp:lastModifiedBy>
  <cp:revision>74</cp:revision>
  <dcterms:created xsi:type="dcterms:W3CDTF">2014-10-02T18:58:06Z</dcterms:created>
  <dcterms:modified xsi:type="dcterms:W3CDTF">2014-10-15T20:13:28Z</dcterms:modified>
</cp:coreProperties>
</file>