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Customer surveys:</a:t>
            </a:r>
            <a:r>
              <a:rPr lang="en">
                <a:solidFill>
                  <a:schemeClr val="dk1"/>
                </a:solidFill>
                <a:latin typeface="Roboto"/>
                <a:ea typeface="Roboto"/>
                <a:cs typeface="Roboto"/>
                <a:sym typeface="Roboto"/>
              </a:rPr>
              <a:t> </a:t>
            </a:r>
            <a:r>
              <a:rPr lang="en">
                <a:solidFill>
                  <a:schemeClr val="lt1"/>
                </a:solidFill>
                <a:highlight>
                  <a:srgbClr val="1E1E1E"/>
                </a:highlight>
                <a:latin typeface="Roboto"/>
                <a:ea typeface="Roboto"/>
                <a:cs typeface="Roboto"/>
                <a:sym typeface="Roboto"/>
              </a:rPr>
              <a:t>Finding out who our customers are and why they use our app will help us better understand user demographics. This will allow us to better cater towards specific groups, which in turn will help to draw in more people in that area.</a:t>
            </a:r>
            <a:endParaRPr>
              <a:solidFill>
                <a:schemeClr val="lt1"/>
              </a:solidFill>
              <a:highlight>
                <a:srgbClr val="1E1E1E"/>
              </a:highlight>
              <a:latin typeface="Roboto"/>
              <a:ea typeface="Roboto"/>
              <a:cs typeface="Roboto"/>
              <a:sym typeface="Roboto"/>
            </a:endParaRPr>
          </a:p>
          <a:p>
            <a:pPr indent="-317500" lvl="0" marL="457200" rtl="0" algn="l">
              <a:spcBef>
                <a:spcPts val="0"/>
              </a:spcBef>
              <a:spcAft>
                <a:spcPts val="0"/>
              </a:spcAft>
              <a:buSzPts val="1400"/>
              <a:buAutoNum type="arabicParenR"/>
            </a:pPr>
            <a:r>
              <a:rPr lang="en"/>
              <a:t>Alt pricing models: </a:t>
            </a:r>
            <a:r>
              <a:rPr lang="en">
                <a:solidFill>
                  <a:schemeClr val="lt1"/>
                </a:solidFill>
                <a:highlight>
                  <a:srgbClr val="1E1E1E"/>
                </a:highlight>
                <a:latin typeface="Roboto"/>
                <a:ea typeface="Roboto"/>
                <a:cs typeface="Roboto"/>
                <a:sym typeface="Roboto"/>
              </a:rPr>
              <a:t>Once we understand their interests better, we may find that membership is just not that attractive of an offer. In this case, we should be open to looking to alternative pricing options.</a:t>
            </a:r>
            <a:endParaRPr>
              <a:solidFill>
                <a:schemeClr val="lt1"/>
              </a:solidFill>
              <a:highlight>
                <a:srgbClr val="1E1E1E"/>
              </a:highlight>
              <a:latin typeface="Roboto"/>
              <a:ea typeface="Roboto"/>
              <a:cs typeface="Roboto"/>
              <a:sym typeface="Roboto"/>
            </a:endParaRPr>
          </a:p>
          <a:p>
            <a:pPr indent="-317500" lvl="0" marL="457200" rtl="0" algn="l">
              <a:spcBef>
                <a:spcPts val="0"/>
              </a:spcBef>
              <a:spcAft>
                <a:spcPts val="0"/>
              </a:spcAft>
              <a:buSzPts val="1400"/>
              <a:buAutoNum type="arabicParenR"/>
            </a:pPr>
            <a:r>
              <a:rPr lang="en"/>
              <a:t>Highlight</a:t>
            </a:r>
            <a:r>
              <a:rPr lang="en"/>
              <a:t> membership: </a:t>
            </a:r>
            <a:r>
              <a:rPr lang="en">
                <a:solidFill>
                  <a:schemeClr val="lt1"/>
                </a:solidFill>
                <a:highlight>
                  <a:srgbClr val="1E1E1E"/>
                </a:highlight>
                <a:latin typeface="Roboto"/>
                <a:ea typeface="Roboto"/>
                <a:cs typeface="Roboto"/>
                <a:sym typeface="Roboto"/>
              </a:rPr>
              <a:t>Highlighting the perks of membership within and outside of the app would be a good way to get riders to at least look into getting a membership. Maybe members'  top stations and locations are always stocked during surge times during the day, or maybe they have access to an exclusive bike model that's faster or more comfortable.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568f777d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568f77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568f777d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568f777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568f777d7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568f777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568f777d7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568f777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Even though each followed the same curve, members far outnumbered casuals during business hours, and casuals just outnumbered members late night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568f777d7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568f777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2023 Cyclistic Case Study</a:t>
            </a:r>
            <a:endParaRPr/>
          </a:p>
        </p:txBody>
      </p:sp>
      <p:sp>
        <p:nvSpPr>
          <p:cNvPr id="86" name="Google Shape;86;p13"/>
          <p:cNvSpPr txBox="1"/>
          <p:nvPr>
            <p:ph idx="1" type="subTitle"/>
          </p:nvPr>
        </p:nvSpPr>
        <p:spPr>
          <a:xfrm>
            <a:off x="598100" y="2715925"/>
            <a:ext cx="81789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Analyzing similarities and differences between members and casual riders</a:t>
            </a:r>
            <a:endParaRPr sz="1900"/>
          </a:p>
        </p:txBody>
      </p:sp>
      <p:sp>
        <p:nvSpPr>
          <p:cNvPr id="87" name="Google Shape;87;p13"/>
          <p:cNvSpPr txBox="1"/>
          <p:nvPr/>
        </p:nvSpPr>
        <p:spPr>
          <a:xfrm>
            <a:off x="7821875" y="4766800"/>
            <a:ext cx="12132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rPr>
              <a:t>By Sam Lee Herring</a:t>
            </a:r>
            <a:endParaRPr sz="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22"/>
          <p:cNvGrpSpPr/>
          <p:nvPr/>
        </p:nvGrpSpPr>
        <p:grpSpPr>
          <a:xfrm>
            <a:off x="4939500" y="1219611"/>
            <a:ext cx="3837000" cy="2704200"/>
            <a:chOff x="4939500" y="1219611"/>
            <a:chExt cx="3837000" cy="2704200"/>
          </a:xfrm>
        </p:grpSpPr>
        <p:cxnSp>
          <p:nvCxnSpPr>
            <p:cNvPr id="180" name="Google Shape;180;p22"/>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1" name="Google Shape;181;p22"/>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2" name="Google Shape;182;p22"/>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3" name="Google Shape;183;p22"/>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4" name="Google Shape;184;p22"/>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5" name="Google Shape;185;p22"/>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6" name="Google Shape;186;p22"/>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7" name="Google Shape;187;p22"/>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8" name="Google Shape;188;p22"/>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9" name="Google Shape;189;p22"/>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90" name="Google Shape;190;p22"/>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ph type="ctrTitle"/>
          </p:nvPr>
        </p:nvSpPr>
        <p:spPr>
          <a:xfrm>
            <a:off x="460950" y="3807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92" name="Google Shape;192;p22"/>
          <p:cNvSpPr txBox="1"/>
          <p:nvPr>
            <p:ph idx="1" type="subTitle"/>
          </p:nvPr>
        </p:nvSpPr>
        <p:spPr>
          <a:xfrm>
            <a:off x="598100" y="1219600"/>
            <a:ext cx="4268400" cy="3069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arenR"/>
            </a:pPr>
            <a:r>
              <a:rPr lang="en"/>
              <a:t>Move toward more qualitative data.</a:t>
            </a:r>
            <a:br>
              <a:rPr lang="en"/>
            </a:br>
            <a:endParaRPr/>
          </a:p>
          <a:p>
            <a:pPr indent="-361950" lvl="0" marL="457200" rtl="0" algn="l">
              <a:spcBef>
                <a:spcPts val="0"/>
              </a:spcBef>
              <a:spcAft>
                <a:spcPts val="0"/>
              </a:spcAft>
              <a:buSzPts val="2100"/>
              <a:buAutoNum type="arabicParenR"/>
            </a:pPr>
            <a:r>
              <a:rPr lang="en"/>
              <a:t>Explore alternative pricing models.</a:t>
            </a:r>
            <a:br>
              <a:rPr lang="en"/>
            </a:br>
            <a:endParaRPr/>
          </a:p>
          <a:p>
            <a:pPr indent="-361950" lvl="0" marL="457200" rtl="0" algn="l">
              <a:spcBef>
                <a:spcPts val="0"/>
              </a:spcBef>
              <a:spcAft>
                <a:spcPts val="0"/>
              </a:spcAft>
              <a:buSzPts val="2100"/>
              <a:buAutoNum type="arabicParenR"/>
            </a:pPr>
            <a:r>
              <a:rPr lang="en"/>
              <a:t>Highlight the advantages of membership.</a:t>
            </a:r>
            <a:br>
              <a:rPr lang="en"/>
            </a:br>
            <a:endParaRPr/>
          </a:p>
        </p:txBody>
      </p:sp>
      <p:grpSp>
        <p:nvGrpSpPr>
          <p:cNvPr id="193" name="Google Shape;193;p22"/>
          <p:cNvGrpSpPr/>
          <p:nvPr/>
        </p:nvGrpSpPr>
        <p:grpSpPr>
          <a:xfrm>
            <a:off x="4939534" y="2017046"/>
            <a:ext cx="3825543" cy="1573620"/>
            <a:chOff x="1000000" y="2393988"/>
            <a:chExt cx="4144235" cy="1704713"/>
          </a:xfrm>
        </p:grpSpPr>
        <p:sp>
          <p:nvSpPr>
            <p:cNvPr id="194" name="Google Shape;194;p22"/>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95" name="Google Shape;195;p22"/>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2"/>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2"/>
          <p:cNvGrpSpPr/>
          <p:nvPr/>
        </p:nvGrpSpPr>
        <p:grpSpPr>
          <a:xfrm>
            <a:off x="4939557" y="1778136"/>
            <a:ext cx="3836911" cy="1503799"/>
            <a:chOff x="1000025" y="2059300"/>
            <a:chExt cx="4156550" cy="1629075"/>
          </a:xfrm>
        </p:grpSpPr>
        <p:sp>
          <p:nvSpPr>
            <p:cNvPr id="205" name="Google Shape;205;p22"/>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06" name="Google Shape;206;p22"/>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2"/>
          <p:cNvSpPr txBox="1"/>
          <p:nvPr>
            <p:ph idx="4294967295" type="body"/>
          </p:nvPr>
        </p:nvSpPr>
        <p:spPr>
          <a:xfrm>
            <a:off x="6847150" y="1606395"/>
            <a:ext cx="1179600" cy="2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set out to answer</a:t>
            </a:r>
            <a:r>
              <a:rPr lang="en"/>
              <a:t>:</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28425" y="1304875"/>
            <a:ext cx="2632500" cy="713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What are the differences between the groups?</a:t>
            </a:r>
            <a:endParaRPr sz="1700">
              <a:solidFill>
                <a:schemeClr val="lt1"/>
              </a:solidFill>
            </a:endParaRPr>
          </a:p>
        </p:txBody>
      </p:sp>
      <p:sp>
        <p:nvSpPr>
          <p:cNvPr id="97" name="Google Shape;97;p14"/>
          <p:cNvSpPr txBox="1"/>
          <p:nvPr>
            <p:ph idx="4294967295" type="body"/>
          </p:nvPr>
        </p:nvSpPr>
        <p:spPr>
          <a:xfrm>
            <a:off x="508325" y="2018275"/>
            <a:ext cx="24786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Identifying key differences in customer behaviors is key to understanding the wants and needs of each.</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20450" y="1304875"/>
            <a:ext cx="2652000" cy="713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What are their similarities?</a:t>
            </a:r>
            <a:endParaRPr sz="1700">
              <a:solidFill>
                <a:schemeClr val="lt1"/>
              </a:solidFill>
            </a:endParaRPr>
          </a:p>
        </p:txBody>
      </p:sp>
      <p:sp>
        <p:nvSpPr>
          <p:cNvPr id="102" name="Google Shape;102;p14"/>
          <p:cNvSpPr txBox="1"/>
          <p:nvPr>
            <p:ph idx="4294967295" type="body"/>
          </p:nvPr>
        </p:nvSpPr>
        <p:spPr>
          <a:xfrm>
            <a:off x="3396775" y="2018300"/>
            <a:ext cx="24291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Understanding the convergences in customer usage will help us not only to identify trends in usership, but also errors in app use.</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12550" y="1304875"/>
            <a:ext cx="2652000" cy="713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Is increased conversion a viable strategy?</a:t>
            </a:r>
            <a:endParaRPr sz="1700">
              <a:solidFill>
                <a:schemeClr val="lt1"/>
              </a:solidFill>
            </a:endParaRPr>
          </a:p>
        </p:txBody>
      </p:sp>
      <p:sp>
        <p:nvSpPr>
          <p:cNvPr id="107" name="Google Shape;107;p14"/>
          <p:cNvSpPr txBox="1"/>
          <p:nvPr>
            <p:ph idx="4294967295" type="body"/>
          </p:nvPr>
        </p:nvSpPr>
        <p:spPr>
          <a:xfrm>
            <a:off x="6286400" y="2018300"/>
            <a:ext cx="2478600" cy="262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Our initial goal is to increase conversion to full membership, but is this the best strategy? Exploring alternatives throughout analysis will give us our answer.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processing</a:t>
            </a:r>
            <a:endParaRPr/>
          </a:p>
        </p:txBody>
      </p:sp>
      <p:sp>
        <p:nvSpPr>
          <p:cNvPr id="113" name="Google Shape;113;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the raw data</a:t>
            </a:r>
            <a:endParaRPr/>
          </a:p>
        </p:txBody>
      </p:sp>
      <p:sp>
        <p:nvSpPr>
          <p:cNvPr id="114" name="Google Shape;11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15"/>
          <p:cNvPicPr preferRelativeResize="0"/>
          <p:nvPr/>
        </p:nvPicPr>
        <p:blipFill rotWithShape="1">
          <a:blip r:embed="rId3">
            <a:alphaModFix/>
          </a:blip>
          <a:srcRect b="0" l="0" r="11637" t="0"/>
          <a:stretch/>
        </p:blipFill>
        <p:spPr>
          <a:xfrm>
            <a:off x="4781025" y="269925"/>
            <a:ext cx="3995474" cy="4603662"/>
          </a:xfrm>
          <a:prstGeom prst="rect">
            <a:avLst/>
          </a:prstGeom>
          <a:noFill/>
          <a:ln>
            <a:noFill/>
          </a:ln>
        </p:spPr>
      </p:pic>
      <p:sp>
        <p:nvSpPr>
          <p:cNvPr id="116" name="Google Shape;116;p15"/>
          <p:cNvSpPr/>
          <p:nvPr/>
        </p:nvSpPr>
        <p:spPr>
          <a:xfrm>
            <a:off x="4948550" y="523050"/>
            <a:ext cx="3606600" cy="4231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7" name="Google Shape;117;p15"/>
          <p:cNvSpPr txBox="1"/>
          <p:nvPr/>
        </p:nvSpPr>
        <p:spPr>
          <a:xfrm>
            <a:off x="2442775" y="3743575"/>
            <a:ext cx="1930800" cy="1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Using the geographic coordinates to establish the maximum range of our operation, we’ve identified the top 10 hotspots.</a:t>
            </a:r>
            <a:endParaRPr sz="1100">
              <a:solidFill>
                <a:schemeClr val="dk2"/>
              </a:solidFill>
              <a:latin typeface="Roboto"/>
              <a:ea typeface="Roboto"/>
              <a:cs typeface="Roboto"/>
              <a:sym typeface="Roboto"/>
            </a:endParaRPr>
          </a:p>
        </p:txBody>
      </p:sp>
      <p:sp>
        <p:nvSpPr>
          <p:cNvPr id="118" name="Google Shape;118;p15"/>
          <p:cNvSpPr/>
          <p:nvPr/>
        </p:nvSpPr>
        <p:spPr>
          <a:xfrm>
            <a:off x="2451000" y="3784675"/>
            <a:ext cx="1922700" cy="969600"/>
          </a:xfrm>
          <a:prstGeom prst="wedgeRectCallout">
            <a:avLst>
              <a:gd fmla="val 58534" name="adj1"/>
              <a:gd fmla="val -2204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sp>
        <p:nvSpPr>
          <p:cNvPr id="124" name="Google Shape;124;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Analysis</a:t>
            </a:r>
            <a:endParaRPr>
              <a:solidFill>
                <a:schemeClr val="lt1"/>
              </a:solidFill>
            </a:endParaRPr>
          </a:p>
        </p:txBody>
      </p:sp>
      <p:sp>
        <p:nvSpPr>
          <p:cNvPr id="126" name="Google Shape;126;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My team has been tasked with processing and analyzing the ridership data of 2023. </a:t>
            </a:r>
            <a:endParaRPr sz="1500"/>
          </a:p>
          <a:p>
            <a:pPr indent="0" lvl="0" marL="0" rtl="0" algn="l">
              <a:spcBef>
                <a:spcPts val="1600"/>
              </a:spcBef>
              <a:spcAft>
                <a:spcPts val="1600"/>
              </a:spcAft>
              <a:buNone/>
            </a:pPr>
            <a:r>
              <a:rPr lang="en" sz="1500"/>
              <a:t>We were asked to identify trends between rider types in an effort to convert more users to members.</a:t>
            </a:r>
            <a:endParaRPr sz="1500"/>
          </a:p>
        </p:txBody>
      </p:sp>
      <p:sp>
        <p:nvSpPr>
          <p:cNvPr id="127" name="Google Shape;127;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Contextualization</a:t>
            </a:r>
            <a:endParaRPr>
              <a:solidFill>
                <a:schemeClr val="lt1"/>
              </a:solidFill>
            </a:endParaRPr>
          </a:p>
        </p:txBody>
      </p:sp>
      <p:sp>
        <p:nvSpPr>
          <p:cNvPr id="129" name="Google Shape;129;p16"/>
          <p:cNvSpPr txBox="1"/>
          <p:nvPr>
            <p:ph idx="4294967295" type="body"/>
          </p:nvPr>
        </p:nvSpPr>
        <p:spPr>
          <a:xfrm>
            <a:off x="3172350" y="2070575"/>
            <a:ext cx="26355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After establishing the  background information and generating specified fields, we can see:</a:t>
            </a:r>
            <a:endParaRPr sz="1600"/>
          </a:p>
          <a:p>
            <a:pPr indent="-317500" lvl="0" marL="457200" rtl="0" algn="l">
              <a:spcBef>
                <a:spcPts val="1600"/>
              </a:spcBef>
              <a:spcAft>
                <a:spcPts val="0"/>
              </a:spcAft>
              <a:buSzPts val="1400"/>
              <a:buChar char="●"/>
            </a:pPr>
            <a:r>
              <a:rPr lang="en" sz="1400"/>
              <a:t>Significant outliers</a:t>
            </a:r>
            <a:endParaRPr sz="1400"/>
          </a:p>
          <a:p>
            <a:pPr indent="-317500" lvl="0" marL="457200" rtl="0" algn="l">
              <a:spcBef>
                <a:spcPts val="0"/>
              </a:spcBef>
              <a:spcAft>
                <a:spcPts val="0"/>
              </a:spcAft>
              <a:buSzPts val="1400"/>
              <a:buChar char="●"/>
            </a:pPr>
            <a:r>
              <a:rPr lang="en" sz="1400"/>
              <a:t>How the groups vary </a:t>
            </a:r>
            <a:endParaRPr sz="1400"/>
          </a:p>
          <a:p>
            <a:pPr indent="-317500" lvl="0" marL="457200" rtl="0" algn="l">
              <a:spcBef>
                <a:spcPts val="0"/>
              </a:spcBef>
              <a:spcAft>
                <a:spcPts val="0"/>
              </a:spcAft>
              <a:buSzPts val="1400"/>
              <a:buChar char="●"/>
            </a:pPr>
            <a:r>
              <a:rPr lang="en" sz="1400"/>
              <a:t>Concentrated user points</a:t>
            </a:r>
            <a:endParaRPr b="1" sz="1700"/>
          </a:p>
        </p:txBody>
      </p:sp>
      <p:sp>
        <p:nvSpPr>
          <p:cNvPr id="130" name="Google Shape;130;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Recommendation</a:t>
            </a:r>
            <a:endParaRPr>
              <a:solidFill>
                <a:schemeClr val="lt1"/>
              </a:solidFill>
            </a:endParaRPr>
          </a:p>
        </p:txBody>
      </p:sp>
      <p:sp>
        <p:nvSpPr>
          <p:cNvPr id="132" name="Google Shape;132;p16"/>
          <p:cNvSpPr txBox="1"/>
          <p:nvPr>
            <p:ph idx="4294967295" type="body"/>
          </p:nvPr>
        </p:nvSpPr>
        <p:spPr>
          <a:xfrm>
            <a:off x="6076150" y="2070575"/>
            <a:ext cx="2649900" cy="265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Move toward more qualitative data</a:t>
            </a:r>
            <a:br>
              <a:rPr lang="en" sz="1500"/>
            </a:br>
            <a:endParaRPr sz="1500"/>
          </a:p>
          <a:p>
            <a:pPr indent="-323850" lvl="0" marL="457200" rtl="0" algn="l">
              <a:spcBef>
                <a:spcPts val="0"/>
              </a:spcBef>
              <a:spcAft>
                <a:spcPts val="0"/>
              </a:spcAft>
              <a:buSzPts val="1500"/>
              <a:buAutoNum type="arabicPeriod"/>
            </a:pPr>
            <a:r>
              <a:rPr lang="en" sz="1500"/>
              <a:t>Explore varied pricing options</a:t>
            </a:r>
            <a:br>
              <a:rPr lang="en" sz="1500"/>
            </a:br>
            <a:endParaRPr sz="1500"/>
          </a:p>
          <a:p>
            <a:pPr indent="-323850" lvl="0" marL="457200" rtl="0" algn="l">
              <a:spcBef>
                <a:spcPts val="0"/>
              </a:spcBef>
              <a:spcAft>
                <a:spcPts val="0"/>
              </a:spcAft>
              <a:buSzPts val="1500"/>
              <a:buAutoNum type="arabicPeriod"/>
            </a:pPr>
            <a:r>
              <a:rPr lang="en" sz="1500"/>
              <a:t>Highlight the advantages of membership</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460950" y="2463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findings:</a:t>
            </a:r>
            <a:endParaRPr/>
          </a:p>
        </p:txBody>
      </p:sp>
      <p:sp>
        <p:nvSpPr>
          <p:cNvPr id="138" name="Google Shape;138;p17"/>
          <p:cNvSpPr txBox="1"/>
          <p:nvPr/>
        </p:nvSpPr>
        <p:spPr>
          <a:xfrm>
            <a:off x="553175" y="1196750"/>
            <a:ext cx="2924700" cy="14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After a </a:t>
            </a:r>
            <a:r>
              <a:rPr i="1" lang="en" sz="1800">
                <a:solidFill>
                  <a:schemeClr val="lt1"/>
                </a:solidFill>
                <a:latin typeface="Roboto"/>
                <a:ea typeface="Roboto"/>
                <a:cs typeface="Roboto"/>
                <a:sym typeface="Roboto"/>
              </a:rPr>
              <a:t>lengthy </a:t>
            </a:r>
            <a:r>
              <a:rPr lang="en" sz="1800">
                <a:solidFill>
                  <a:schemeClr val="lt1"/>
                </a:solidFill>
                <a:latin typeface="Roboto"/>
                <a:ea typeface="Roboto"/>
                <a:cs typeface="Roboto"/>
                <a:sym typeface="Roboto"/>
              </a:rPr>
              <a:t>processing stage, we’ve identified many similarities between members and casual riders.</a:t>
            </a:r>
            <a:endParaRPr sz="1800">
              <a:solidFill>
                <a:schemeClr val="lt1"/>
              </a:solidFill>
              <a:latin typeface="Roboto"/>
              <a:ea typeface="Roboto"/>
              <a:cs typeface="Roboto"/>
              <a:sym typeface="Roboto"/>
            </a:endParaRPr>
          </a:p>
        </p:txBody>
      </p:sp>
      <p:pic>
        <p:nvPicPr>
          <p:cNvPr id="139" name="Google Shape;139;p17"/>
          <p:cNvPicPr preferRelativeResize="0"/>
          <p:nvPr/>
        </p:nvPicPr>
        <p:blipFill>
          <a:blip r:embed="rId3">
            <a:alphaModFix/>
          </a:blip>
          <a:stretch>
            <a:fillRect/>
          </a:stretch>
        </p:blipFill>
        <p:spPr>
          <a:xfrm>
            <a:off x="3527175" y="1196747"/>
            <a:ext cx="5361327" cy="3574218"/>
          </a:xfrm>
          <a:prstGeom prst="rect">
            <a:avLst/>
          </a:prstGeom>
          <a:noFill/>
          <a:ln>
            <a:noFill/>
          </a:ln>
        </p:spPr>
      </p:pic>
      <p:sp>
        <p:nvSpPr>
          <p:cNvPr id="140" name="Google Shape;140;p17"/>
          <p:cNvSpPr txBox="1"/>
          <p:nvPr/>
        </p:nvSpPr>
        <p:spPr>
          <a:xfrm>
            <a:off x="635325" y="3094550"/>
            <a:ext cx="2628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Each rider type follows similar ride distribution along an annual scale.</a:t>
            </a:r>
            <a:endParaRPr sz="1700">
              <a:solidFill>
                <a:schemeClr val="lt1"/>
              </a:solidFill>
              <a:latin typeface="Roboto"/>
              <a:ea typeface="Roboto"/>
              <a:cs typeface="Roboto"/>
              <a:sym typeface="Roboto"/>
            </a:endParaRPr>
          </a:p>
        </p:txBody>
      </p:sp>
      <p:sp>
        <p:nvSpPr>
          <p:cNvPr id="141" name="Google Shape;141;p17"/>
          <p:cNvSpPr/>
          <p:nvPr/>
        </p:nvSpPr>
        <p:spPr>
          <a:xfrm>
            <a:off x="635350" y="3160275"/>
            <a:ext cx="2448300" cy="969600"/>
          </a:xfrm>
          <a:prstGeom prst="wedgeRectCallout">
            <a:avLst>
              <a:gd fmla="val 61407" name="adj1"/>
              <a:gd fmla="val -20343"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460950" y="1641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Initial findings (cont’d):</a:t>
            </a:r>
            <a:endParaRPr sz="4000"/>
          </a:p>
        </p:txBody>
      </p:sp>
      <p:pic>
        <p:nvPicPr>
          <p:cNvPr id="147" name="Google Shape;147;p18"/>
          <p:cNvPicPr preferRelativeResize="0"/>
          <p:nvPr/>
        </p:nvPicPr>
        <p:blipFill>
          <a:blip r:embed="rId3">
            <a:alphaModFix/>
          </a:blip>
          <a:stretch>
            <a:fillRect/>
          </a:stretch>
        </p:blipFill>
        <p:spPr>
          <a:xfrm>
            <a:off x="563601" y="1114297"/>
            <a:ext cx="4641402" cy="3712503"/>
          </a:xfrm>
          <a:prstGeom prst="rect">
            <a:avLst/>
          </a:prstGeom>
          <a:noFill/>
          <a:ln>
            <a:noFill/>
          </a:ln>
        </p:spPr>
      </p:pic>
      <p:pic>
        <p:nvPicPr>
          <p:cNvPr id="148" name="Google Shape;148;p18"/>
          <p:cNvPicPr preferRelativeResize="0"/>
          <p:nvPr/>
        </p:nvPicPr>
        <p:blipFill rotWithShape="1">
          <a:blip r:embed="rId4">
            <a:alphaModFix/>
          </a:blip>
          <a:srcRect b="0" l="19500" r="20366" t="0"/>
          <a:stretch/>
        </p:blipFill>
        <p:spPr>
          <a:xfrm>
            <a:off x="5572950" y="1114300"/>
            <a:ext cx="2847201" cy="2670276"/>
          </a:xfrm>
          <a:prstGeom prst="rect">
            <a:avLst/>
          </a:prstGeom>
          <a:noFill/>
          <a:ln>
            <a:noFill/>
          </a:ln>
        </p:spPr>
      </p:pic>
      <p:sp>
        <p:nvSpPr>
          <p:cNvPr id="149" name="Google Shape;149;p18"/>
          <p:cNvSpPr txBox="1"/>
          <p:nvPr/>
        </p:nvSpPr>
        <p:spPr>
          <a:xfrm>
            <a:off x="5507225" y="3895900"/>
            <a:ext cx="32697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Patterns in ridership distribution remain largely </a:t>
            </a:r>
            <a:r>
              <a:rPr lang="en" sz="1600">
                <a:solidFill>
                  <a:schemeClr val="lt1"/>
                </a:solidFill>
                <a:latin typeface="Roboto"/>
                <a:ea typeface="Roboto"/>
                <a:cs typeface="Roboto"/>
                <a:sym typeface="Roboto"/>
              </a:rPr>
              <a:t>the same</a:t>
            </a:r>
            <a:r>
              <a:rPr lang="en" sz="1600">
                <a:solidFill>
                  <a:schemeClr val="lt1"/>
                </a:solidFill>
                <a:latin typeface="Roboto"/>
                <a:ea typeface="Roboto"/>
                <a:cs typeface="Roboto"/>
                <a:sym typeface="Roboto"/>
              </a:rPr>
              <a:t> throughout the month and week.</a:t>
            </a:r>
            <a:endParaRPr sz="1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deeper look</a:t>
            </a:r>
            <a:endParaRPr/>
          </a:p>
        </p:txBody>
      </p:sp>
      <p:sp>
        <p:nvSpPr>
          <p:cNvPr id="155" name="Google Shape;155;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can we extrapolate?</a:t>
            </a:r>
            <a:endParaRPr/>
          </a:p>
        </p:txBody>
      </p:sp>
      <p:pic>
        <p:nvPicPr>
          <p:cNvPr id="156" name="Google Shape;156;p19"/>
          <p:cNvPicPr preferRelativeResize="0"/>
          <p:nvPr/>
        </p:nvPicPr>
        <p:blipFill>
          <a:blip r:embed="rId3">
            <a:alphaModFix/>
          </a:blip>
          <a:stretch>
            <a:fillRect/>
          </a:stretch>
        </p:blipFill>
        <p:spPr>
          <a:xfrm>
            <a:off x="4672925" y="760350"/>
            <a:ext cx="4411125" cy="3467974"/>
          </a:xfrm>
          <a:prstGeom prst="rect">
            <a:avLst/>
          </a:prstGeom>
          <a:noFill/>
          <a:ln>
            <a:noFill/>
          </a:ln>
        </p:spPr>
      </p:pic>
      <p:sp>
        <p:nvSpPr>
          <p:cNvPr id="157" name="Google Shape;157;p19"/>
          <p:cNvSpPr txBox="1"/>
          <p:nvPr/>
        </p:nvSpPr>
        <p:spPr>
          <a:xfrm>
            <a:off x="684625" y="3373925"/>
            <a:ext cx="3204000" cy="8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Identifying contrasts in behaviors is the first step to understanding how to craft an offer.</a:t>
            </a:r>
            <a:endParaRPr sz="1200">
              <a:solidFill>
                <a:schemeClr val="dk2"/>
              </a:solidFill>
              <a:latin typeface="Roboto"/>
              <a:ea typeface="Roboto"/>
              <a:cs typeface="Roboto"/>
              <a:sym typeface="Roboto"/>
            </a:endParaRPr>
          </a:p>
        </p:txBody>
      </p:sp>
      <p:sp>
        <p:nvSpPr>
          <p:cNvPr id="158" name="Google Shape;158;p19"/>
          <p:cNvSpPr txBox="1"/>
          <p:nvPr/>
        </p:nvSpPr>
        <p:spPr>
          <a:xfrm>
            <a:off x="2754900" y="4038300"/>
            <a:ext cx="16104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One of the main differences: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Average distance traveled by group</a:t>
            </a:r>
            <a:endParaRPr sz="1200">
              <a:solidFill>
                <a:schemeClr val="dk2"/>
              </a:solidFill>
              <a:latin typeface="Roboto"/>
              <a:ea typeface="Roboto"/>
              <a:cs typeface="Roboto"/>
              <a:sym typeface="Roboto"/>
            </a:endParaRPr>
          </a:p>
        </p:txBody>
      </p:sp>
      <p:sp>
        <p:nvSpPr>
          <p:cNvPr id="159" name="Google Shape;159;p19"/>
          <p:cNvSpPr/>
          <p:nvPr/>
        </p:nvSpPr>
        <p:spPr>
          <a:xfrm>
            <a:off x="2754900" y="4091700"/>
            <a:ext cx="1577400" cy="805200"/>
          </a:xfrm>
          <a:prstGeom prst="wedgeRectCallout">
            <a:avLst>
              <a:gd fmla="val 57292" name="adj1"/>
              <a:gd fmla="val -224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460950" y="2298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Further findings:</a:t>
            </a:r>
            <a:endParaRPr/>
          </a:p>
        </p:txBody>
      </p:sp>
      <p:pic>
        <p:nvPicPr>
          <p:cNvPr id="165" name="Google Shape;165;p20"/>
          <p:cNvPicPr preferRelativeResize="0"/>
          <p:nvPr/>
        </p:nvPicPr>
        <p:blipFill>
          <a:blip r:embed="rId3">
            <a:alphaModFix/>
          </a:blip>
          <a:stretch>
            <a:fillRect/>
          </a:stretch>
        </p:blipFill>
        <p:spPr>
          <a:xfrm>
            <a:off x="3387575" y="1068675"/>
            <a:ext cx="4814350" cy="3770025"/>
          </a:xfrm>
          <a:prstGeom prst="rect">
            <a:avLst/>
          </a:prstGeom>
          <a:noFill/>
          <a:ln>
            <a:noFill/>
          </a:ln>
        </p:spPr>
      </p:pic>
      <p:sp>
        <p:nvSpPr>
          <p:cNvPr id="166" name="Google Shape;166;p20"/>
          <p:cNvSpPr txBox="1"/>
          <p:nvPr/>
        </p:nvSpPr>
        <p:spPr>
          <a:xfrm>
            <a:off x="586050" y="1155675"/>
            <a:ext cx="2514000" cy="3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The two main differences between members and casual riders were:</a:t>
            </a:r>
            <a:endParaRPr sz="18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AutoNum type="arabicParenR"/>
            </a:pPr>
            <a:r>
              <a:rPr lang="en" sz="1700">
                <a:solidFill>
                  <a:schemeClr val="lt1"/>
                </a:solidFill>
                <a:latin typeface="Roboto"/>
                <a:ea typeface="Roboto"/>
                <a:cs typeface="Roboto"/>
                <a:sym typeface="Roboto"/>
              </a:rPr>
              <a:t>How long/far each rode</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AutoNum type="arabicParenR"/>
            </a:pPr>
            <a:r>
              <a:rPr lang="en" sz="1700">
                <a:solidFill>
                  <a:schemeClr val="lt1"/>
                </a:solidFill>
                <a:latin typeface="Roboto"/>
                <a:ea typeface="Roboto"/>
                <a:cs typeface="Roboto"/>
                <a:sym typeface="Roboto"/>
              </a:rPr>
              <a:t>What time of day they </a:t>
            </a:r>
            <a:r>
              <a:rPr lang="en" sz="1700">
                <a:solidFill>
                  <a:schemeClr val="lt1"/>
                </a:solidFill>
                <a:latin typeface="Roboto"/>
                <a:ea typeface="Roboto"/>
                <a:cs typeface="Roboto"/>
                <a:sym typeface="Roboto"/>
              </a:rPr>
              <a:t>preferred</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rPr lang="en" sz="1700">
                <a:solidFill>
                  <a:schemeClr val="lt1"/>
                </a:solidFill>
                <a:latin typeface="Roboto"/>
                <a:ea typeface="Roboto"/>
                <a:cs typeface="Roboto"/>
                <a:sym typeface="Roboto"/>
              </a:rPr>
              <a:t>So what can we glean from this?</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72" name="Google Shape;172;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Each rider type is using Cyclistic as best suits them.</a:t>
            </a:r>
            <a:endParaRPr sz="1900"/>
          </a:p>
        </p:txBody>
      </p:sp>
      <p:sp>
        <p:nvSpPr>
          <p:cNvPr id="173" name="Google Shape;173;p21"/>
          <p:cNvSpPr txBox="1"/>
          <p:nvPr/>
        </p:nvSpPr>
        <p:spPr>
          <a:xfrm>
            <a:off x="686100" y="3497150"/>
            <a:ext cx="3204000" cy="8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So how can we encourage more membership conversions if there’s not much difference in use? </a:t>
            </a:r>
            <a:endParaRPr sz="1200">
              <a:solidFill>
                <a:schemeClr val="dk2"/>
              </a:solidFill>
              <a:latin typeface="Roboto"/>
              <a:ea typeface="Roboto"/>
              <a:cs typeface="Roboto"/>
              <a:sym typeface="Roboto"/>
            </a:endParaRPr>
          </a:p>
        </p:txBody>
      </p:sp>
      <p:pic>
        <p:nvPicPr>
          <p:cNvPr id="174" name="Google Shape;174;p21"/>
          <p:cNvPicPr preferRelativeResize="0"/>
          <p:nvPr/>
        </p:nvPicPr>
        <p:blipFill>
          <a:blip r:embed="rId3">
            <a:alphaModFix/>
          </a:blip>
          <a:stretch>
            <a:fillRect/>
          </a:stretch>
        </p:blipFill>
        <p:spPr>
          <a:xfrm>
            <a:off x="4702075" y="1048825"/>
            <a:ext cx="4297635" cy="3179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