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7" r:id="rId9"/>
    <p:sldId id="271" r:id="rId10"/>
    <p:sldId id="270" r:id="rId11"/>
    <p:sldId id="268" r:id="rId12"/>
    <p:sldId id="272" r:id="rId13"/>
    <p:sldId id="273" r:id="rId14"/>
    <p:sldId id="274" r:id="rId15"/>
    <p:sldId id="276" r:id="rId16"/>
    <p:sldId id="277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8BF98-5C69-4DA2-9E25-F65858B5CC48}" v="90" dt="2020-10-15T15:00:22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 snapToObjects="1">
      <p:cViewPr varScale="1">
        <p:scale>
          <a:sx n="111" d="100"/>
          <a:sy n="111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F98A1-4BB0-4B06-8102-BE06D4E75EDD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8C2D-D076-457F-BDB8-5B46FF4C7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7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D35-22E6-F946-986E-64CD545B2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DD4C9-0B46-CB43-BD9E-01FDEC064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D23D-7B69-424C-ACEF-8E4CDBE4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B1B4-335D-5C4A-AA03-CBEAA0A8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75A9-1A72-774E-A3C1-DAC2204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AB5-280F-A342-BCEB-300CA783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0DCAE-21F5-9B41-A092-73132A6AB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CE21-3200-FF42-845E-1C135CF3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9D52-7542-474D-AA40-1335923D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439F-4961-AD42-8EB9-9BC8F679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8C7AA-B7C9-4A4C-80FF-60B2512F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DD6D-8BC0-6443-AA96-91D4A240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C7B8-37F5-7844-A4C4-778FCA1F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B196-F397-3B4B-8294-C73869B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D0EA-6BE2-564E-B081-A4CA0ED6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0629-4A44-1E40-96E2-F94D0795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DDBB-2A1E-C749-843A-B469EFE0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684B-4B10-3149-9C91-0B3733BA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EB1F-F10A-2A45-BF8B-4641C9FE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7FCE-F7D8-5946-BA48-6E949DE8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900E-A125-E644-BAF5-DAF7812F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DBD4F-6941-214A-924A-4CD5E5DD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9AC0-1851-3440-8FD5-829085A2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143E8-4201-454E-99D1-6C1D672C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FD67-FACB-D145-8B58-BC41297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C379-F0C9-454F-9D72-174F21EF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A0EB-E3C3-794F-9839-241B11A41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4A5B5-1A56-FA4B-8A5A-09B300003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096E-776C-214D-B8EA-703A3E00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97F66-10D4-024E-8008-01C439BA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2F6E0-6B82-744C-A95E-D943396C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9A08-2229-4C48-9943-52120120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27E8C-9953-7743-98E3-7E74AF82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AAF68-7C33-A649-AD51-69B5DD0B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A2A5C-DB26-2E4F-B41B-352120FAD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2BAEC-2BDF-AA4C-8D86-5D812DB64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65A67-6B34-EC4A-80CA-F936F7CD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6197F-261C-E944-AAE0-8FD37B2F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0AF4-619E-904F-91BB-4D7C2463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6092-9FE3-474D-982A-DC63486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50324-0F9C-1F4C-B208-2BB7F608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D1C2D-4B89-5842-8478-F1285D1A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BA3A-A085-AF46-97E5-FED883C0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FAFE4-733B-1845-8D13-EC62CAEF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E37D3-9F63-6B45-AF68-5D9DE612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9F58-CC55-1943-843C-E6BED3AD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58DF-F363-AC4B-983F-A55668E6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A608-0340-224A-9D12-40EFA450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D7D40-E34D-2841-A8D6-2898B97E0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8D99-5D84-8645-97FE-B9CE817F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E1BC-CD10-204C-8A67-9248F333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DF8C-CE81-C749-9D8A-5B21B667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2BF9-2840-8A41-8BF5-F5353939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3DAB5-A3AD-674F-87FE-05361AC2D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3E3F6-7E27-584D-A762-26825F38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7750F-AD85-CC4C-ADAE-27FB6BC0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A016-5766-D049-AB5E-0DA322DC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29D2-AF0C-284E-B38D-1AECB959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57FCE-98A1-BC4C-ADCE-1C058C30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2DEC-5429-2843-AA6C-7F33F359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4087-20EA-5A4D-9F88-D636AD5A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8C7F-D48C-424F-AC42-739F6261054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709D-B021-2946-8701-CA246C0AD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F543-1301-7C4B-991C-FA57258DD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63FD-F5CB-E340-9F45-50F987A5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3117" y="1898729"/>
            <a:ext cx="4467792" cy="306054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RFI Management in the REACH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5E1ED-785B-B643-90F4-B6189627F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117" y="4080167"/>
            <a:ext cx="4467792" cy="241019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Samuel A K Leeney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EFC7762-5762-BD41-A3EA-44B81B5A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385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Excision + Management vi)</a:t>
            </a:r>
            <a:br>
              <a:rPr lang="en-GB" dirty="0"/>
            </a:br>
            <a:r>
              <a:rPr lang="en-GB" sz="2400" dirty="0"/>
              <a:t>-How much data can we lose (RMSE)?</a:t>
            </a:r>
          </a:p>
        </p:txBody>
      </p:sp>
      <p:pic>
        <p:nvPicPr>
          <p:cNvPr id="9" name="Content Placeholder 22" descr="Chart, scatter chart&#10;&#10;Description automatically generated">
            <a:extLst>
              <a:ext uri="{FF2B5EF4-FFF2-40B4-BE49-F238E27FC236}">
                <a16:creationId xmlns:a16="http://schemas.microsoft.com/office/drawing/2014/main" id="{6F241B32-DCC4-48DF-91A6-7708AB79D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5865" y="1964671"/>
            <a:ext cx="4383720" cy="3287879"/>
          </a:xfrm>
          <a:ln cap="flat">
            <a:noFill/>
          </a:ln>
        </p:spPr>
      </p:pic>
      <p:pic>
        <p:nvPicPr>
          <p:cNvPr id="11" name="Content Placeholder 24" descr="Chart, scatter chart&#10;&#10;Description automatically generated">
            <a:extLst>
              <a:ext uri="{FF2B5EF4-FFF2-40B4-BE49-F238E27FC236}">
                <a16:creationId xmlns:a16="http://schemas.microsoft.com/office/drawing/2014/main" id="{3E3C913D-24FF-447E-B9A4-2072588AD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185" y="1964671"/>
            <a:ext cx="4383720" cy="32878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194341-8299-4E00-A2B6-9708A9E4D243}"/>
              </a:ext>
            </a:extLst>
          </p:cNvPr>
          <p:cNvSpPr txBox="1"/>
          <p:nvPr/>
        </p:nvSpPr>
        <p:spPr>
          <a:xfrm>
            <a:off x="3261145" y="2044951"/>
            <a:ext cx="1002960" cy="356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FreeSans" pitchFamily="2"/>
              </a:rPr>
              <a:t>Spiral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E2D70-3AD1-4852-A6BA-923F29AF3786}"/>
              </a:ext>
            </a:extLst>
          </p:cNvPr>
          <p:cNvSpPr txBox="1"/>
          <p:nvPr/>
        </p:nvSpPr>
        <p:spPr>
          <a:xfrm>
            <a:off x="7994064" y="2044951"/>
            <a:ext cx="1103400" cy="356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FreeSans" pitchFamily="2"/>
              </a:rPr>
              <a:t>Dipole</a:t>
            </a:r>
          </a:p>
        </p:txBody>
      </p:sp>
    </p:spTree>
    <p:extLst>
      <p:ext uri="{BB962C8B-B14F-4D97-AF65-F5344CB8AC3E}">
        <p14:creationId xmlns:p14="http://schemas.microsoft.com/office/powerpoint/2010/main" val="27109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Excision + Management vii)</a:t>
            </a:r>
            <a:br>
              <a:rPr lang="en-GB" dirty="0"/>
            </a:br>
            <a:r>
              <a:rPr lang="en-GB" sz="2400" dirty="0"/>
              <a:t>-How much data can we lose?</a:t>
            </a:r>
          </a:p>
        </p:txBody>
      </p:sp>
      <p:pic>
        <p:nvPicPr>
          <p:cNvPr id="9" name="Content Placeholder 16" descr="Chart, scatter chart&#10;&#10;Description automatically generated">
            <a:extLst>
              <a:ext uri="{FF2B5EF4-FFF2-40B4-BE49-F238E27FC236}">
                <a16:creationId xmlns:a16="http://schemas.microsoft.com/office/drawing/2014/main" id="{AB4FE288-C6C3-47C0-B2E7-387B59089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219887"/>
            <a:ext cx="4383720" cy="3287879"/>
          </a:xfrm>
          <a:ln cap="flat">
            <a:noFill/>
          </a:ln>
        </p:spPr>
      </p:pic>
      <p:pic>
        <p:nvPicPr>
          <p:cNvPr id="11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3F44DC7B-4CA2-48B4-8DC7-BC20CBF2B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80" y="2219887"/>
            <a:ext cx="4383720" cy="32878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5902F6-2C10-462E-AA62-6AFC68D83BE9}"/>
              </a:ext>
            </a:extLst>
          </p:cNvPr>
          <p:cNvSpPr txBox="1"/>
          <p:nvPr/>
        </p:nvSpPr>
        <p:spPr>
          <a:xfrm>
            <a:off x="3421200" y="1999567"/>
            <a:ext cx="968759" cy="356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FreeSans" pitchFamily="2"/>
              </a:rPr>
              <a:t>Spiral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5BFEF-0CD3-4BF2-85F2-81296C872FBB}"/>
              </a:ext>
            </a:extLst>
          </p:cNvPr>
          <p:cNvSpPr txBox="1"/>
          <p:nvPr/>
        </p:nvSpPr>
        <p:spPr>
          <a:xfrm>
            <a:off x="8072760" y="1999567"/>
            <a:ext cx="968759" cy="356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FreeSans" pitchFamily="2"/>
              </a:rPr>
              <a:t>Dipole</a:t>
            </a:r>
          </a:p>
        </p:txBody>
      </p:sp>
    </p:spTree>
    <p:extLst>
      <p:ext uri="{BB962C8B-B14F-4D97-AF65-F5344CB8AC3E}">
        <p14:creationId xmlns:p14="http://schemas.microsoft.com/office/powerpoint/2010/main" val="125158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88DB-A83E-49E2-9B63-4B02712C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511"/>
            <a:ext cx="5321060" cy="4099014"/>
          </a:xfrm>
        </p:spPr>
        <p:txBody>
          <a:bodyPr>
            <a:normAutofit/>
          </a:bodyPr>
          <a:lstStyle/>
          <a:p>
            <a:r>
              <a:rPr lang="en-GB" dirty="0"/>
              <a:t>Constant in time, narrowband.</a:t>
            </a:r>
          </a:p>
          <a:p>
            <a:r>
              <a:rPr lang="en-GB" dirty="0"/>
              <a:t>Temporary, broadband.</a:t>
            </a:r>
          </a:p>
          <a:p>
            <a:pPr lvl="1"/>
            <a:r>
              <a:rPr lang="en-GB" dirty="0"/>
              <a:t>Can be problematic if &gt;20% of data missing.</a:t>
            </a:r>
          </a:p>
          <a:p>
            <a:r>
              <a:rPr lang="en-GB" dirty="0"/>
              <a:t>Temporary, narrowband.</a:t>
            </a:r>
          </a:p>
          <a:p>
            <a:pPr lvl="1"/>
            <a:r>
              <a:rPr lang="en-GB" dirty="0"/>
              <a:t>If flagged, can be dealt with</a:t>
            </a:r>
          </a:p>
          <a:p>
            <a:pPr lvl="1"/>
            <a:r>
              <a:rPr lang="en-GB" dirty="0"/>
              <a:t>If unflagged is a major problem.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Flagging 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400" dirty="0"/>
              <a:t>-Types of RFI?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410A4-9C14-413F-B5E6-0A113BD6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5731"/>
            <a:ext cx="5822185" cy="2255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6AF5A-DF31-4FB4-BA5F-1EC0166E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490" y="3534776"/>
            <a:ext cx="2993395" cy="2316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D7CD0E-EECC-4A5E-9B7B-8C1B26045763}"/>
              </a:ext>
            </a:extLst>
          </p:cNvPr>
          <p:cNvSpPr txBox="1"/>
          <p:nvPr/>
        </p:nvSpPr>
        <p:spPr>
          <a:xfrm>
            <a:off x="7542878" y="5697568"/>
            <a:ext cx="234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[Images courtesy of Z. Chen, 2021]</a:t>
            </a:r>
          </a:p>
        </p:txBody>
      </p:sp>
    </p:spTree>
    <p:extLst>
      <p:ext uri="{BB962C8B-B14F-4D97-AF65-F5344CB8AC3E}">
        <p14:creationId xmlns:p14="http://schemas.microsoft.com/office/powerpoint/2010/main" val="167387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Flagging ii)</a:t>
            </a:r>
            <a:br>
              <a:rPr lang="en-GB" dirty="0"/>
            </a:br>
            <a:r>
              <a:rPr lang="en-GB" sz="2400" dirty="0"/>
              <a:t>-Temporary, narrowband.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2C03E0-21EB-4393-8FA5-84B66229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02" y="2495933"/>
            <a:ext cx="3972787" cy="2950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1E3572-443F-4E1C-AEEA-3849B7D47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92" y="2495933"/>
            <a:ext cx="3923077" cy="295088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BDA89BD-18CE-4323-B706-1D650580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811"/>
            <a:ext cx="6753045" cy="610310"/>
          </a:xfrm>
        </p:spPr>
        <p:txBody>
          <a:bodyPr>
            <a:normAutofit/>
          </a:bodyPr>
          <a:lstStyle/>
          <a:p>
            <a:r>
              <a:rPr lang="en-GB" dirty="0"/>
              <a:t>Effect of 1Mhz unflagged RFI at 80Mhz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9ABFA0-E564-43DB-948A-B90E73DDC98E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5581289" y="3971376"/>
            <a:ext cx="98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1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Flagging iii)</a:t>
            </a:r>
            <a:br>
              <a:rPr lang="en-GB" dirty="0"/>
            </a:br>
            <a:r>
              <a:rPr lang="en-GB" sz="2400" dirty="0"/>
              <a:t>-Automating the detection of ‘too contaminated’ observations?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BDA89BD-18CE-4323-B706-1D650580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494"/>
            <a:ext cx="5545336" cy="351750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Kullback-Leibler</a:t>
            </a:r>
            <a:r>
              <a:rPr lang="en-GB" dirty="0"/>
              <a:t> divergence.</a:t>
            </a:r>
          </a:p>
          <a:p>
            <a:r>
              <a:rPr lang="en-GB" dirty="0"/>
              <a:t>Quantifies information provided by our data.</a:t>
            </a:r>
          </a:p>
          <a:p>
            <a:r>
              <a:rPr lang="en-GB" dirty="0"/>
              <a:t>Useful for:</a:t>
            </a:r>
          </a:p>
          <a:p>
            <a:pPr lvl="1"/>
            <a:r>
              <a:rPr lang="en-GB" dirty="0"/>
              <a:t>Identifying time bins containing broadband RFI.</a:t>
            </a:r>
          </a:p>
          <a:p>
            <a:pPr lvl="1"/>
            <a:r>
              <a:rPr lang="en-GB" dirty="0"/>
              <a:t>Unflagged narrowband RFI.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5C8CB-D708-4ADC-B9B9-64B304C2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36" y="1849513"/>
            <a:ext cx="4698520" cy="35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9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Steps?</a:t>
            </a:r>
            <a:endParaRPr lang="en-GB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BDA89BD-18CE-4323-B706-1D650580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811"/>
            <a:ext cx="9737785" cy="3896974"/>
          </a:xfrm>
        </p:spPr>
        <p:txBody>
          <a:bodyPr>
            <a:normAutofit/>
          </a:bodyPr>
          <a:lstStyle/>
          <a:p>
            <a:r>
              <a:rPr lang="en-GB" dirty="0"/>
              <a:t>Is short time narrowband RFI less of a problem when time integrating?</a:t>
            </a:r>
          </a:p>
          <a:p>
            <a:r>
              <a:rPr lang="en-GB" dirty="0"/>
              <a:t>Experiment with various existing flagging models.</a:t>
            </a:r>
          </a:p>
          <a:p>
            <a:r>
              <a:rPr lang="en-GB" dirty="0"/>
              <a:t>Recent papers use CNN’s to flag RFI [x][x].</a:t>
            </a:r>
          </a:p>
          <a:p>
            <a:r>
              <a:rPr lang="en-GB" dirty="0"/>
              <a:t>Unsupervised learning?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GB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BDA89BD-18CE-4323-B706-1D650580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811"/>
            <a:ext cx="9737785" cy="3896974"/>
          </a:xfrm>
        </p:spPr>
        <p:txBody>
          <a:bodyPr>
            <a:normAutofit/>
          </a:bodyPr>
          <a:lstStyle/>
          <a:p>
            <a:r>
              <a:rPr lang="en-GB" dirty="0"/>
              <a:t>Pipeline very effective at managing flagged RFI.</a:t>
            </a:r>
          </a:p>
          <a:p>
            <a:r>
              <a:rPr lang="en-GB" dirty="0"/>
              <a:t>If RFI properly flagged, should be able to handle estimated levels on site.</a:t>
            </a:r>
          </a:p>
          <a:p>
            <a:r>
              <a:rPr lang="en-GB" dirty="0"/>
              <a:t>Unflagged RFI may cause problems.</a:t>
            </a:r>
          </a:p>
          <a:p>
            <a:r>
              <a:rPr lang="en-GB" dirty="0"/>
              <a:t>The pipelines efficacy will come down to our ability to effectively flag the RFI.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92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2901F-63B7-495A-BD3F-C79FECE6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FE712FD-0CD8-45CD-A904-CFE42547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26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55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F3E793E8-D272-6447-9581-CD4BFFB38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390" b="29880"/>
          <a:stretch/>
        </p:blipFill>
        <p:spPr>
          <a:xfrm>
            <a:off x="3236181" y="2338419"/>
            <a:ext cx="5462546" cy="2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DE6343-DE79-4EBA-80E9-0E8498D3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8094" cy="4351338"/>
          </a:xfrm>
        </p:spPr>
        <p:txBody>
          <a:bodyPr/>
          <a:lstStyle/>
          <a:p>
            <a:r>
              <a:rPr lang="en-GB" dirty="0"/>
              <a:t>RFI x orders of mag stronger than 21cm signal.</a:t>
            </a:r>
          </a:p>
          <a:p>
            <a:r>
              <a:rPr lang="en-GB" dirty="0"/>
              <a:t>21cm signal obstructed by wide and short band RFI.</a:t>
            </a:r>
          </a:p>
          <a:p>
            <a:r>
              <a:rPr lang="en-GB" dirty="0"/>
              <a:t>Single frequency and emergency mobile signals particularly worrying.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A3A096-A0B4-4614-8DA6-E2045EE42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96" y="2280582"/>
            <a:ext cx="4215260" cy="28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9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3109D42-1EBF-4C2C-AB9A-AD697731E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1880" y="1825625"/>
            <a:ext cx="8748239" cy="43513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62793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Process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BD92C95-E948-43F7-8043-DA34B9F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720539"/>
            <a:ext cx="6486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Excision + Management 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400" dirty="0"/>
              <a:t>-Overview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730B2-CB10-4AB6-BD91-21BC4A32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5347" cy="4351338"/>
          </a:xfrm>
        </p:spPr>
        <p:txBody>
          <a:bodyPr/>
          <a:lstStyle/>
          <a:p>
            <a:r>
              <a:rPr lang="en-GB" dirty="0"/>
              <a:t>For now, we assume ‘perfect’ flagging.</a:t>
            </a:r>
          </a:p>
          <a:p>
            <a:r>
              <a:rPr lang="en-GB" dirty="0"/>
              <a:t>3 possible approaches: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Excision + Inpainting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Excision + Polychord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Polychord Only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77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Excision + Management ii)</a:t>
            </a:r>
            <a:br>
              <a:rPr lang="en-GB" dirty="0"/>
            </a:br>
            <a:r>
              <a:rPr lang="en-GB" sz="2400" dirty="0"/>
              <a:t>-How do we manage data excision?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730B2-CB10-4AB6-BD91-21BC4A32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4743" cy="269461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Delete frequency bins containing RFI.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Sum likelihood pdfs of remaining frequency bins.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Parameter estimation and Bayesian evidence calculation using Polychord.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5E42F8-AB15-42DF-AA1E-475286389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51" y="1765243"/>
            <a:ext cx="4942677" cy="3707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BA6B4-33E0-4AEA-AC55-2AB65C135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884" y="4550074"/>
            <a:ext cx="5045374" cy="9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2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Excision + Management iii)</a:t>
            </a:r>
            <a:br>
              <a:rPr lang="en-GB" dirty="0"/>
            </a:br>
            <a:r>
              <a:rPr lang="en-GB" sz="2400" dirty="0"/>
              <a:t>-How much data can we lose?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5461737-1F5D-441F-AD9C-66493814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4017"/>
            <a:ext cx="4879676" cy="365975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F1A880-542F-4794-BD3A-8A4CAFD39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47" y="1734017"/>
            <a:ext cx="4879675" cy="3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0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Excision + Management iv)</a:t>
            </a:r>
            <a:br>
              <a:rPr lang="en-GB" dirty="0"/>
            </a:br>
            <a:r>
              <a:rPr lang="en-GB" sz="2400" dirty="0"/>
              <a:t>-How much data can we lose?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C4A7459B-9DA0-4FD1-8AB3-6A8471C9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52" y="1921342"/>
            <a:ext cx="10227696" cy="37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5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Excision + Management v)</a:t>
            </a:r>
            <a:br>
              <a:rPr lang="en-GB" dirty="0"/>
            </a:br>
            <a:r>
              <a:rPr lang="en-GB" sz="2400" dirty="0"/>
              <a:t>-How much data can we lose (Evidence Difference)?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5AA4E7CF-38F8-42ED-B5A4-0B776537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55" y="1964671"/>
            <a:ext cx="4383720" cy="32878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Content Placeholder 15" descr="Chart, scatter chart&#10;&#10;Description automatically generated">
            <a:extLst>
              <a:ext uri="{FF2B5EF4-FFF2-40B4-BE49-F238E27FC236}">
                <a16:creationId xmlns:a16="http://schemas.microsoft.com/office/drawing/2014/main" id="{5563BE2F-5C33-4778-BC47-D872CB5FD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75" y="1964671"/>
            <a:ext cx="4383720" cy="32878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7501BF-0AB3-4036-A094-15F332EC4466}"/>
              </a:ext>
            </a:extLst>
          </p:cNvPr>
          <p:cNvSpPr txBox="1"/>
          <p:nvPr/>
        </p:nvSpPr>
        <p:spPr>
          <a:xfrm>
            <a:off x="3261145" y="2044951"/>
            <a:ext cx="1002960" cy="356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FreeSans" pitchFamily="2"/>
              </a:rPr>
              <a:t>Spiral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D3C09-90A0-45B1-A216-D4D3AA4BCB6F}"/>
              </a:ext>
            </a:extLst>
          </p:cNvPr>
          <p:cNvSpPr txBox="1"/>
          <p:nvPr/>
        </p:nvSpPr>
        <p:spPr>
          <a:xfrm>
            <a:off x="7994064" y="2044951"/>
            <a:ext cx="1103400" cy="3564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FreeSans" pitchFamily="2"/>
              </a:rPr>
              <a:t>Dipole</a:t>
            </a:r>
          </a:p>
        </p:txBody>
      </p:sp>
    </p:spTree>
    <p:extLst>
      <p:ext uri="{BB962C8B-B14F-4D97-AF65-F5344CB8AC3E}">
        <p14:creationId xmlns:p14="http://schemas.microsoft.com/office/powerpoint/2010/main" val="290679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57557-C888-7E4E-8D41-D0C11105DE30}" vid="{38EAEC2C-5865-3644-8E2B-740D4951B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REACH</Template>
  <TotalTime>728</TotalTime>
  <Words>390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Liberation Sans</vt:lpstr>
      <vt:lpstr>Office Theme</vt:lpstr>
      <vt:lpstr>RFI Management in the REACH Pipeline</vt:lpstr>
      <vt:lpstr>The Problem</vt:lpstr>
      <vt:lpstr>The Problem</vt:lpstr>
      <vt:lpstr>Basic Process</vt:lpstr>
      <vt:lpstr>Excision + Management i) -Overview</vt:lpstr>
      <vt:lpstr>Excision + Management ii) -How do we manage data excision?</vt:lpstr>
      <vt:lpstr>Excision + Management iii) -How much data can we lose?</vt:lpstr>
      <vt:lpstr>Excision + Management iv) -How much data can we lose?</vt:lpstr>
      <vt:lpstr>Excision + Management v) -How much data can we lose (Evidence Difference)?</vt:lpstr>
      <vt:lpstr>Excision + Management vi) -How much data can we lose (RMSE)?</vt:lpstr>
      <vt:lpstr>Excision + Management vii) -How much data can we lose?</vt:lpstr>
      <vt:lpstr>Flagging i) -Types of RFI?</vt:lpstr>
      <vt:lpstr>Flagging ii) -Temporary, narrowband.</vt:lpstr>
      <vt:lpstr>Flagging iii) -Automating the detection of ‘too contaminated’ observations?</vt:lpstr>
      <vt:lpstr>Next Steps?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Anstey</dc:creator>
  <cp:lastModifiedBy>S.A.K. Leeney</cp:lastModifiedBy>
  <cp:revision>8</cp:revision>
  <dcterms:created xsi:type="dcterms:W3CDTF">2020-10-15T12:40:43Z</dcterms:created>
  <dcterms:modified xsi:type="dcterms:W3CDTF">2022-04-11T18:25:21Z</dcterms:modified>
</cp:coreProperties>
</file>