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Mauricio Avella SMC</a:t>
            </a: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00" y="106362"/>
            <a:ext cx="77057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5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28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0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593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42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97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3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5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49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27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12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F33D-7F15-4845-94CF-FE6A72DA7604}" type="datetimeFigureOut">
              <a:rPr lang="es-CO" smtClean="0"/>
              <a:t>1/03/2019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4B2D-6B45-42F1-9A3A-DA051207C2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31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INTRODUCCIÓN</a:t>
            </a:r>
            <a:endParaRPr lang="es-CO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59855" y="2343955"/>
            <a:ext cx="10367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 smtClean="0"/>
              <a:t>Scrum</a:t>
            </a:r>
            <a:r>
              <a:rPr lang="es-MX" sz="2800" dirty="0" smtClean="0"/>
              <a:t> se aplica 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Portafolios, programas y/o proyectos en cualquier industria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Productos, servicios o cualquier otro resultado que se les entregarán a los interesados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/>
              <a:t>Proyectos de cualquier tamaño y complejidad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4811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INTRODUCCIÓN</a:t>
            </a:r>
            <a:endParaRPr lang="es-CO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36071" y="1584101"/>
            <a:ext cx="764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Certificaciones que se pueden alcanzar</a:t>
            </a:r>
            <a:endParaRPr lang="es-CO" sz="32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31820" y="2421228"/>
            <a:ext cx="86481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O" sz="3200" dirty="0" err="1" smtClean="0"/>
              <a:t>Scrum</a:t>
            </a:r>
            <a:r>
              <a:rPr lang="es-CO" sz="3200" dirty="0" smtClean="0"/>
              <a:t> </a:t>
            </a:r>
            <a:r>
              <a:rPr lang="es-CO" sz="3200" dirty="0" err="1"/>
              <a:t>Developer</a:t>
            </a:r>
            <a:r>
              <a:rPr lang="es-CO" sz="3200" dirty="0"/>
              <a:t> </a:t>
            </a:r>
            <a:r>
              <a:rPr lang="es-CO" sz="3200" dirty="0" err="1"/>
              <a:t>Certified</a:t>
            </a:r>
            <a:r>
              <a:rPr lang="es-CO" sz="3200" dirty="0"/>
              <a:t> (SDC™) </a:t>
            </a:r>
          </a:p>
          <a:p>
            <a:pPr marL="285750" indent="-285750">
              <a:buFontTx/>
              <a:buChar char="-"/>
            </a:pPr>
            <a:r>
              <a:rPr lang="es-CO" sz="3200" dirty="0" err="1" smtClean="0"/>
              <a:t>Scrum</a:t>
            </a:r>
            <a:r>
              <a:rPr lang="es-CO" sz="3200" dirty="0" smtClean="0"/>
              <a:t> </a:t>
            </a:r>
            <a:r>
              <a:rPr lang="es-CO" sz="3200" dirty="0"/>
              <a:t>Master </a:t>
            </a:r>
            <a:r>
              <a:rPr lang="es-CO" sz="3200" dirty="0" err="1"/>
              <a:t>Certified</a:t>
            </a:r>
            <a:r>
              <a:rPr lang="es-CO" sz="3200" dirty="0"/>
              <a:t> (SMC™) </a:t>
            </a:r>
          </a:p>
          <a:p>
            <a:pPr marL="285750" indent="-285750">
              <a:buFontTx/>
              <a:buChar char="-"/>
            </a:pPr>
            <a:r>
              <a:rPr lang="es-CO" sz="3200" dirty="0" err="1" smtClean="0"/>
              <a:t>Scaled</a:t>
            </a:r>
            <a:r>
              <a:rPr lang="es-CO" sz="3200" dirty="0" smtClean="0"/>
              <a:t> </a:t>
            </a:r>
            <a:r>
              <a:rPr lang="es-CO" sz="3200" dirty="0" err="1"/>
              <a:t>Scrum</a:t>
            </a:r>
            <a:r>
              <a:rPr lang="es-CO" sz="3200" dirty="0"/>
              <a:t> Master </a:t>
            </a:r>
            <a:r>
              <a:rPr lang="es-CO" sz="3200" dirty="0" err="1"/>
              <a:t>Certified</a:t>
            </a:r>
            <a:r>
              <a:rPr lang="es-CO" sz="3200" dirty="0"/>
              <a:t> (SSMC™) </a:t>
            </a:r>
          </a:p>
          <a:p>
            <a:pPr marL="285750" indent="-285750">
              <a:buFontTx/>
              <a:buChar char="-"/>
            </a:pPr>
            <a:r>
              <a:rPr lang="es-CO" sz="3200" dirty="0" err="1" smtClean="0"/>
              <a:t>SCRUMstudy</a:t>
            </a:r>
            <a:r>
              <a:rPr lang="es-CO" sz="3200" dirty="0" smtClean="0"/>
              <a:t> </a:t>
            </a:r>
            <a:r>
              <a:rPr lang="es-CO" sz="3200" dirty="0"/>
              <a:t>Agile Master </a:t>
            </a:r>
            <a:r>
              <a:rPr lang="es-CO" sz="3200" dirty="0" err="1"/>
              <a:t>Certified</a:t>
            </a:r>
            <a:r>
              <a:rPr lang="es-CO" sz="3200" dirty="0"/>
              <a:t> (SAMC™) </a:t>
            </a:r>
          </a:p>
          <a:p>
            <a:pPr marL="285750" indent="-285750">
              <a:buFontTx/>
              <a:buChar char="-"/>
            </a:pPr>
            <a:r>
              <a:rPr lang="es-CO" sz="3200" dirty="0" err="1" smtClean="0"/>
              <a:t>Scrum</a:t>
            </a:r>
            <a:r>
              <a:rPr lang="es-CO" sz="3200" dirty="0" smtClean="0"/>
              <a:t> </a:t>
            </a:r>
            <a:r>
              <a:rPr lang="es-CO" sz="3200" dirty="0" err="1"/>
              <a:t>Product</a:t>
            </a:r>
            <a:r>
              <a:rPr lang="es-CO" sz="3200" dirty="0"/>
              <a:t> </a:t>
            </a:r>
            <a:r>
              <a:rPr lang="es-CO" sz="3200" dirty="0" err="1"/>
              <a:t>Owner</a:t>
            </a:r>
            <a:r>
              <a:rPr lang="es-CO" sz="3200" dirty="0"/>
              <a:t> </a:t>
            </a:r>
            <a:r>
              <a:rPr lang="es-CO" sz="3200" dirty="0" err="1"/>
              <a:t>Certified</a:t>
            </a:r>
            <a:r>
              <a:rPr lang="es-CO" sz="3200" dirty="0"/>
              <a:t> (SPOC™) </a:t>
            </a:r>
          </a:p>
          <a:p>
            <a:pPr marL="285750" indent="-285750">
              <a:buFontTx/>
              <a:buChar char="-"/>
            </a:pPr>
            <a:r>
              <a:rPr lang="es-CO" sz="3200" dirty="0" err="1" smtClean="0"/>
              <a:t>Scaled</a:t>
            </a:r>
            <a:r>
              <a:rPr lang="es-CO" sz="3200" dirty="0" smtClean="0"/>
              <a:t> </a:t>
            </a:r>
            <a:r>
              <a:rPr lang="es-CO" sz="3200" dirty="0" err="1"/>
              <a:t>Scrum</a:t>
            </a:r>
            <a:r>
              <a:rPr lang="es-CO" sz="3200" dirty="0"/>
              <a:t> </a:t>
            </a:r>
            <a:r>
              <a:rPr lang="es-CO" sz="3200" dirty="0" err="1"/>
              <a:t>Product</a:t>
            </a:r>
            <a:r>
              <a:rPr lang="es-CO" sz="3200" dirty="0"/>
              <a:t> </a:t>
            </a:r>
            <a:r>
              <a:rPr lang="es-CO" sz="3200" dirty="0" err="1"/>
              <a:t>Owner</a:t>
            </a:r>
            <a:r>
              <a:rPr lang="es-CO" sz="3200" dirty="0"/>
              <a:t> </a:t>
            </a:r>
            <a:r>
              <a:rPr lang="es-CO" sz="3200" dirty="0" err="1"/>
              <a:t>Certified</a:t>
            </a:r>
            <a:r>
              <a:rPr lang="es-CO" sz="3200" dirty="0"/>
              <a:t> (SSPOC™) </a:t>
            </a:r>
          </a:p>
          <a:p>
            <a:pPr marL="285750" indent="-285750">
              <a:buFontTx/>
              <a:buChar char="-"/>
            </a:pPr>
            <a:r>
              <a:rPr lang="es-CO" sz="3200" dirty="0" err="1" smtClean="0"/>
              <a:t>Expert</a:t>
            </a:r>
            <a:r>
              <a:rPr lang="es-CO" sz="3200" dirty="0" smtClean="0"/>
              <a:t> </a:t>
            </a:r>
            <a:r>
              <a:rPr lang="es-CO" sz="3200" dirty="0" err="1"/>
              <a:t>Scrum</a:t>
            </a:r>
            <a:r>
              <a:rPr lang="es-CO" sz="3200" dirty="0"/>
              <a:t> Master </a:t>
            </a:r>
            <a:r>
              <a:rPr lang="es-CO" sz="3200" dirty="0" err="1"/>
              <a:t>Certified</a:t>
            </a:r>
            <a:r>
              <a:rPr lang="es-CO" sz="3200" dirty="0"/>
              <a:t> (ESMC™) </a:t>
            </a:r>
          </a:p>
        </p:txBody>
      </p:sp>
    </p:spTree>
    <p:extLst>
      <p:ext uri="{BB962C8B-B14F-4D97-AF65-F5344CB8AC3E}">
        <p14:creationId xmlns:p14="http://schemas.microsoft.com/office/powerpoint/2010/main" val="29088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INTRODUCCIÓN</a:t>
            </a:r>
            <a:endParaRPr lang="es-CO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59855" y="2343955"/>
            <a:ext cx="10367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/>
              <a:t>El término “producto” en la metodología SBOK™ puede referirse a un producto, servicio, o cualquier otro entregable. </a:t>
            </a:r>
            <a:r>
              <a:rPr lang="es-MX" sz="2800" dirty="0" err="1" smtClean="0"/>
              <a:t>Scrum</a:t>
            </a:r>
            <a:r>
              <a:rPr lang="es-MX" sz="2800" dirty="0" smtClean="0"/>
              <a:t> puede aplicarse en forma efectiva a cualquier proyecto en cualquier industria, desde proyectos pequeños o equipos con tan sólo seis miembros, hasta proyectos grandes y complejos con varios cientos de integrantes.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0464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INTRODUCCIÓN</a:t>
            </a:r>
            <a:endParaRPr lang="es-CO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59855" y="1700008"/>
            <a:ext cx="103674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err="1" smtClean="0"/>
              <a:t>framework</a:t>
            </a:r>
            <a:r>
              <a:rPr lang="es-MX" sz="2800" dirty="0" smtClean="0"/>
              <a:t> de la Guía SBOK™ </a:t>
            </a:r>
          </a:p>
          <a:p>
            <a:pPr marL="457200" indent="-457200" algn="just">
              <a:buFontTx/>
              <a:buChar char="-"/>
            </a:pPr>
            <a:r>
              <a:rPr lang="es-MX" sz="2800" dirty="0"/>
              <a:t>P</a:t>
            </a:r>
            <a:r>
              <a:rPr lang="es-MX" sz="2800" dirty="0" smtClean="0"/>
              <a:t>rincipios de </a:t>
            </a:r>
            <a:r>
              <a:rPr lang="es-MX" sz="2800" dirty="0" err="1" smtClean="0"/>
              <a:t>Scrum</a:t>
            </a:r>
            <a:r>
              <a:rPr lang="es-MX" sz="2800" dirty="0" smtClean="0"/>
              <a:t> (6)</a:t>
            </a:r>
          </a:p>
          <a:p>
            <a:pPr marL="457200" indent="-457200" algn="just">
              <a:buFontTx/>
              <a:buChar char="-"/>
            </a:pPr>
            <a:r>
              <a:rPr lang="es-MX" sz="2800" dirty="0" smtClean="0"/>
              <a:t>aspectos (5) </a:t>
            </a:r>
          </a:p>
          <a:p>
            <a:pPr marL="914400" lvl="1" indent="-457200" algn="just">
              <a:buFontTx/>
              <a:buChar char="-"/>
            </a:pPr>
            <a:r>
              <a:rPr lang="es-MX" dirty="0" smtClean="0"/>
              <a:t>Organización</a:t>
            </a:r>
          </a:p>
          <a:p>
            <a:pPr marL="914400" lvl="1" indent="-457200" algn="just">
              <a:buFontTx/>
              <a:buChar char="-"/>
            </a:pPr>
            <a:r>
              <a:rPr lang="es-MX" dirty="0" smtClean="0"/>
              <a:t>Justificación del negocio</a:t>
            </a:r>
          </a:p>
          <a:p>
            <a:pPr marL="914400" lvl="1" indent="-457200" algn="just">
              <a:buFontTx/>
              <a:buChar char="-"/>
            </a:pPr>
            <a:r>
              <a:rPr lang="es-MX" dirty="0" smtClean="0"/>
              <a:t>La calidad</a:t>
            </a:r>
          </a:p>
          <a:p>
            <a:pPr marL="914400" lvl="1" indent="-457200" algn="just">
              <a:buFontTx/>
              <a:buChar char="-"/>
            </a:pPr>
            <a:r>
              <a:rPr lang="es-MX" dirty="0"/>
              <a:t>E</a:t>
            </a:r>
            <a:r>
              <a:rPr lang="es-MX" dirty="0" smtClean="0"/>
              <a:t>l cambio </a:t>
            </a:r>
          </a:p>
          <a:p>
            <a:pPr marL="914400" lvl="1" indent="-457200" algn="just">
              <a:buFontTx/>
              <a:buChar char="-"/>
            </a:pPr>
            <a:r>
              <a:rPr lang="es-MX" dirty="0" smtClean="0"/>
              <a:t>El riesgo</a:t>
            </a:r>
          </a:p>
          <a:p>
            <a:pPr marL="457200" indent="-457200" algn="just">
              <a:buFontTx/>
              <a:buChar char="-"/>
            </a:pPr>
            <a:r>
              <a:rPr lang="es-MX" sz="2800" dirty="0" smtClean="0"/>
              <a:t>Procesos -&gt;  cinco fases de </a:t>
            </a:r>
            <a:r>
              <a:rPr lang="es-MX" sz="2800" dirty="0" err="1" smtClean="0"/>
              <a:t>Scrum</a:t>
            </a:r>
            <a:r>
              <a:rPr lang="es-MX" sz="2800" dirty="0" smtClean="0"/>
              <a:t>: (in/</a:t>
            </a:r>
            <a:r>
              <a:rPr lang="es-MX" sz="2800" dirty="0" err="1" smtClean="0"/>
              <a:t>out</a:t>
            </a:r>
            <a:r>
              <a:rPr lang="es-MX" sz="2800" dirty="0" smtClean="0"/>
              <a:t>) </a:t>
            </a:r>
          </a:p>
          <a:p>
            <a:pPr marL="914400" lvl="1" indent="-457200" algn="just">
              <a:buFontTx/>
              <a:buChar char="-"/>
            </a:pPr>
            <a:r>
              <a:rPr lang="es-MX" sz="2000" dirty="0" smtClean="0"/>
              <a:t>Inicio</a:t>
            </a:r>
          </a:p>
          <a:p>
            <a:pPr marL="914400" lvl="1" indent="-457200" algn="just">
              <a:buFontTx/>
              <a:buChar char="-"/>
            </a:pPr>
            <a:r>
              <a:rPr lang="es-MX" sz="2000" dirty="0" smtClean="0"/>
              <a:t>Planificación y estimación</a:t>
            </a:r>
          </a:p>
          <a:p>
            <a:pPr marL="914400" lvl="1" indent="-457200" algn="just">
              <a:buFontTx/>
              <a:buChar char="-"/>
            </a:pPr>
            <a:r>
              <a:rPr lang="es-MX" sz="2000" dirty="0" smtClean="0"/>
              <a:t>Implementación</a:t>
            </a:r>
          </a:p>
          <a:p>
            <a:pPr marL="914400" lvl="1" indent="-457200" algn="just">
              <a:buFontTx/>
              <a:buChar char="-"/>
            </a:pPr>
            <a:r>
              <a:rPr lang="es-MX" sz="2000" dirty="0" smtClean="0"/>
              <a:t>Revisión</a:t>
            </a:r>
          </a:p>
          <a:p>
            <a:pPr marL="914400" lvl="1" indent="-457200" algn="just">
              <a:buFontTx/>
              <a:buChar char="-"/>
            </a:pPr>
            <a:r>
              <a:rPr lang="es-MX" sz="2000" dirty="0" smtClean="0"/>
              <a:t>Retrospectiva y Lanzamiento</a:t>
            </a:r>
          </a:p>
          <a:p>
            <a:pPr marL="457200" indent="-457200" algn="just">
              <a:buFontTx/>
              <a:buChar char="-"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5119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INTRODUCCIÓN</a:t>
            </a:r>
            <a:endParaRPr lang="es-CO" sz="3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76" y="1584100"/>
            <a:ext cx="104013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INTRODUCCIÓN</a:t>
            </a:r>
            <a:endParaRPr lang="es-CO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570"/>
            <a:ext cx="12003109" cy="51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INTRODUCCIÓN</a:t>
            </a:r>
            <a:endParaRPr lang="es-CO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28787" y="1692929"/>
            <a:ext cx="560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¿Por qué utilizar </a:t>
            </a:r>
            <a:r>
              <a:rPr lang="es-CO" sz="3200" b="1" dirty="0" err="1"/>
              <a:t>Scrum</a:t>
            </a:r>
            <a:r>
              <a:rPr lang="es-CO" sz="3200" b="1" dirty="0"/>
              <a:t>?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1820" y="2421228"/>
            <a:ext cx="1181028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Adaptabilidad</a:t>
            </a:r>
            <a:r>
              <a:rPr lang="es-MX" dirty="0"/>
              <a:t>—El control del proceso empírico y el desarrollo iterativo hacen que los proyectos sean adaptables y </a:t>
            </a:r>
            <a:endParaRPr lang="es-MX" dirty="0" smtClean="0"/>
          </a:p>
          <a:p>
            <a:r>
              <a:rPr lang="es-MX" dirty="0" smtClean="0"/>
              <a:t>abiertos </a:t>
            </a:r>
            <a:r>
              <a:rPr lang="es-MX" dirty="0"/>
              <a:t>a la incorporación del cambio. </a:t>
            </a:r>
            <a:endParaRPr lang="es-MX" dirty="0" smtClean="0"/>
          </a:p>
          <a:p>
            <a:endParaRPr lang="es-MX" dirty="0" smtClean="0"/>
          </a:p>
          <a:p>
            <a:pPr algn="just"/>
            <a:r>
              <a:rPr lang="es-MX" sz="2000" b="1" dirty="0"/>
              <a:t>Transparencia</a:t>
            </a:r>
            <a:r>
              <a:rPr lang="es-MX" dirty="0"/>
              <a:t>—Todos los radiadores de información tales como un </a:t>
            </a:r>
            <a:r>
              <a:rPr lang="es-MX" dirty="0" err="1"/>
              <a:t>Scrumboard</a:t>
            </a:r>
            <a:r>
              <a:rPr lang="es-MX" dirty="0"/>
              <a:t> y el Sprint </a:t>
            </a:r>
            <a:r>
              <a:rPr lang="es-MX" dirty="0" err="1"/>
              <a:t>Burndown</a:t>
            </a:r>
            <a:r>
              <a:rPr lang="es-MX" dirty="0"/>
              <a:t> Chart se comparten</a:t>
            </a:r>
            <a:r>
              <a:rPr lang="es-MX" dirty="0" smtClean="0"/>
              <a:t>,</a:t>
            </a:r>
          </a:p>
          <a:p>
            <a:pPr algn="just"/>
            <a:r>
              <a:rPr lang="es-MX" dirty="0" smtClean="0"/>
              <a:t> </a:t>
            </a:r>
            <a:r>
              <a:rPr lang="es-MX" dirty="0"/>
              <a:t>lo cual conduce a un ambiente de trabajo </a:t>
            </a:r>
            <a:r>
              <a:rPr lang="es-MX" dirty="0" smtClean="0"/>
              <a:t>abierto</a:t>
            </a:r>
          </a:p>
          <a:p>
            <a:pPr algn="just"/>
            <a:endParaRPr lang="es-MX" dirty="0" smtClean="0"/>
          </a:p>
          <a:p>
            <a:pPr algn="just"/>
            <a:r>
              <a:rPr lang="es-MX" sz="2000" b="1" dirty="0"/>
              <a:t>Retroalimentación continua</a:t>
            </a:r>
            <a:r>
              <a:rPr lang="es-MX" dirty="0"/>
              <a:t>—La retroalimentación continua se proporciona a través de los procesos de Realizar </a:t>
            </a:r>
            <a:endParaRPr lang="es-MX" dirty="0" smtClean="0"/>
          </a:p>
          <a:p>
            <a:pPr algn="just"/>
            <a:r>
              <a:rPr lang="es-MX" dirty="0" err="1" smtClean="0"/>
              <a:t>Daily</a:t>
            </a:r>
            <a:r>
              <a:rPr lang="es-MX" dirty="0" smtClean="0"/>
              <a:t> </a:t>
            </a:r>
            <a:r>
              <a:rPr lang="es-MX" dirty="0" err="1"/>
              <a:t>Standup</a:t>
            </a:r>
            <a:r>
              <a:rPr lang="es-MX" dirty="0"/>
              <a:t> y Demostrar y validar el sprint. 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sz="2000" b="1" dirty="0"/>
              <a:t>Mejora continua</a:t>
            </a:r>
            <a:r>
              <a:rPr lang="es-MX" dirty="0"/>
              <a:t>—Los entregables se mejoran progresivamente sprint por sprint a través del proceso de Refinar </a:t>
            </a:r>
            <a:endParaRPr lang="es-MX" dirty="0" smtClean="0"/>
          </a:p>
          <a:p>
            <a:pPr algn="just"/>
            <a:r>
              <a:rPr lang="es-MX" dirty="0" smtClean="0"/>
              <a:t>el </a:t>
            </a:r>
            <a:r>
              <a:rPr lang="es-MX" dirty="0" err="1"/>
              <a:t>Backlog</a:t>
            </a:r>
            <a:r>
              <a:rPr lang="es-MX" dirty="0"/>
              <a:t> Priorizado del Producto.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70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INTRODUCCIÓN</a:t>
            </a:r>
            <a:endParaRPr lang="es-CO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28787" y="1692929"/>
            <a:ext cx="560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¿Por qué utilizar </a:t>
            </a:r>
            <a:r>
              <a:rPr lang="es-CO" sz="3200" b="1" dirty="0" err="1"/>
              <a:t>Scrum</a:t>
            </a:r>
            <a:r>
              <a:rPr lang="es-CO" sz="3200" b="1" dirty="0"/>
              <a:t>?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1820" y="2421228"/>
            <a:ext cx="1165261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Entrega continúa de valor</a:t>
            </a:r>
            <a:r>
              <a:rPr lang="es-MX" dirty="0"/>
              <a:t>—Los procesos iterativos permiten la entrega continua de valor tan frecuentemente como </a:t>
            </a:r>
            <a:endParaRPr lang="es-MX" dirty="0" smtClean="0"/>
          </a:p>
          <a:p>
            <a:r>
              <a:rPr lang="es-MX" dirty="0" smtClean="0"/>
              <a:t>el </a:t>
            </a:r>
            <a:r>
              <a:rPr lang="es-MX" dirty="0"/>
              <a:t>cliente lo requiere a través del proceso de Envío de entregables. </a:t>
            </a:r>
            <a:endParaRPr lang="es-MX" dirty="0" smtClean="0"/>
          </a:p>
          <a:p>
            <a:endParaRPr lang="es-MX" dirty="0"/>
          </a:p>
          <a:p>
            <a:r>
              <a:rPr lang="es-MX" sz="2000" b="1" dirty="0"/>
              <a:t>Ritmo sostenible</a:t>
            </a:r>
            <a:r>
              <a:rPr lang="es-MX" dirty="0"/>
              <a:t>—Los procesos </a:t>
            </a:r>
            <a:r>
              <a:rPr lang="es-MX" dirty="0" err="1"/>
              <a:t>Scrum</a:t>
            </a:r>
            <a:r>
              <a:rPr lang="es-MX" dirty="0"/>
              <a:t> están diseñados de tal manera que las personas involucradas pueden trabajar a </a:t>
            </a:r>
            <a:endParaRPr lang="es-MX" dirty="0" smtClean="0"/>
          </a:p>
          <a:p>
            <a:r>
              <a:rPr lang="es-MX" dirty="0" smtClean="0"/>
              <a:t>un </a:t>
            </a:r>
            <a:r>
              <a:rPr lang="es-MX" dirty="0"/>
              <a:t>ritmo sostenible que, en teoría, puede continuar indefinidamente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sz="2000" b="1" dirty="0"/>
              <a:t>Entrega anticipada de alto valor</a:t>
            </a:r>
            <a:r>
              <a:rPr lang="es-MX" dirty="0"/>
              <a:t>—El proceso de Crear el </a:t>
            </a:r>
            <a:r>
              <a:rPr lang="es-MX" dirty="0" err="1"/>
              <a:t>Backlog</a:t>
            </a:r>
            <a:r>
              <a:rPr lang="es-MX" dirty="0"/>
              <a:t> Priorizado del Producto asegura que los requisitos de </a:t>
            </a:r>
            <a:endParaRPr lang="es-MX" dirty="0" smtClean="0"/>
          </a:p>
          <a:p>
            <a:r>
              <a:rPr lang="es-MX" dirty="0" smtClean="0"/>
              <a:t>mayor </a:t>
            </a:r>
            <a:r>
              <a:rPr lang="es-MX" dirty="0"/>
              <a:t>valor del cliente sean los primeros en </a:t>
            </a:r>
            <a:r>
              <a:rPr lang="es-MX" dirty="0" smtClean="0"/>
              <a:t>cumplirse.</a:t>
            </a:r>
          </a:p>
          <a:p>
            <a:endParaRPr lang="es-MX" dirty="0"/>
          </a:p>
          <a:p>
            <a:r>
              <a:rPr lang="es-MX" sz="2000" b="1" dirty="0"/>
              <a:t>Proceso de desarrollo eficiente</a:t>
            </a:r>
            <a:r>
              <a:rPr lang="es-MX" dirty="0"/>
              <a:t>—El Time-</a:t>
            </a:r>
            <a:r>
              <a:rPr lang="es-MX" dirty="0" err="1"/>
              <a:t>boxing</a:t>
            </a:r>
            <a:r>
              <a:rPr lang="es-MX" dirty="0"/>
              <a:t> y la reducción al mínimo del trabajo que no es esencial conducen a </a:t>
            </a:r>
            <a:endParaRPr lang="es-MX" dirty="0" smtClean="0"/>
          </a:p>
          <a:p>
            <a:r>
              <a:rPr lang="es-MX" dirty="0" smtClean="0"/>
              <a:t>mayores </a:t>
            </a:r>
            <a:r>
              <a:rPr lang="es-MX" dirty="0"/>
              <a:t>niveles de eficiencia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78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INTRODUCCIÓN</a:t>
            </a:r>
            <a:endParaRPr lang="es-CO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28787" y="1692929"/>
            <a:ext cx="560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¿Por qué utilizar </a:t>
            </a:r>
            <a:r>
              <a:rPr lang="es-CO" sz="3200" b="1" dirty="0" err="1"/>
              <a:t>Scrum</a:t>
            </a:r>
            <a:r>
              <a:rPr lang="es-CO" sz="3200" b="1" dirty="0"/>
              <a:t>?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1820" y="2421228"/>
            <a:ext cx="1186748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Motivación</a:t>
            </a:r>
            <a:r>
              <a:rPr lang="es-MX" dirty="0"/>
              <a:t>—Los procesos de Realizar </a:t>
            </a:r>
            <a:r>
              <a:rPr lang="es-MX" dirty="0" err="1"/>
              <a:t>Daily</a:t>
            </a:r>
            <a:r>
              <a:rPr lang="es-MX" dirty="0"/>
              <a:t> </a:t>
            </a:r>
            <a:r>
              <a:rPr lang="es-MX" dirty="0" err="1"/>
              <a:t>Standup</a:t>
            </a:r>
            <a:r>
              <a:rPr lang="es-MX" dirty="0"/>
              <a:t> y Retrospectiva del sprint conducen a mayores niveles de </a:t>
            </a:r>
            <a:endParaRPr lang="es-MX" dirty="0" smtClean="0"/>
          </a:p>
          <a:p>
            <a:r>
              <a:rPr lang="es-MX" dirty="0" smtClean="0"/>
              <a:t>motivación </a:t>
            </a:r>
            <a:r>
              <a:rPr lang="es-MX" dirty="0"/>
              <a:t>entre los </a:t>
            </a:r>
            <a:r>
              <a:rPr lang="es-MX" dirty="0" smtClean="0"/>
              <a:t>empleados.</a:t>
            </a:r>
          </a:p>
          <a:p>
            <a:endParaRPr lang="es-MX" dirty="0"/>
          </a:p>
          <a:p>
            <a:r>
              <a:rPr lang="es-MX" sz="2000" b="1" dirty="0"/>
              <a:t>Resolución de problemas de forma más rápida</a:t>
            </a:r>
            <a:r>
              <a:rPr lang="es-MX" dirty="0"/>
              <a:t>—La colaboración y </a:t>
            </a:r>
            <a:r>
              <a:rPr lang="es-MX" dirty="0" err="1"/>
              <a:t>co</a:t>
            </a:r>
            <a:r>
              <a:rPr lang="es-MX" dirty="0"/>
              <a:t>-ubicación de equipos </a:t>
            </a:r>
            <a:r>
              <a:rPr lang="es-MX" dirty="0" err="1"/>
              <a:t>interfuncionales</a:t>
            </a:r>
            <a:r>
              <a:rPr lang="es-MX" dirty="0"/>
              <a:t> conducen </a:t>
            </a:r>
            <a:endParaRPr lang="es-MX" dirty="0" smtClean="0"/>
          </a:p>
          <a:p>
            <a:r>
              <a:rPr lang="es-MX" dirty="0" smtClean="0"/>
              <a:t>a </a:t>
            </a:r>
            <a:r>
              <a:rPr lang="es-MX" dirty="0"/>
              <a:t>la resolución de problemas con mayor rapidez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sz="2000" b="1" dirty="0"/>
              <a:t>Entregables efectivos</a:t>
            </a:r>
            <a:r>
              <a:rPr lang="es-MX" dirty="0"/>
              <a:t>—El proceso de Crear el </a:t>
            </a:r>
            <a:r>
              <a:rPr lang="es-MX" dirty="0" err="1"/>
              <a:t>Backlog</a:t>
            </a:r>
            <a:r>
              <a:rPr lang="es-MX" dirty="0"/>
              <a:t> Priorizado del Producto, y las revisiones periódicas después </a:t>
            </a:r>
            <a:endParaRPr lang="es-MX" dirty="0" smtClean="0"/>
          </a:p>
          <a:p>
            <a:r>
              <a:rPr lang="es-MX" dirty="0" smtClean="0"/>
              <a:t>de </a:t>
            </a:r>
            <a:r>
              <a:rPr lang="es-MX" dirty="0"/>
              <a:t>la creación de entregables aseguran entregas eficientes al </a:t>
            </a:r>
            <a:r>
              <a:rPr lang="es-MX" dirty="0" smtClean="0"/>
              <a:t>cliente.</a:t>
            </a:r>
          </a:p>
          <a:p>
            <a:endParaRPr lang="es-MX" dirty="0"/>
          </a:p>
          <a:p>
            <a:r>
              <a:rPr lang="es-MX" sz="2000" b="1" dirty="0"/>
              <a:t>Centrado en el cliente</a:t>
            </a:r>
            <a:r>
              <a:rPr lang="es-MX" dirty="0"/>
              <a:t>—El poner énfasis en el valor del negocio y tener un enfoque de colaboración con los </a:t>
            </a:r>
            <a:r>
              <a:rPr lang="es-MX" dirty="0" err="1"/>
              <a:t>stakeholders</a:t>
            </a:r>
            <a:r>
              <a:rPr lang="es-MX" dirty="0"/>
              <a:t> </a:t>
            </a:r>
            <a:endParaRPr lang="es-MX" dirty="0" smtClean="0"/>
          </a:p>
          <a:p>
            <a:r>
              <a:rPr lang="es-MX" dirty="0" smtClean="0"/>
              <a:t>asegura </a:t>
            </a:r>
            <a:r>
              <a:rPr lang="es-MX" dirty="0"/>
              <a:t>un </a:t>
            </a:r>
            <a:r>
              <a:rPr lang="es-MX" dirty="0" err="1"/>
              <a:t>framework</a:t>
            </a:r>
            <a:r>
              <a:rPr lang="es-MX" dirty="0"/>
              <a:t> orientado al </a:t>
            </a:r>
            <a:r>
              <a:rPr lang="es-MX" dirty="0" smtClean="0"/>
              <a:t>cliente.</a:t>
            </a:r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7817476" y="141667"/>
            <a:ext cx="4185633" cy="1442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8445250" y="570496"/>
            <a:ext cx="2930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/>
              <a:t>INTRODUCCIÓN</a:t>
            </a:r>
            <a:endParaRPr lang="es-CO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28787" y="1692929"/>
            <a:ext cx="560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¿Por qué utilizar </a:t>
            </a:r>
            <a:r>
              <a:rPr lang="es-CO" sz="3200" b="1" dirty="0" err="1"/>
              <a:t>Scrum</a:t>
            </a:r>
            <a:r>
              <a:rPr lang="es-CO" sz="3200" b="1" dirty="0"/>
              <a:t>?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31820" y="2421228"/>
            <a:ext cx="1141312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Ambiente de alta confianza</a:t>
            </a:r>
            <a:r>
              <a:rPr lang="es-MX" dirty="0"/>
              <a:t>—Los procesos de Realizar </a:t>
            </a:r>
            <a:r>
              <a:rPr lang="es-MX" dirty="0" err="1"/>
              <a:t>Daily</a:t>
            </a:r>
            <a:r>
              <a:rPr lang="es-MX" dirty="0"/>
              <a:t> </a:t>
            </a:r>
            <a:r>
              <a:rPr lang="es-MX" dirty="0" err="1"/>
              <a:t>Standup</a:t>
            </a:r>
            <a:r>
              <a:rPr lang="es-MX" dirty="0"/>
              <a:t> y la Retrospectiva del Sprint promueven la </a:t>
            </a:r>
            <a:endParaRPr lang="es-MX" dirty="0" smtClean="0"/>
          </a:p>
          <a:p>
            <a:r>
              <a:rPr lang="es-MX" dirty="0" smtClean="0"/>
              <a:t>transparencia </a:t>
            </a:r>
            <a:r>
              <a:rPr lang="es-MX" dirty="0"/>
              <a:t>y colaboración, dando lugar a un ambiente de trabajo de alta confianza que garantiza una baja fricción </a:t>
            </a:r>
            <a:endParaRPr lang="es-MX" dirty="0" smtClean="0"/>
          </a:p>
          <a:p>
            <a:r>
              <a:rPr lang="es-MX" dirty="0" smtClean="0"/>
              <a:t>entre </a:t>
            </a:r>
            <a:r>
              <a:rPr lang="es-MX" dirty="0"/>
              <a:t>los empleados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sz="2000" b="1" dirty="0"/>
              <a:t>Responsabilidad colectiva</a:t>
            </a:r>
            <a:r>
              <a:rPr lang="es-MX" dirty="0"/>
              <a:t>—El proceso de Comprometer Historias de Usuarios permite que los miembros del equipo </a:t>
            </a:r>
            <a:endParaRPr lang="es-MX" dirty="0" smtClean="0"/>
          </a:p>
          <a:p>
            <a:r>
              <a:rPr lang="es-MX" dirty="0" smtClean="0"/>
              <a:t>hagan </a:t>
            </a:r>
            <a:r>
              <a:rPr lang="es-MX" dirty="0"/>
              <a:t>suyo el proyecto y su trabajo lleve a una mejor calidad.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31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592</Words>
  <Application>Microsoft Office PowerPoint</Application>
  <PresentationFormat>Panorámica</PresentationFormat>
  <Paragraphs>80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AVELLA GUTIERREZ</dc:creator>
  <cp:lastModifiedBy>MAURICIO AVELLA GUTIERREZ</cp:lastModifiedBy>
  <cp:revision>12</cp:revision>
  <dcterms:created xsi:type="dcterms:W3CDTF">2019-02-22T19:12:24Z</dcterms:created>
  <dcterms:modified xsi:type="dcterms:W3CDTF">2019-03-01T17:49:51Z</dcterms:modified>
</cp:coreProperties>
</file>