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Mauricio Avella SMC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00" y="106362"/>
            <a:ext cx="77057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5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28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0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93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42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97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3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27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12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1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442488"/>
            <a:ext cx="293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AREAS DE</a:t>
            </a:r>
          </a:p>
          <a:p>
            <a:pPr algn="ctr"/>
            <a:r>
              <a:rPr lang="es-MX" sz="3200" dirty="0" smtClean="0"/>
              <a:t>SCRUM</a:t>
            </a:r>
            <a:endParaRPr lang="es-CO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5" y="1807000"/>
            <a:ext cx="5213529" cy="48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415949"/>
            <a:ext cx="293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AREAS DE</a:t>
            </a:r>
          </a:p>
          <a:p>
            <a:pPr algn="ctr"/>
            <a:r>
              <a:rPr lang="es-MX" sz="3200" dirty="0"/>
              <a:t>SCRUM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54546" y="2012930"/>
            <a:ext cx="117455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1. </a:t>
            </a:r>
            <a:r>
              <a:rPr lang="es-MX" sz="2800" b="1" dirty="0" smtClean="0"/>
              <a:t>Principios:</a:t>
            </a:r>
            <a:r>
              <a:rPr lang="es-MX" sz="2800" dirty="0" smtClean="0"/>
              <a:t> Son seis </a:t>
            </a:r>
            <a:r>
              <a:rPr lang="es-MX" sz="2800" dirty="0"/>
              <a:t>principios que constituyen el fundamento sobre el que se basa </a:t>
            </a:r>
            <a:r>
              <a:rPr lang="es-MX" sz="2800" dirty="0" err="1"/>
              <a:t>Scrum</a:t>
            </a:r>
            <a:r>
              <a:rPr lang="es-MX" sz="2800" dirty="0"/>
              <a:t>.  </a:t>
            </a:r>
          </a:p>
          <a:p>
            <a:pPr algn="just"/>
            <a:r>
              <a:rPr lang="es-MX" sz="2800" dirty="0"/>
              <a:t> </a:t>
            </a:r>
          </a:p>
          <a:p>
            <a:pPr algn="just"/>
            <a:r>
              <a:rPr lang="es-MX" sz="2800" b="1" dirty="0"/>
              <a:t>2. Los </a:t>
            </a:r>
            <a:r>
              <a:rPr lang="es-MX" sz="2800" b="1" dirty="0" smtClean="0"/>
              <a:t>aspectos: </a:t>
            </a:r>
            <a:r>
              <a:rPr lang="es-MX" sz="2800" dirty="0" smtClean="0"/>
              <a:t>describen </a:t>
            </a:r>
            <a:r>
              <a:rPr lang="es-MX" sz="2800" dirty="0"/>
              <a:t>los cinco aspectos que se consideran importantes para todos los proyectos </a:t>
            </a:r>
            <a:r>
              <a:rPr lang="es-MX" sz="2800" dirty="0" err="1"/>
              <a:t>Scrum</a:t>
            </a:r>
            <a:r>
              <a:rPr lang="es-MX" sz="2800" dirty="0"/>
              <a:t>. </a:t>
            </a:r>
          </a:p>
          <a:p>
            <a:pPr algn="just"/>
            <a:r>
              <a:rPr lang="es-MX" sz="2800" dirty="0"/>
              <a:t> </a:t>
            </a:r>
          </a:p>
          <a:p>
            <a:pPr algn="just"/>
            <a:r>
              <a:rPr lang="es-MX" sz="2800" b="1" dirty="0"/>
              <a:t>3. Los </a:t>
            </a:r>
            <a:r>
              <a:rPr lang="es-MX" sz="2800" b="1" dirty="0" smtClean="0"/>
              <a:t>procesos:  </a:t>
            </a:r>
            <a:r>
              <a:rPr lang="es-MX" sz="2800" dirty="0" smtClean="0"/>
              <a:t>Son </a:t>
            </a:r>
            <a:r>
              <a:rPr lang="es-MX" sz="2800" dirty="0"/>
              <a:t>diecinueve procesos fundamentales de </a:t>
            </a:r>
            <a:r>
              <a:rPr lang="es-MX" sz="2800" dirty="0" err="1"/>
              <a:t>Scrum</a:t>
            </a:r>
            <a:r>
              <a:rPr lang="es-MX" sz="2800" dirty="0"/>
              <a:t> y sus entradas, herramientas y salidas asociadas. </a:t>
            </a:r>
            <a:r>
              <a:rPr lang="es-MX" sz="2800" dirty="0" smtClean="0"/>
              <a:t>Existen procesos </a:t>
            </a:r>
            <a:r>
              <a:rPr lang="es-MX" sz="2800" dirty="0"/>
              <a:t>adicionales específicos sobre escalar </a:t>
            </a:r>
            <a:r>
              <a:rPr lang="es-MX" sz="2800" dirty="0" err="1"/>
              <a:t>Scrum</a:t>
            </a:r>
            <a:r>
              <a:rPr lang="es-MX" sz="2800" dirty="0"/>
              <a:t> en grandes proyectos y escalar </a:t>
            </a:r>
            <a:r>
              <a:rPr lang="es-MX" sz="2800" dirty="0" err="1"/>
              <a:t>Scrum</a:t>
            </a:r>
            <a:r>
              <a:rPr lang="es-MX" sz="2800" dirty="0"/>
              <a:t> para la empresa.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0464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PRINCIPIOS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18940" y="2334901"/>
            <a:ext cx="1161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s-CO" sz="3600" dirty="0"/>
              <a:t>1. Control del proceso empírico (</a:t>
            </a:r>
            <a:r>
              <a:rPr lang="es-CO" sz="3600" dirty="0" err="1"/>
              <a:t>Empirical</a:t>
            </a:r>
            <a:r>
              <a:rPr lang="es-CO" sz="3600" dirty="0"/>
              <a:t> </a:t>
            </a:r>
            <a:r>
              <a:rPr lang="es-CO" sz="3600" dirty="0" err="1"/>
              <a:t>Process</a:t>
            </a:r>
            <a:r>
              <a:rPr lang="es-CO" sz="3600" dirty="0"/>
              <a:t> Control) </a:t>
            </a:r>
            <a:endParaRPr lang="es-CO" sz="3600" dirty="0" smtClean="0"/>
          </a:p>
          <a:p>
            <a:pPr marL="457200" indent="-457200" algn="just">
              <a:buFontTx/>
              <a:buChar char="-"/>
            </a:pPr>
            <a:r>
              <a:rPr lang="es-CO" sz="3600" dirty="0" smtClean="0"/>
              <a:t>2</a:t>
            </a:r>
            <a:r>
              <a:rPr lang="es-CO" sz="3600" dirty="0"/>
              <a:t>. Auto-organización (</a:t>
            </a:r>
            <a:r>
              <a:rPr lang="es-CO" sz="3600" dirty="0" err="1"/>
              <a:t>Self-organization</a:t>
            </a:r>
            <a:r>
              <a:rPr lang="es-CO" sz="3600" dirty="0"/>
              <a:t>) </a:t>
            </a:r>
            <a:endParaRPr lang="es-CO" sz="3600" dirty="0" smtClean="0"/>
          </a:p>
          <a:p>
            <a:pPr marL="457200" indent="-457200" algn="just">
              <a:buFontTx/>
              <a:buChar char="-"/>
            </a:pPr>
            <a:r>
              <a:rPr lang="es-CO" sz="3600" dirty="0" smtClean="0"/>
              <a:t>3</a:t>
            </a:r>
            <a:r>
              <a:rPr lang="es-CO" sz="3600" dirty="0"/>
              <a:t>. Colaboración (</a:t>
            </a:r>
            <a:r>
              <a:rPr lang="es-CO" sz="3600" dirty="0" err="1"/>
              <a:t>Collaboration</a:t>
            </a:r>
            <a:r>
              <a:rPr lang="es-CO" sz="3600" dirty="0"/>
              <a:t>) </a:t>
            </a:r>
            <a:endParaRPr lang="es-CO" sz="3600" dirty="0" smtClean="0"/>
          </a:p>
          <a:p>
            <a:pPr marL="457200" indent="-457200" algn="just">
              <a:buFontTx/>
              <a:buChar char="-"/>
            </a:pPr>
            <a:r>
              <a:rPr lang="es-CO" sz="3600" dirty="0" smtClean="0"/>
              <a:t>4</a:t>
            </a:r>
            <a:r>
              <a:rPr lang="es-CO" sz="3600" dirty="0"/>
              <a:t>. Priorización basada en valor (</a:t>
            </a:r>
            <a:r>
              <a:rPr lang="es-CO" sz="3600" dirty="0" err="1"/>
              <a:t>Value-based</a:t>
            </a:r>
            <a:r>
              <a:rPr lang="es-CO" sz="3600" dirty="0"/>
              <a:t> </a:t>
            </a:r>
            <a:r>
              <a:rPr lang="es-CO" sz="3600" dirty="0" err="1"/>
              <a:t>Prioritization</a:t>
            </a:r>
            <a:r>
              <a:rPr lang="es-CO" sz="3600" dirty="0"/>
              <a:t>) </a:t>
            </a:r>
            <a:endParaRPr lang="es-CO" sz="3600" dirty="0" smtClean="0"/>
          </a:p>
          <a:p>
            <a:pPr marL="457200" indent="-457200" algn="just">
              <a:buFontTx/>
              <a:buChar char="-"/>
            </a:pPr>
            <a:r>
              <a:rPr lang="es-CO" sz="3600" dirty="0" smtClean="0"/>
              <a:t>5</a:t>
            </a:r>
            <a:r>
              <a:rPr lang="es-CO" sz="3600" dirty="0"/>
              <a:t>. Time-</a:t>
            </a:r>
            <a:r>
              <a:rPr lang="es-CO" sz="3600" dirty="0" err="1"/>
              <a:t>boxing</a:t>
            </a:r>
            <a:r>
              <a:rPr lang="es-CO" sz="3600" dirty="0"/>
              <a:t> </a:t>
            </a:r>
            <a:endParaRPr lang="es-CO" sz="3600" dirty="0" smtClean="0"/>
          </a:p>
          <a:p>
            <a:pPr marL="457200" indent="-457200" algn="just">
              <a:buFontTx/>
              <a:buChar char="-"/>
            </a:pPr>
            <a:r>
              <a:rPr lang="es-CO" sz="3600" dirty="0" smtClean="0"/>
              <a:t>6</a:t>
            </a:r>
            <a:r>
              <a:rPr lang="es-CO" sz="3600" dirty="0"/>
              <a:t>. Desarrollo iterativo (</a:t>
            </a:r>
            <a:r>
              <a:rPr lang="es-CO" sz="3600" dirty="0" err="1"/>
              <a:t>Iterative</a:t>
            </a:r>
            <a:r>
              <a:rPr lang="es-CO" sz="3600" dirty="0"/>
              <a:t> </a:t>
            </a:r>
            <a:r>
              <a:rPr lang="es-CO" sz="3600" dirty="0" err="1"/>
              <a:t>Development</a:t>
            </a:r>
            <a:r>
              <a:rPr lang="es-CO" sz="3600" dirty="0"/>
              <a:t>) 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5119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PRINCIPIOS</a:t>
            </a:r>
            <a:endParaRPr lang="es-CO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7" y="2322490"/>
            <a:ext cx="6218752" cy="40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PRINCIPIOS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50110" y="2012930"/>
            <a:ext cx="1164996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1. Control </a:t>
            </a:r>
            <a:r>
              <a:rPr lang="es-MX" sz="2000" b="1" dirty="0"/>
              <a:t>del proceso empírico</a:t>
            </a:r>
            <a:r>
              <a:rPr lang="es-MX" dirty="0"/>
              <a:t>—Este principio enfatiza la filosofía central de </a:t>
            </a:r>
            <a:r>
              <a:rPr lang="es-MX" dirty="0" err="1"/>
              <a:t>Scrum</a:t>
            </a:r>
            <a:r>
              <a:rPr lang="es-MX" dirty="0"/>
              <a:t> con base a las tres ideas principales </a:t>
            </a:r>
            <a:r>
              <a:rPr lang="es-MX" dirty="0" smtClean="0"/>
              <a:t>de </a:t>
            </a:r>
            <a:r>
              <a:rPr lang="es-MX" b="1" i="1" dirty="0"/>
              <a:t>transparencia, inspección y adaptación</a:t>
            </a:r>
            <a:r>
              <a:rPr lang="es-MX" dirty="0"/>
              <a:t>. </a:t>
            </a:r>
          </a:p>
          <a:p>
            <a:r>
              <a:rPr lang="es-MX" dirty="0"/>
              <a:t> </a:t>
            </a:r>
          </a:p>
          <a:p>
            <a:r>
              <a:rPr lang="es-MX" sz="2000" b="1" dirty="0"/>
              <a:t>2. Auto-organización</a:t>
            </a:r>
            <a:r>
              <a:rPr lang="es-MX" dirty="0"/>
              <a:t>—Este principio se enfoca en los trabajadores de hoy en día, que entregan un valor considerablemente </a:t>
            </a:r>
            <a:endParaRPr lang="es-MX" dirty="0" smtClean="0"/>
          </a:p>
          <a:p>
            <a:r>
              <a:rPr lang="es-MX" dirty="0" smtClean="0"/>
              <a:t>mayor </a:t>
            </a:r>
            <a:r>
              <a:rPr lang="es-MX" dirty="0"/>
              <a:t>cuando se auto-organizan, lo cual resulta en equipos que poseen un gran sentido de compromiso y responsabilidad; </a:t>
            </a:r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su vez, esto produce un ambiente innovador y creativo que es más propicio para el crecimiento. </a:t>
            </a:r>
          </a:p>
          <a:p>
            <a:r>
              <a:rPr lang="es-MX" dirty="0"/>
              <a:t> </a:t>
            </a:r>
          </a:p>
          <a:p>
            <a:r>
              <a:rPr lang="es-MX" b="1" dirty="0"/>
              <a:t>3. Colaboración</a:t>
            </a:r>
            <a:r>
              <a:rPr lang="es-MX" dirty="0"/>
              <a:t>—Este principio se centra en las tres dimensiones básicas relacionadas con el trabajo colaborativo: </a:t>
            </a:r>
            <a:endParaRPr lang="es-MX" dirty="0" smtClean="0"/>
          </a:p>
          <a:p>
            <a:r>
              <a:rPr lang="es-MX" b="1" i="1" dirty="0" smtClean="0"/>
              <a:t>conocimiento</a:t>
            </a:r>
            <a:r>
              <a:rPr lang="es-MX" b="1" i="1" dirty="0"/>
              <a:t>, articulación y apropiación</a:t>
            </a:r>
            <a:r>
              <a:rPr lang="es-MX" dirty="0"/>
              <a:t>. También fomenta la gestión de proyectos como un proceso de creación de valor </a:t>
            </a:r>
            <a:endParaRPr lang="es-MX" dirty="0" smtClean="0"/>
          </a:p>
          <a:p>
            <a:r>
              <a:rPr lang="es-MX" dirty="0" smtClean="0"/>
              <a:t>compartido </a:t>
            </a:r>
            <a:r>
              <a:rPr lang="es-MX" dirty="0"/>
              <a:t>con equipos que trabajan e interactúan conjuntamente para ofrecer el mayor valor. </a:t>
            </a:r>
          </a:p>
          <a:p>
            <a:r>
              <a:rPr lang="es-MX" dirty="0"/>
              <a:t> </a:t>
            </a:r>
          </a:p>
          <a:p>
            <a:r>
              <a:rPr lang="es-MX" b="1" dirty="0"/>
              <a:t>4. Priorización basada en valor</a:t>
            </a:r>
            <a:r>
              <a:rPr lang="es-MX" dirty="0"/>
              <a:t>—Este principio pone de relieve el enfoque de </a:t>
            </a:r>
            <a:r>
              <a:rPr lang="es-MX" dirty="0" err="1"/>
              <a:t>Scrum</a:t>
            </a:r>
            <a:r>
              <a:rPr lang="es-MX" dirty="0"/>
              <a:t> para ofrecer el máximo valor </a:t>
            </a:r>
            <a:endParaRPr lang="es-MX" dirty="0" smtClean="0"/>
          </a:p>
          <a:p>
            <a:r>
              <a:rPr lang="es-MX" dirty="0" smtClean="0"/>
              <a:t>de </a:t>
            </a:r>
            <a:r>
              <a:rPr lang="es-MX" dirty="0"/>
              <a:t>negocio, desde el principio del proyecto hasta su conclusión. </a:t>
            </a:r>
          </a:p>
          <a:p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18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PRINCIPIOS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11474" y="1747886"/>
            <a:ext cx="1162664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5</a:t>
            </a:r>
            <a:r>
              <a:rPr lang="es-MX" sz="2000" b="1" dirty="0"/>
              <a:t>. Time-</a:t>
            </a:r>
            <a:r>
              <a:rPr lang="es-MX" sz="2000" b="1" dirty="0" err="1"/>
              <a:t>boxing</a:t>
            </a:r>
            <a:r>
              <a:rPr lang="es-MX" dirty="0"/>
              <a:t>—Este principio describe cómo el tiempo se considera una restricción limitante en </a:t>
            </a:r>
            <a:r>
              <a:rPr lang="es-MX" dirty="0" err="1"/>
              <a:t>Scrum</a:t>
            </a:r>
            <a:r>
              <a:rPr lang="es-MX" dirty="0"/>
              <a:t>, y cómo este </a:t>
            </a:r>
            <a:endParaRPr lang="es-MX" dirty="0" smtClean="0"/>
          </a:p>
          <a:p>
            <a:r>
              <a:rPr lang="es-MX" dirty="0" smtClean="0"/>
              <a:t>se </a:t>
            </a:r>
            <a:r>
              <a:rPr lang="es-MX" dirty="0"/>
              <a:t>utiliza para ayudar a manejar eficazmente la planificación y ejecución del proyecto. Los elementos del time </a:t>
            </a:r>
            <a:r>
              <a:rPr lang="es-MX" dirty="0" err="1"/>
              <a:t>boxing</a:t>
            </a:r>
            <a:r>
              <a:rPr lang="es-MX" dirty="0"/>
              <a:t> en </a:t>
            </a:r>
            <a:endParaRPr lang="es-MX" dirty="0" smtClean="0"/>
          </a:p>
          <a:p>
            <a:r>
              <a:rPr lang="es-MX" dirty="0" err="1" smtClean="0"/>
              <a:t>Scrum</a:t>
            </a:r>
            <a:r>
              <a:rPr lang="es-MX" dirty="0" smtClean="0"/>
              <a:t> </a:t>
            </a:r>
            <a:r>
              <a:rPr lang="es-MX" dirty="0"/>
              <a:t>incluyen </a:t>
            </a:r>
            <a:r>
              <a:rPr lang="es-MX" b="1" i="1" dirty="0" err="1"/>
              <a:t>sprints</a:t>
            </a:r>
            <a:r>
              <a:rPr lang="es-MX" b="1" i="1" dirty="0"/>
              <a:t>, </a:t>
            </a:r>
            <a:r>
              <a:rPr lang="es-MX" b="1" i="1" dirty="0" err="1"/>
              <a:t>Daily</a:t>
            </a:r>
            <a:r>
              <a:rPr lang="es-MX" b="1" i="1" dirty="0"/>
              <a:t> </a:t>
            </a:r>
            <a:r>
              <a:rPr lang="es-MX" b="1" i="1" dirty="0" err="1"/>
              <a:t>Standups</a:t>
            </a:r>
            <a:r>
              <a:rPr lang="es-MX" b="1" i="1" dirty="0"/>
              <a:t>, reuniones de planificación del sprint y reuniones de revisión del sprint</a:t>
            </a:r>
            <a:r>
              <a:rPr lang="es-MX" dirty="0"/>
              <a:t>. </a:t>
            </a:r>
          </a:p>
          <a:p>
            <a:r>
              <a:rPr lang="es-MX" dirty="0"/>
              <a:t> </a:t>
            </a:r>
          </a:p>
          <a:p>
            <a:r>
              <a:rPr lang="es-MX" sz="2000" b="1" dirty="0"/>
              <a:t>6. Desarrollo iterativo</a:t>
            </a:r>
            <a:r>
              <a:rPr lang="es-MX" dirty="0"/>
              <a:t>—Este principio define el desarrollo iterativo y hace énfasis en cómo gestionar mejor los cambios </a:t>
            </a:r>
            <a:endParaRPr lang="es-MX" dirty="0" smtClean="0"/>
          </a:p>
          <a:p>
            <a:r>
              <a:rPr lang="es-MX" dirty="0" smtClean="0"/>
              <a:t>y </a:t>
            </a:r>
            <a:r>
              <a:rPr lang="es-MX" dirty="0"/>
              <a:t>crear productos que satisfagan las necesidades del cliente. También delinea las responsabilidades del </a:t>
            </a:r>
            <a:r>
              <a:rPr lang="es-MX" b="1" i="1" dirty="0" err="1"/>
              <a:t>Product</a:t>
            </a:r>
            <a:r>
              <a:rPr lang="es-MX" b="1" i="1" dirty="0"/>
              <a:t> </a:t>
            </a:r>
            <a:r>
              <a:rPr lang="es-MX" b="1" i="1" dirty="0" err="1"/>
              <a:t>Owner</a:t>
            </a:r>
            <a:r>
              <a:rPr lang="es-MX" b="1" i="1" dirty="0"/>
              <a:t> </a:t>
            </a:r>
            <a:r>
              <a:rPr lang="es-MX" dirty="0"/>
              <a:t>y </a:t>
            </a:r>
            <a:endParaRPr lang="es-MX" dirty="0" smtClean="0"/>
          </a:p>
          <a:p>
            <a:r>
              <a:rPr lang="es-MX" dirty="0" smtClean="0"/>
              <a:t>las </a:t>
            </a:r>
            <a:r>
              <a:rPr lang="es-MX" dirty="0"/>
              <a:t>de la organización relacionadas con el desarrollo iterativo.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90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405</Words>
  <Application>Microsoft Office PowerPoint</Application>
  <PresentationFormat>Panorámica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AVELLA GUTIERREZ</dc:creator>
  <cp:lastModifiedBy>MAURICIO AVELLA GUTIERREZ</cp:lastModifiedBy>
  <cp:revision>16</cp:revision>
  <dcterms:created xsi:type="dcterms:W3CDTF">2019-02-22T19:12:24Z</dcterms:created>
  <dcterms:modified xsi:type="dcterms:W3CDTF">2019-03-01T19:05:14Z</dcterms:modified>
</cp:coreProperties>
</file>