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6"/>
  </p:notesMasterIdLst>
  <p:sldIdLst>
    <p:sldId id="302" r:id="rId2"/>
    <p:sldId id="470" r:id="rId3"/>
    <p:sldId id="468" r:id="rId4"/>
    <p:sldId id="472" r:id="rId5"/>
    <p:sldId id="473" r:id="rId6"/>
    <p:sldId id="474" r:id="rId7"/>
    <p:sldId id="477" r:id="rId8"/>
    <p:sldId id="478" r:id="rId9"/>
    <p:sldId id="480" r:id="rId10"/>
    <p:sldId id="469" r:id="rId11"/>
    <p:sldId id="476" r:id="rId12"/>
    <p:sldId id="479" r:id="rId13"/>
    <p:sldId id="481" r:id="rId14"/>
    <p:sldId id="48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93B79-14A7-48FE-A2C9-AF9B66DAEED3}" type="datetimeFigureOut">
              <a:rPr lang="es-ES" smtClean="0"/>
              <a:t>14/02/2019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BA146-E5AB-470B-A6D4-B3C53B028D6B}" type="slidenum">
              <a:rPr lang="es-ES" smtClean="0"/>
              <a:t>‹Nº›</a:t>
            </a:fld>
            <a:endParaRPr lang="es-ES"/>
          </a:p>
        </p:txBody>
      </p:sp>
    </p:spTree>
    <p:extLst>
      <p:ext uri="{BB962C8B-B14F-4D97-AF65-F5344CB8AC3E}">
        <p14:creationId xmlns:p14="http://schemas.microsoft.com/office/powerpoint/2010/main" val="234655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BF7289C5-655A-499D-B0BD-649C2964A07F}" type="slidenum">
              <a:rPr lang="es-CO" smtClean="0"/>
              <a:t>1</a:t>
            </a:fld>
            <a:endParaRPr lang="es-CO"/>
          </a:p>
        </p:txBody>
      </p:sp>
    </p:spTree>
    <p:extLst>
      <p:ext uri="{BB962C8B-B14F-4D97-AF65-F5344CB8AC3E}">
        <p14:creationId xmlns:p14="http://schemas.microsoft.com/office/powerpoint/2010/main" val="2165606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14/02/2019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0C5153-A3BA-4AE2-A9FA-B0E70DC42628}" type="slidenum">
              <a:rPr lang="es-ES" smtClean="0"/>
              <a:t>‹Nº›</a:t>
            </a:fld>
            <a:endParaRPr lang="es-ES"/>
          </a:p>
        </p:txBody>
      </p:sp>
    </p:spTree>
    <p:extLst>
      <p:ext uri="{BB962C8B-B14F-4D97-AF65-F5344CB8AC3E}">
        <p14:creationId xmlns:p14="http://schemas.microsoft.com/office/powerpoint/2010/main" val="316834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14/02/2019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56769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14/02/2019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276059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CF14401-0826-4162-BF35-CEAB0E4B9792}" type="datetimeFigureOut">
              <a:rPr lang="es-ES" smtClean="0"/>
              <a:t>14/02/2019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336430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6CF14401-0826-4162-BF35-CEAB0E4B9792}" type="datetimeFigureOut">
              <a:rPr lang="es-ES" smtClean="0"/>
              <a:t>14/02/2019</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0C5153-A3BA-4AE2-A9FA-B0E70DC42628}" type="slidenum">
              <a:rPr lang="es-ES" smtClean="0"/>
              <a:t>‹Nº›</a:t>
            </a:fld>
            <a:endParaRPr lang="es-ES"/>
          </a:p>
        </p:txBody>
      </p:sp>
    </p:spTree>
    <p:extLst>
      <p:ext uri="{BB962C8B-B14F-4D97-AF65-F5344CB8AC3E}">
        <p14:creationId xmlns:p14="http://schemas.microsoft.com/office/powerpoint/2010/main" val="422083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CF14401-0826-4162-BF35-CEAB0E4B9792}" type="datetimeFigureOut">
              <a:rPr lang="es-ES" smtClean="0"/>
              <a:t>14/02/2019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933661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CF14401-0826-4162-BF35-CEAB0E4B9792}" type="datetimeFigureOut">
              <a:rPr lang="es-ES" smtClean="0"/>
              <a:t>14/02/2019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365620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CF14401-0826-4162-BF35-CEAB0E4B9792}" type="datetimeFigureOut">
              <a:rPr lang="es-ES" smtClean="0"/>
              <a:t>14/02/2019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185337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14401-0826-4162-BF35-CEAB0E4B9792}" type="datetimeFigureOut">
              <a:rPr lang="es-ES" smtClean="0"/>
              <a:t>14/02/2019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211432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CF14401-0826-4162-BF35-CEAB0E4B9792}" type="datetimeFigureOut">
              <a:rPr lang="es-ES" smtClean="0"/>
              <a:t>14/02/2019</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302419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6CF14401-0826-4162-BF35-CEAB0E4B9792}" type="datetimeFigureOut">
              <a:rPr lang="es-ES" smtClean="0"/>
              <a:t>14/02/2019</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0C5153-A3BA-4AE2-A9FA-B0E70DC42628}" type="slidenum">
              <a:rPr lang="es-ES" smtClean="0"/>
              <a:t>‹Nº›</a:t>
            </a:fld>
            <a:endParaRPr lang="es-ES"/>
          </a:p>
        </p:txBody>
      </p:sp>
    </p:spTree>
    <p:extLst>
      <p:ext uri="{BB962C8B-B14F-4D97-AF65-F5344CB8AC3E}">
        <p14:creationId xmlns:p14="http://schemas.microsoft.com/office/powerpoint/2010/main" val="243416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CF14401-0826-4162-BF35-CEAB0E4B9792}" type="datetimeFigureOut">
              <a:rPr lang="es-ES" smtClean="0"/>
              <a:t>14/02/2019</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0C5153-A3BA-4AE2-A9FA-B0E70DC42628}" type="slidenum">
              <a:rPr lang="es-ES" smtClean="0"/>
              <a:t>‹Nº›</a:t>
            </a:fld>
            <a:endParaRPr lang="es-ES"/>
          </a:p>
        </p:txBody>
      </p:sp>
    </p:spTree>
    <p:extLst>
      <p:ext uri="{BB962C8B-B14F-4D97-AF65-F5344CB8AC3E}">
        <p14:creationId xmlns:p14="http://schemas.microsoft.com/office/powerpoint/2010/main" val="402716883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XML"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s.wikipedia.org/wiki/BSON" TargetMode="External"/><Relationship Id="rId5" Type="http://schemas.openxmlformats.org/officeDocument/2006/relationships/hyperlink" Target="https://es.wikipedia.org/wiki/JSON" TargetMode="External"/><Relationship Id="rId4" Type="http://schemas.openxmlformats.org/officeDocument/2006/relationships/hyperlink" Target="https://es.wikipedia.org/wiki/YA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CO" b="1" dirty="0">
                <a:solidFill>
                  <a:schemeClr val="accent1"/>
                </a:solidFill>
              </a:rPr>
              <a:t>BASES DE DATOS I</a:t>
            </a:r>
          </a:p>
        </p:txBody>
      </p:sp>
      <p:sp>
        <p:nvSpPr>
          <p:cNvPr id="3" name="2 Subtítulo"/>
          <p:cNvSpPr>
            <a:spLocks noGrp="1"/>
          </p:cNvSpPr>
          <p:nvPr>
            <p:ph type="subTitle" idx="1"/>
          </p:nvPr>
        </p:nvSpPr>
        <p:spPr>
          <a:xfrm>
            <a:off x="5266576" y="5243119"/>
            <a:ext cx="5889104" cy="1017198"/>
          </a:xfrm>
        </p:spPr>
        <p:txBody>
          <a:bodyPr>
            <a:noAutofit/>
          </a:bodyPr>
          <a:lstStyle/>
          <a:p>
            <a:pPr algn="r">
              <a:spcBef>
                <a:spcPts val="0"/>
              </a:spcBef>
              <a:spcAft>
                <a:spcPts val="0"/>
              </a:spcAft>
            </a:pPr>
            <a:r>
              <a:rPr lang="es-CO" sz="1400" b="1" dirty="0">
                <a:latin typeface="+mn-lt"/>
              </a:rPr>
              <a:t>Ing. Sara Osorio</a:t>
            </a:r>
          </a:p>
          <a:p>
            <a:pPr algn="r">
              <a:spcBef>
                <a:spcPts val="0"/>
              </a:spcBef>
              <a:spcAft>
                <a:spcPts val="0"/>
              </a:spcAft>
            </a:pPr>
            <a:r>
              <a:rPr lang="es-CO" sz="1400" b="1" dirty="0">
                <a:latin typeface="+mn-lt"/>
              </a:rPr>
              <a:t>Especialista en Ingeniería de Software</a:t>
            </a:r>
          </a:p>
          <a:p>
            <a:pPr algn="r">
              <a:spcBef>
                <a:spcPts val="0"/>
              </a:spcBef>
              <a:spcAft>
                <a:spcPts val="0"/>
              </a:spcAft>
            </a:pPr>
            <a:r>
              <a:rPr lang="es-CO" sz="1400" b="1" dirty="0">
                <a:latin typeface="+mn-lt"/>
              </a:rPr>
              <a:t>UNINPAHU</a:t>
            </a:r>
          </a:p>
          <a:p>
            <a:pPr algn="r">
              <a:spcBef>
                <a:spcPts val="0"/>
              </a:spcBef>
              <a:spcAft>
                <a:spcPts val="0"/>
              </a:spcAft>
            </a:pPr>
            <a:r>
              <a:rPr lang="es-CO" sz="1400" b="1" dirty="0">
                <a:latin typeface="+mn-lt"/>
              </a:rPr>
              <a:t>2019</a:t>
            </a:r>
          </a:p>
          <a:p>
            <a:pPr algn="r"/>
            <a:endParaRPr lang="es-CO" sz="1400" b="1" dirty="0">
              <a:latin typeface="+mn-lt"/>
            </a:endParaRPr>
          </a:p>
        </p:txBody>
      </p:sp>
      <p:sp>
        <p:nvSpPr>
          <p:cNvPr id="6" name="CuadroTexto 5">
            <a:extLst>
              <a:ext uri="{FF2B5EF4-FFF2-40B4-BE49-F238E27FC236}">
                <a16:creationId xmlns:a16="http://schemas.microsoft.com/office/drawing/2014/main" xmlns="" id="{77943354-5173-4183-A52C-08A1FCD16764}"/>
              </a:ext>
            </a:extLst>
          </p:cNvPr>
          <p:cNvSpPr txBox="1"/>
          <p:nvPr/>
        </p:nvSpPr>
        <p:spPr>
          <a:xfrm>
            <a:off x="0" y="116632"/>
            <a:ext cx="12192000" cy="400110"/>
          </a:xfrm>
          <a:prstGeom prst="rect">
            <a:avLst/>
          </a:prstGeom>
          <a:solidFill>
            <a:schemeClr val="accent1"/>
          </a:solidFill>
        </p:spPr>
        <p:txBody>
          <a:bodyPr wrap="square" rtlCol="0">
            <a:spAutoFit/>
          </a:bodyPr>
          <a:lstStyle/>
          <a:p>
            <a:pPr lvl="2"/>
            <a:endParaRPr lang="es-ES" sz="2000" b="1" dirty="0">
              <a:solidFill>
                <a:schemeClr val="bg1"/>
              </a:solidFill>
            </a:endParaRPr>
          </a:p>
        </p:txBody>
      </p:sp>
      <p:sp>
        <p:nvSpPr>
          <p:cNvPr id="5" name="CuadroTexto 4">
            <a:extLst>
              <a:ext uri="{FF2B5EF4-FFF2-40B4-BE49-F238E27FC236}">
                <a16:creationId xmlns:a16="http://schemas.microsoft.com/office/drawing/2014/main" xmlns="" id="{F62E5A4B-4C8D-4878-8EA1-654C0ADB253E}"/>
              </a:ext>
            </a:extLst>
          </p:cNvPr>
          <p:cNvSpPr txBox="1"/>
          <p:nvPr/>
        </p:nvSpPr>
        <p:spPr>
          <a:xfrm>
            <a:off x="9286612" y="3313651"/>
            <a:ext cx="1008866" cy="369332"/>
          </a:xfrm>
          <a:prstGeom prst="rect">
            <a:avLst/>
          </a:prstGeom>
          <a:noFill/>
        </p:spPr>
        <p:txBody>
          <a:bodyPr wrap="none" rtlCol="0">
            <a:spAutoFit/>
          </a:bodyPr>
          <a:lstStyle/>
          <a:p>
            <a:r>
              <a:rPr lang="es-ES" dirty="0"/>
              <a:t>PARTE I</a:t>
            </a:r>
          </a:p>
        </p:txBody>
      </p:sp>
    </p:spTree>
    <p:extLst>
      <p:ext uri="{BB962C8B-B14F-4D97-AF65-F5344CB8AC3E}">
        <p14:creationId xmlns:p14="http://schemas.microsoft.com/office/powerpoint/2010/main" val="310277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modelo Jerárquico</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676027"/>
            <a:ext cx="6247001" cy="1200329"/>
          </a:xfrm>
          <a:prstGeom prst="rect">
            <a:avLst/>
          </a:prstGeom>
        </p:spPr>
        <p:txBody>
          <a:bodyPr wrap="square">
            <a:spAutoFit/>
          </a:bodyPr>
          <a:lstStyle/>
          <a:p>
            <a:pPr algn="just" fontAlgn="base"/>
            <a:r>
              <a:rPr lang="es-CO" dirty="0"/>
              <a:t>Se almacena la información en una estructura jerárquica, se enlazan los registros en forma de estructura de árbol, es decir, un padre de tener varios hijos y las relaciones pueden darse entre hermanos</a:t>
            </a:r>
          </a:p>
        </p:txBody>
      </p:sp>
      <p:pic>
        <p:nvPicPr>
          <p:cNvPr id="8" name="Picture 3">
            <a:extLst>
              <a:ext uri="{FF2B5EF4-FFF2-40B4-BE49-F238E27FC236}">
                <a16:creationId xmlns:a16="http://schemas.microsoft.com/office/drawing/2014/main" xmlns="" id="{0BAC29E6-D6AB-4289-A406-FB922C1D3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188" y="3224958"/>
            <a:ext cx="5449788" cy="2688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47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modelo EN RED</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676027"/>
            <a:ext cx="6247001" cy="646331"/>
          </a:xfrm>
          <a:prstGeom prst="rect">
            <a:avLst/>
          </a:prstGeom>
        </p:spPr>
        <p:txBody>
          <a:bodyPr wrap="square">
            <a:spAutoFit/>
          </a:bodyPr>
          <a:lstStyle/>
          <a:p>
            <a:pPr algn="just" fontAlgn="base"/>
            <a:r>
              <a:rPr lang="es-CO" dirty="0"/>
              <a:t>Formada por conjuntos de registros que se conectan entre sí. Representa objetos y sus relaciones</a:t>
            </a:r>
          </a:p>
        </p:txBody>
      </p:sp>
      <p:pic>
        <p:nvPicPr>
          <p:cNvPr id="6" name="Picture 4">
            <a:extLst>
              <a:ext uri="{FF2B5EF4-FFF2-40B4-BE49-F238E27FC236}">
                <a16:creationId xmlns:a16="http://schemas.microsoft.com/office/drawing/2014/main" xmlns="" id="{462E2B15-21C9-4811-8E1A-67A037513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400" y="2961306"/>
            <a:ext cx="519702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01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modelo ORIENTADO A OBJETOS</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676027"/>
            <a:ext cx="6247001" cy="646331"/>
          </a:xfrm>
          <a:prstGeom prst="rect">
            <a:avLst/>
          </a:prstGeom>
        </p:spPr>
        <p:txBody>
          <a:bodyPr wrap="square">
            <a:spAutoFit/>
          </a:bodyPr>
          <a:lstStyle/>
          <a:p>
            <a:pPr marL="109728" indent="0">
              <a:buNone/>
            </a:pPr>
            <a:r>
              <a:rPr lang="es-CO" dirty="0"/>
              <a:t>Almacena en la BD los objetos completos y el usuario define las operaciones sobre los datos</a:t>
            </a:r>
            <a:endParaRPr lang="es-CO" dirty="0">
              <a:latin typeface="Calibri" panose="020F0502020204030204" pitchFamily="34" charset="0"/>
              <a:cs typeface="Calibri" panose="020F0502020204030204" pitchFamily="34" charset="0"/>
            </a:endParaRPr>
          </a:p>
        </p:txBody>
      </p:sp>
      <p:pic>
        <p:nvPicPr>
          <p:cNvPr id="6" name="Picture 2">
            <a:extLst>
              <a:ext uri="{FF2B5EF4-FFF2-40B4-BE49-F238E27FC236}">
                <a16:creationId xmlns:a16="http://schemas.microsoft.com/office/drawing/2014/main" xmlns="" id="{F091322A-2E20-4367-AE0D-AAF9FB3F7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554" y="2244933"/>
            <a:ext cx="5049198" cy="3935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extLst>
              <a:ext uri="{FF2B5EF4-FFF2-40B4-BE49-F238E27FC236}">
                <a16:creationId xmlns:a16="http://schemas.microsoft.com/office/drawing/2014/main" xmlns="" id="{04D193D2-4496-4A30-9829-0F7A5915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349" y="2966202"/>
            <a:ext cx="4176464"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925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BIG DATA</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034643" y="1675367"/>
            <a:ext cx="6247001" cy="923330"/>
          </a:xfrm>
          <a:prstGeom prst="rect">
            <a:avLst/>
          </a:prstGeom>
        </p:spPr>
        <p:txBody>
          <a:bodyPr wrap="square">
            <a:spAutoFit/>
          </a:bodyPr>
          <a:lstStyle/>
          <a:p>
            <a:pPr marL="109728" algn="just"/>
            <a:r>
              <a:rPr lang="es-ES" dirty="0"/>
              <a:t>Almacenamiento de grandes volúmenes de información. Herramientas como Hadoop, NoSQL, </a:t>
            </a:r>
            <a:r>
              <a:rPr lang="es-ES" dirty="0" err="1"/>
              <a:t>Cassandra</a:t>
            </a:r>
            <a:r>
              <a:rPr lang="es-ES" dirty="0"/>
              <a:t>, Business </a:t>
            </a:r>
            <a:r>
              <a:rPr lang="es-ES" dirty="0" err="1"/>
              <a:t>Intelligence</a:t>
            </a:r>
            <a:r>
              <a:rPr lang="es-ES" dirty="0"/>
              <a:t>, Machine </a:t>
            </a:r>
            <a:r>
              <a:rPr lang="es-ES" dirty="0" err="1"/>
              <a:t>Learning</a:t>
            </a:r>
            <a:r>
              <a:rPr lang="es-ES" dirty="0"/>
              <a:t>, MapReduce</a:t>
            </a:r>
            <a:endParaRPr lang="es-CO" dirty="0"/>
          </a:p>
        </p:txBody>
      </p:sp>
      <p:pic>
        <p:nvPicPr>
          <p:cNvPr id="7" name="Picture 2">
            <a:extLst>
              <a:ext uri="{FF2B5EF4-FFF2-40B4-BE49-F238E27FC236}">
                <a16:creationId xmlns:a16="http://schemas.microsoft.com/office/drawing/2014/main" xmlns="" id="{A73BF4CA-F96F-4B87-B9D4-DFB1E9477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579" y="2636247"/>
            <a:ext cx="6968842" cy="4036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43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BIG DATA</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034643" y="1675367"/>
            <a:ext cx="9845878" cy="4247317"/>
          </a:xfrm>
          <a:prstGeom prst="rect">
            <a:avLst/>
          </a:prstGeom>
        </p:spPr>
        <p:txBody>
          <a:bodyPr wrap="square">
            <a:spAutoFit/>
          </a:bodyPr>
          <a:lstStyle/>
          <a:p>
            <a:pPr marL="109728" algn="just"/>
            <a:r>
              <a:rPr lang="es-ES" b="1" dirty="0"/>
              <a:t>Tipos de Big data</a:t>
            </a:r>
          </a:p>
          <a:p>
            <a:pPr marL="109728" algn="just"/>
            <a:endParaRPr lang="es-ES" dirty="0"/>
          </a:p>
          <a:p>
            <a:pPr marL="109728" algn="just"/>
            <a:r>
              <a:rPr lang="es-CO" b="1" dirty="0"/>
              <a:t>1. Datos Estructurados - </a:t>
            </a:r>
            <a:r>
              <a:rPr lang="es-CO" b="1" dirty="0" err="1"/>
              <a:t>Structured</a:t>
            </a:r>
            <a:r>
              <a:rPr lang="es-CO" b="1" dirty="0"/>
              <a:t> Date. </a:t>
            </a:r>
            <a:r>
              <a:rPr lang="es-CO" dirty="0"/>
              <a:t>Los datos tienen longitud y formato definidos (fechas, números, cadenas de caracteres), se almacena en tablas como las BD relacionales y las hojas de cálculo.</a:t>
            </a:r>
          </a:p>
          <a:p>
            <a:pPr marL="109728" algn="just"/>
            <a:endParaRPr lang="es-CO" dirty="0"/>
          </a:p>
          <a:p>
            <a:pPr marL="109728" algn="just"/>
            <a:r>
              <a:rPr lang="es-CO" b="1" dirty="0"/>
              <a:t>2. Datos no </a:t>
            </a:r>
            <a:r>
              <a:rPr lang="es-CO" b="1" dirty="0" err="1"/>
              <a:t>Estructurandos</a:t>
            </a:r>
            <a:r>
              <a:rPr lang="es-CO" b="1" dirty="0"/>
              <a:t> - </a:t>
            </a:r>
            <a:r>
              <a:rPr lang="es-CO" b="1" dirty="0" err="1"/>
              <a:t>Unsructured</a:t>
            </a:r>
            <a:r>
              <a:rPr lang="es-CO" b="1" dirty="0"/>
              <a:t> Data. </a:t>
            </a:r>
            <a:r>
              <a:rPr lang="es-CO" dirty="0"/>
              <a:t>No tienen un formato establecido, los están como se recolectaron, no se almacenan en tablas, como los PDF, documentos multimedia, los correos electrónicos o los documentos de texto. </a:t>
            </a:r>
          </a:p>
          <a:p>
            <a:pPr marL="109728" algn="just"/>
            <a:endParaRPr lang="es-CO" dirty="0"/>
          </a:p>
          <a:p>
            <a:pPr marL="109728" algn="just"/>
            <a:r>
              <a:rPr lang="es-CO" b="1" dirty="0"/>
              <a:t>3. Datos semiestructurados - </a:t>
            </a:r>
            <a:r>
              <a:rPr lang="es-CO" b="1" dirty="0" err="1"/>
              <a:t>Semientructured</a:t>
            </a:r>
            <a:r>
              <a:rPr lang="es-CO" b="1" dirty="0"/>
              <a:t> Data. </a:t>
            </a:r>
            <a:r>
              <a:rPr lang="es-CO" dirty="0"/>
              <a:t>Datos no limitados por campos que tienen marcadores que separan unos elementos de otros. Estos datos poseen sus propios metadatos semiestructurados, los cuales tienen objetos con sus </a:t>
            </a:r>
            <a:r>
              <a:rPr lang="es-CO" dirty="0" err="1"/>
              <a:t>relacions</a:t>
            </a:r>
            <a:r>
              <a:rPr lang="es-CO" dirty="0"/>
              <a:t>, como por ejemplo HTML, XML, JSON JavaScript </a:t>
            </a:r>
            <a:r>
              <a:rPr lang="es-CO" dirty="0" err="1"/>
              <a:t>Object</a:t>
            </a:r>
            <a:r>
              <a:rPr lang="es-CO" dirty="0"/>
              <a:t> </a:t>
            </a:r>
            <a:r>
              <a:rPr lang="es-CO" dirty="0" err="1"/>
              <a:t>Notation</a:t>
            </a:r>
            <a:r>
              <a:rPr lang="es-CO" dirty="0"/>
              <a:t>, es un formato de texto ligero para el intercambio de datos)</a:t>
            </a:r>
          </a:p>
        </p:txBody>
      </p:sp>
    </p:spTree>
    <p:extLst>
      <p:ext uri="{BB962C8B-B14F-4D97-AF65-F5344CB8AC3E}">
        <p14:creationId xmlns:p14="http://schemas.microsoft.com/office/powerpoint/2010/main" val="12972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003635" y="2967335"/>
            <a:ext cx="184730" cy="923330"/>
          </a:xfrm>
          <a:prstGeom prst="rect">
            <a:avLst/>
          </a:prstGeom>
          <a:noFill/>
        </p:spPr>
        <p:txBody>
          <a:bodyPr wrap="none" lIns="91440" tIns="45720" rIns="91440" bIns="45720">
            <a:spAutoFit/>
          </a:bodyPr>
          <a:lstStyle/>
          <a:p>
            <a:pPr algn="ctr">
              <a:buNone/>
            </a:pPr>
            <a:endParaRPr lang="es-E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CuadroTexto 3">
            <a:extLst>
              <a:ext uri="{FF2B5EF4-FFF2-40B4-BE49-F238E27FC236}">
                <a16:creationId xmlns:a16="http://schemas.microsoft.com/office/drawing/2014/main" xmlns="" id="{9B26776B-58F2-425F-86F8-AF6BFB101EB3}"/>
              </a:ext>
            </a:extLst>
          </p:cNvPr>
          <p:cNvSpPr txBox="1"/>
          <p:nvPr/>
        </p:nvSpPr>
        <p:spPr>
          <a:xfrm>
            <a:off x="1143001" y="6461305"/>
            <a:ext cx="4008020" cy="369332"/>
          </a:xfrm>
          <a:prstGeom prst="rect">
            <a:avLst/>
          </a:prstGeom>
          <a:noFill/>
        </p:spPr>
        <p:txBody>
          <a:bodyPr wrap="none" rtlCol="0">
            <a:spAutoFit/>
          </a:bodyPr>
          <a:lstStyle/>
          <a:p>
            <a:r>
              <a:rPr lang="es-ES" dirty="0">
                <a:solidFill>
                  <a:schemeClr val="bg1"/>
                </a:solidFill>
              </a:rPr>
              <a:t>PROGRAMACION ORIENTADA A OBJETOS</a:t>
            </a:r>
          </a:p>
        </p:txBody>
      </p:sp>
      <p:sp>
        <p:nvSpPr>
          <p:cNvPr id="11" name="CuadroTexto 10">
            <a:extLst>
              <a:ext uri="{FF2B5EF4-FFF2-40B4-BE49-F238E27FC236}">
                <a16:creationId xmlns:a16="http://schemas.microsoft.com/office/drawing/2014/main" xmlns="" id="{34511DA4-CB4E-475E-9716-45C8B1FBC48F}"/>
              </a:ext>
            </a:extLst>
          </p:cNvPr>
          <p:cNvSpPr txBox="1"/>
          <p:nvPr/>
        </p:nvSpPr>
        <p:spPr>
          <a:xfrm>
            <a:off x="9517623" y="6415139"/>
            <a:ext cx="1505990" cy="461665"/>
          </a:xfrm>
          <a:prstGeom prst="rect">
            <a:avLst/>
          </a:prstGeom>
          <a:noFill/>
        </p:spPr>
        <p:txBody>
          <a:bodyPr wrap="none" rtlCol="0">
            <a:spAutoFit/>
          </a:bodyPr>
          <a:lstStyle/>
          <a:p>
            <a:pPr algn="r"/>
            <a:r>
              <a:rPr lang="es-ES" sz="1200" dirty="0">
                <a:solidFill>
                  <a:schemeClr val="bg1"/>
                </a:solidFill>
              </a:rPr>
              <a:t>ING. SARA OSORIO S.</a:t>
            </a:r>
          </a:p>
          <a:p>
            <a:pPr algn="r"/>
            <a:r>
              <a:rPr lang="es-ES" sz="1200" dirty="0">
                <a:solidFill>
                  <a:schemeClr val="bg1"/>
                </a:solidFill>
              </a:rPr>
              <a:t>2019</a:t>
            </a:r>
          </a:p>
        </p:txBody>
      </p:sp>
      <p:sp>
        <p:nvSpPr>
          <p:cNvPr id="5" name="CuadroTexto 4">
            <a:extLst>
              <a:ext uri="{FF2B5EF4-FFF2-40B4-BE49-F238E27FC236}">
                <a16:creationId xmlns:a16="http://schemas.microsoft.com/office/drawing/2014/main" xmlns="" id="{249CDE4A-320B-4447-8550-8461D9200B27}"/>
              </a:ext>
            </a:extLst>
          </p:cNvPr>
          <p:cNvSpPr txBox="1"/>
          <p:nvPr/>
        </p:nvSpPr>
        <p:spPr>
          <a:xfrm>
            <a:off x="1937127" y="1962408"/>
            <a:ext cx="7998374" cy="2308324"/>
          </a:xfrm>
          <a:prstGeom prst="rect">
            <a:avLst/>
          </a:prstGeom>
          <a:noFill/>
        </p:spPr>
        <p:txBody>
          <a:bodyPr wrap="square" rtlCol="0">
            <a:spAutoFit/>
          </a:bodyPr>
          <a:lstStyle/>
          <a:p>
            <a:pPr algn="ctr" fontAlgn="base"/>
            <a:r>
              <a:rPr lang="es-CO" sz="2400" i="1" dirty="0"/>
              <a:t>Los sistemas gestores de bases de datos son la herramienta más adecuada para almacenar los datos en un sistema de información debido a sus características de seguridad, recuperación ante fallos, gestión centralizada, estandarización del lenguaje de consulta y funcionalidad avanzada. </a:t>
            </a:r>
            <a:endParaRPr lang="es-CO" sz="2400" dirty="0"/>
          </a:p>
        </p:txBody>
      </p:sp>
      <p:sp>
        <p:nvSpPr>
          <p:cNvPr id="8" name="CuadroTexto 7">
            <a:extLst>
              <a:ext uri="{FF2B5EF4-FFF2-40B4-BE49-F238E27FC236}">
                <a16:creationId xmlns:a16="http://schemas.microsoft.com/office/drawing/2014/main" xmlns="" id="{BCF4171B-2AFC-4CC0-97CB-8B064082573D}"/>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INTRODUCCIÓN</a:t>
            </a:r>
          </a:p>
        </p:txBody>
      </p:sp>
    </p:spTree>
    <p:extLst>
      <p:ext uri="{BB962C8B-B14F-4D97-AF65-F5344CB8AC3E}">
        <p14:creationId xmlns:p14="http://schemas.microsoft.com/office/powerpoint/2010/main" val="74327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INTRODUCCIÓN</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705720"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definiciones de bases de datos</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885752"/>
            <a:ext cx="10282106" cy="3970318"/>
          </a:xfrm>
          <a:prstGeom prst="rect">
            <a:avLst/>
          </a:prstGeom>
        </p:spPr>
        <p:txBody>
          <a:bodyPr wrap="square">
            <a:spAutoFit/>
          </a:bodyPr>
          <a:lstStyle/>
          <a:p>
            <a:pPr marL="342900" indent="-342900" algn="just">
              <a:buFont typeface="+mj-lt"/>
              <a:buAutoNum type="arabicPeriod"/>
            </a:pPr>
            <a:r>
              <a:rPr lang="es-CO" dirty="0"/>
              <a:t>Es un conjunto de datos estructurados y definidos a través de un proceso específico, que busca evitar la redundancia, y que se almacenará en algún medio de almacenamiento masivo, como un disco.</a:t>
            </a:r>
          </a:p>
          <a:p>
            <a:pPr marL="342900" indent="-342900" algn="just">
              <a:buFont typeface="+mj-lt"/>
              <a:buAutoNum type="arabicPeriod"/>
            </a:pPr>
            <a:r>
              <a:rPr lang="es-CO" dirty="0"/>
              <a:t>Son almacenes o bancos donde se guardan ordenadamente cantidades de información, que luego será encontrada fácilmente y utilizada.</a:t>
            </a:r>
          </a:p>
          <a:p>
            <a:pPr marL="342900" indent="-342900" algn="just">
              <a:buFont typeface="+mj-lt"/>
              <a:buAutoNum type="arabicPeriod"/>
            </a:pPr>
            <a:r>
              <a:rPr lang="es-CO" dirty="0"/>
              <a:t>Es un sistema de archivos electrónico que guardan datos de diversas temáticas pero en el mismo contexto, se categorizan de diferente manera y comparten relaciones o vínculos, lo que les permite estar ordenados y clasificarlos de acuerdo a la necesidad.</a:t>
            </a:r>
          </a:p>
          <a:p>
            <a:pPr marL="342900" indent="-342900" algn="just">
              <a:buFont typeface="+mj-lt"/>
              <a:buAutoNum type="arabicPeriod"/>
            </a:pPr>
            <a:r>
              <a:rPr lang="es-CO" dirty="0"/>
              <a:t>Conjunto de información relacionada que se encuentra agrupada o estructurada.</a:t>
            </a:r>
          </a:p>
          <a:p>
            <a:pPr marL="342900" indent="-342900" algn="just">
              <a:buFont typeface="+mj-lt"/>
              <a:buAutoNum type="arabicPeriod"/>
            </a:pPr>
            <a:r>
              <a:rPr lang="es-CO" dirty="0"/>
              <a:t>“Desde el punto de vista informático, una base de datos es un sistema formado por un conjunto de datos almacenados en discos que permiten el acceso directo a ellos y un conjunto de programas que manipulan ese conjunto de datos”. </a:t>
            </a:r>
          </a:p>
          <a:p>
            <a:pPr marL="342900" indent="-342900" algn="just">
              <a:buFont typeface="+mj-lt"/>
              <a:buAutoNum type="arabicPeriod"/>
            </a:pPr>
            <a:r>
              <a:rPr lang="es-CO" dirty="0"/>
              <a:t>Formalmente, una base de datos es un conjunto de datos estructurados, fiables y homogéneos, organizados independientemente en una máquina, accesibles en tiempo real, compartibles por usuarios concurrentes que tienen necesidades de información diferente y no predecibles en el tiempo. </a:t>
            </a:r>
          </a:p>
        </p:txBody>
      </p:sp>
    </p:spTree>
    <p:extLst>
      <p:ext uri="{BB962C8B-B14F-4D97-AF65-F5344CB8AC3E}">
        <p14:creationId xmlns:p14="http://schemas.microsoft.com/office/powerpoint/2010/main" val="151240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INTRODUCCIÓN</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705720" y="101243"/>
            <a:ext cx="8111109" cy="1952072"/>
          </a:xfrm>
          <a:prstGeom prst="rect">
            <a:avLst/>
          </a:prstGeom>
        </p:spPr>
        <p:txBody>
          <a:bodyPr vert="horz" wrap="square" lIns="0" tIns="287273" rIns="0" bIns="0" rtlCol="0" anchor="ctr">
            <a:spAutoFit/>
          </a:bodyPr>
          <a:lstStyle/>
          <a:p>
            <a:pPr marL="256540">
              <a:lnSpc>
                <a:spcPct val="100000"/>
              </a:lnSpc>
            </a:pPr>
            <a:r>
              <a:rPr lang="es-CO" dirty="0"/>
              <a:t>¿Por qué interesa usar una base de datos?</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885752"/>
            <a:ext cx="10282106" cy="646331"/>
          </a:xfrm>
          <a:prstGeom prst="rect">
            <a:avLst/>
          </a:prstGeom>
        </p:spPr>
        <p:txBody>
          <a:bodyPr wrap="square">
            <a:spAutoFit/>
          </a:bodyPr>
          <a:lstStyle/>
          <a:p>
            <a:pPr algn="just"/>
            <a:endParaRPr lang="es-CO" dirty="0"/>
          </a:p>
          <a:p>
            <a:pPr algn="just"/>
            <a:r>
              <a:rPr lang="es-CO" b="1" u="sng" dirty="0"/>
              <a:t>Ventajas de una base de datos frente a una gestión no organizada de los datos :</a:t>
            </a:r>
            <a:endParaRPr lang="es-CO" b="1" u="sng" dirty="0">
              <a:latin typeface="Calibri" panose="020F0502020204030204" pitchFamily="34" charset="0"/>
              <a:cs typeface="Calibri" panose="020F0502020204030204" pitchFamily="34" charset="0"/>
            </a:endParaRPr>
          </a:p>
        </p:txBody>
      </p:sp>
      <p:sp>
        <p:nvSpPr>
          <p:cNvPr id="2" name="Rectángulo 1">
            <a:extLst>
              <a:ext uri="{FF2B5EF4-FFF2-40B4-BE49-F238E27FC236}">
                <a16:creationId xmlns:a16="http://schemas.microsoft.com/office/drawing/2014/main" xmlns="" id="{5292A089-7720-4AD4-8B6C-98FBC8D60609}"/>
              </a:ext>
            </a:extLst>
          </p:cNvPr>
          <p:cNvSpPr/>
          <p:nvPr/>
        </p:nvSpPr>
        <p:spPr>
          <a:xfrm>
            <a:off x="1143700" y="2607908"/>
            <a:ext cx="10282106" cy="3693319"/>
          </a:xfrm>
          <a:prstGeom prst="rect">
            <a:avLst/>
          </a:prstGeom>
        </p:spPr>
        <p:txBody>
          <a:bodyPr wrap="square">
            <a:spAutoFit/>
          </a:bodyPr>
          <a:lstStyle/>
          <a:p>
            <a:pPr fontAlgn="base">
              <a:buFont typeface="Arial" panose="020B0604020202020204" pitchFamily="34" charset="0"/>
              <a:buChar char="•"/>
            </a:pPr>
            <a:r>
              <a:rPr lang="es-CO" b="1" dirty="0">
                <a:solidFill>
                  <a:srgbClr val="000000"/>
                </a:solidFill>
              </a:rPr>
              <a:t>Mayor independencia</a:t>
            </a:r>
            <a:r>
              <a:rPr lang="es-CO" dirty="0">
                <a:solidFill>
                  <a:srgbClr val="000000"/>
                </a:solidFill>
              </a:rPr>
              <a:t>. Los datos son independientes de las aplicaciones que los usan, así como de los usuarios.</a:t>
            </a:r>
          </a:p>
          <a:p>
            <a:pPr fontAlgn="base">
              <a:buFont typeface="Arial" panose="020B0604020202020204" pitchFamily="34" charset="0"/>
              <a:buChar char="•"/>
            </a:pPr>
            <a:r>
              <a:rPr lang="es-CO" b="1" dirty="0">
                <a:solidFill>
                  <a:srgbClr val="000000"/>
                </a:solidFill>
              </a:rPr>
              <a:t>Mayor disponibilidad</a:t>
            </a:r>
            <a:r>
              <a:rPr lang="es-CO" dirty="0">
                <a:solidFill>
                  <a:srgbClr val="000000"/>
                </a:solidFill>
              </a:rPr>
              <a:t>. Se facilita el acceso a los datos desde contextos, aplicaciones y medios distintos, haciéndolos útiles para un mayor número de usuarios.</a:t>
            </a:r>
          </a:p>
          <a:p>
            <a:pPr fontAlgn="base">
              <a:buFont typeface="Arial" panose="020B0604020202020204" pitchFamily="34" charset="0"/>
              <a:buChar char="•"/>
            </a:pPr>
            <a:r>
              <a:rPr lang="es-CO" b="1" dirty="0">
                <a:solidFill>
                  <a:srgbClr val="000000"/>
                </a:solidFill>
              </a:rPr>
              <a:t>Mayor seguridad (protección de los datos)</a:t>
            </a:r>
            <a:r>
              <a:rPr lang="es-CO" dirty="0">
                <a:solidFill>
                  <a:srgbClr val="000000"/>
                </a:solidFill>
              </a:rPr>
              <a:t>. Por ejemplo, resulta más fácil replicar una base de datos para mantener una copia de seguridad que hacerlo con un conjunto de ficheros almacenados de forma no estructurada. Además, al estar centralizado el acceso a los datos, existe una verdadera sincronización de todo el trabajo que se haya podido hacer sobre estos (modificaciones), con lo que esa copia de seguridad servirá a todos los usuarios.</a:t>
            </a:r>
          </a:p>
          <a:p>
            <a:pPr fontAlgn="base">
              <a:buFont typeface="Arial" panose="020B0604020202020204" pitchFamily="34" charset="0"/>
              <a:buChar char="•"/>
            </a:pPr>
            <a:r>
              <a:rPr lang="es-CO" b="1" dirty="0">
                <a:solidFill>
                  <a:srgbClr val="000000"/>
                </a:solidFill>
              </a:rPr>
              <a:t>Menor redundancia</a:t>
            </a:r>
            <a:r>
              <a:rPr lang="es-CO" dirty="0">
                <a:solidFill>
                  <a:srgbClr val="000000"/>
                </a:solidFill>
              </a:rPr>
              <a:t>. Un mismo dato no se encuentra almacenado en múltiples ficheros o con múltiples esquemas distintos, sino en una única instancia en la base de datos. Esto redunda en menor volumen de datos y mayor rapidez de acceso.</a:t>
            </a:r>
          </a:p>
          <a:p>
            <a:pPr fontAlgn="base">
              <a:buFont typeface="Arial" panose="020B0604020202020204" pitchFamily="34" charset="0"/>
              <a:buChar char="•"/>
            </a:pPr>
            <a:r>
              <a:rPr lang="es-CO" b="1" dirty="0">
                <a:solidFill>
                  <a:srgbClr val="000000"/>
                </a:solidFill>
              </a:rPr>
              <a:t>Mayor eficiencia en la captura, codificación y entrada de datos</a:t>
            </a:r>
            <a:r>
              <a:rPr lang="es-CO" dirty="0">
                <a:solidFill>
                  <a:srgbClr val="000000"/>
                </a:solidFill>
              </a:rPr>
              <a:t>.</a:t>
            </a:r>
            <a:endParaRPr lang="es-CO" b="0" i="0" dirty="0">
              <a:solidFill>
                <a:srgbClr val="000000"/>
              </a:solidFill>
              <a:effectLst/>
            </a:endParaRPr>
          </a:p>
        </p:txBody>
      </p:sp>
    </p:spTree>
    <p:extLst>
      <p:ext uri="{BB962C8B-B14F-4D97-AF65-F5344CB8AC3E}">
        <p14:creationId xmlns:p14="http://schemas.microsoft.com/office/powerpoint/2010/main" val="186929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INTRODUCCIÓN</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705720" y="101243"/>
            <a:ext cx="8111109" cy="1952072"/>
          </a:xfrm>
          <a:prstGeom prst="rect">
            <a:avLst/>
          </a:prstGeom>
        </p:spPr>
        <p:txBody>
          <a:bodyPr vert="horz" wrap="square" lIns="0" tIns="287273" rIns="0" bIns="0" rtlCol="0" anchor="ctr">
            <a:spAutoFit/>
          </a:bodyPr>
          <a:lstStyle/>
          <a:p>
            <a:pPr marL="256540">
              <a:lnSpc>
                <a:spcPct val="100000"/>
              </a:lnSpc>
            </a:pPr>
            <a:r>
              <a:rPr lang="es-CO" dirty="0"/>
              <a:t>¿Por qué interesa usar una base de datos?</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885752"/>
            <a:ext cx="10282106" cy="646331"/>
          </a:xfrm>
          <a:prstGeom prst="rect">
            <a:avLst/>
          </a:prstGeom>
        </p:spPr>
        <p:txBody>
          <a:bodyPr wrap="square">
            <a:spAutoFit/>
          </a:bodyPr>
          <a:lstStyle/>
          <a:p>
            <a:pPr algn="just"/>
            <a:endParaRPr lang="es-CO" dirty="0"/>
          </a:p>
          <a:p>
            <a:pPr algn="just"/>
            <a:r>
              <a:rPr lang="es-CO" b="1" u="sng" dirty="0"/>
              <a:t>Ventajas de los resultados obtenidos de la explotación de la base de datos:</a:t>
            </a:r>
            <a:endParaRPr lang="es-CO" b="1" u="sng" dirty="0">
              <a:latin typeface="Calibri" panose="020F0502020204030204" pitchFamily="34" charset="0"/>
              <a:cs typeface="Calibri" panose="020F0502020204030204" pitchFamily="34" charset="0"/>
            </a:endParaRPr>
          </a:p>
        </p:txBody>
      </p:sp>
      <p:sp>
        <p:nvSpPr>
          <p:cNvPr id="2" name="Rectángulo 1">
            <a:extLst>
              <a:ext uri="{FF2B5EF4-FFF2-40B4-BE49-F238E27FC236}">
                <a16:creationId xmlns:a16="http://schemas.microsoft.com/office/drawing/2014/main" xmlns="" id="{5292A089-7720-4AD4-8B6C-98FBC8D60609}"/>
              </a:ext>
            </a:extLst>
          </p:cNvPr>
          <p:cNvSpPr/>
          <p:nvPr/>
        </p:nvSpPr>
        <p:spPr>
          <a:xfrm>
            <a:off x="1143700" y="2616297"/>
            <a:ext cx="10282106" cy="2585323"/>
          </a:xfrm>
          <a:prstGeom prst="rect">
            <a:avLst/>
          </a:prstGeom>
        </p:spPr>
        <p:txBody>
          <a:bodyPr wrap="square">
            <a:spAutoFit/>
          </a:bodyPr>
          <a:lstStyle/>
          <a:p>
            <a:pPr fontAlgn="base"/>
            <a:r>
              <a:rPr lang="es-CO" b="1" dirty="0"/>
              <a:t>Mayor coherencia</a:t>
            </a:r>
            <a:r>
              <a:rPr lang="es-CO" dirty="0"/>
              <a:t>. La mayor calidad de los datos que se deriva de su mejor gestión deriva en mayor calidad de los resultados.</a:t>
            </a:r>
          </a:p>
          <a:p>
            <a:pPr fontAlgn="base"/>
            <a:endParaRPr lang="es-CO" b="1" dirty="0"/>
          </a:p>
          <a:p>
            <a:pPr fontAlgn="base"/>
            <a:r>
              <a:rPr lang="es-CO" b="1" dirty="0"/>
              <a:t>Mayor eficiencia</a:t>
            </a:r>
            <a:r>
              <a:rPr lang="es-CO" dirty="0"/>
              <a:t>. Facilitando el acceso a los datos y haciendo más sencilla su explotación, la obtención de resultados es más eficiente.</a:t>
            </a:r>
          </a:p>
          <a:p>
            <a:pPr fontAlgn="base"/>
            <a:endParaRPr lang="es-CO" b="1" dirty="0"/>
          </a:p>
          <a:p>
            <a:pPr fontAlgn="base"/>
            <a:r>
              <a:rPr lang="es-CO" b="1" dirty="0"/>
              <a:t>Mayor valor informativo</a:t>
            </a:r>
            <a:r>
              <a:rPr lang="es-CO" dirty="0"/>
              <a:t>. Resulta más sencillo extraer la información que los datos contienen, ya que uno de los cometidos de la base de datos es aumentar el valor de estos como fuente de información.</a:t>
            </a:r>
          </a:p>
        </p:txBody>
      </p:sp>
    </p:spTree>
    <p:extLst>
      <p:ext uri="{BB962C8B-B14F-4D97-AF65-F5344CB8AC3E}">
        <p14:creationId xmlns:p14="http://schemas.microsoft.com/office/powerpoint/2010/main" val="157265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INTRODUCCIÓN</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705720" y="101243"/>
            <a:ext cx="8111109" cy="1952072"/>
          </a:xfrm>
          <a:prstGeom prst="rect">
            <a:avLst/>
          </a:prstGeom>
        </p:spPr>
        <p:txBody>
          <a:bodyPr vert="horz" wrap="square" lIns="0" tIns="287273" rIns="0" bIns="0" rtlCol="0" anchor="ctr">
            <a:spAutoFit/>
          </a:bodyPr>
          <a:lstStyle/>
          <a:p>
            <a:pPr marL="256540">
              <a:lnSpc>
                <a:spcPct val="100000"/>
              </a:lnSpc>
            </a:pPr>
            <a:r>
              <a:rPr lang="es-CO" dirty="0"/>
              <a:t>¿Por qué interesa usar una base de datos?</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885752"/>
            <a:ext cx="10282106" cy="646331"/>
          </a:xfrm>
          <a:prstGeom prst="rect">
            <a:avLst/>
          </a:prstGeom>
        </p:spPr>
        <p:txBody>
          <a:bodyPr wrap="square">
            <a:spAutoFit/>
          </a:bodyPr>
          <a:lstStyle/>
          <a:p>
            <a:pPr algn="just"/>
            <a:endParaRPr lang="es-CO" dirty="0"/>
          </a:p>
          <a:p>
            <a:pPr algn="just"/>
            <a:r>
              <a:rPr lang="es-CO" b="1" u="sng" dirty="0"/>
              <a:t>Ventajas para los usuarios:</a:t>
            </a:r>
            <a:endParaRPr lang="es-CO" b="1" u="sng" dirty="0">
              <a:latin typeface="Calibri" panose="020F0502020204030204" pitchFamily="34" charset="0"/>
              <a:cs typeface="Calibri" panose="020F0502020204030204" pitchFamily="34" charset="0"/>
            </a:endParaRPr>
          </a:p>
        </p:txBody>
      </p:sp>
      <p:sp>
        <p:nvSpPr>
          <p:cNvPr id="2" name="Rectángulo 1">
            <a:extLst>
              <a:ext uri="{FF2B5EF4-FFF2-40B4-BE49-F238E27FC236}">
                <a16:creationId xmlns:a16="http://schemas.microsoft.com/office/drawing/2014/main" xmlns="" id="{5292A089-7720-4AD4-8B6C-98FBC8D60609}"/>
              </a:ext>
            </a:extLst>
          </p:cNvPr>
          <p:cNvSpPr/>
          <p:nvPr/>
        </p:nvSpPr>
        <p:spPr>
          <a:xfrm>
            <a:off x="1143700" y="2616297"/>
            <a:ext cx="10282106" cy="1754326"/>
          </a:xfrm>
          <a:prstGeom prst="rect">
            <a:avLst/>
          </a:prstGeom>
        </p:spPr>
        <p:txBody>
          <a:bodyPr wrap="square">
            <a:spAutoFit/>
          </a:bodyPr>
          <a:lstStyle/>
          <a:p>
            <a:pPr fontAlgn="base"/>
            <a:r>
              <a:rPr lang="es-CO" b="1" dirty="0"/>
              <a:t>Mayor facilidad y sencillez de acceso</a:t>
            </a:r>
            <a:r>
              <a:rPr lang="es-CO" dirty="0"/>
              <a:t>. El usuario de la base de datos se debe preocupar únicamente de </a:t>
            </a:r>
            <a:r>
              <a:rPr lang="es-CO" i="1" dirty="0"/>
              <a:t>usar</a:t>
            </a:r>
            <a:r>
              <a:rPr lang="es-CO" dirty="0"/>
              <a:t> los datos, disponiendo para ello de las herramientas adecuadas y de una estructura solida sobre la que apoyarse.</a:t>
            </a:r>
          </a:p>
          <a:p>
            <a:pPr fontAlgn="base"/>
            <a:endParaRPr lang="es-CO" b="1" dirty="0"/>
          </a:p>
          <a:p>
            <a:pPr fontAlgn="base"/>
            <a:r>
              <a:rPr lang="es-CO" b="1" dirty="0"/>
              <a:t>Facilidad para reutilización de datos</a:t>
            </a:r>
            <a:r>
              <a:rPr lang="es-CO" dirty="0"/>
              <a:t>. Esto es, facilidad para compartir.</a:t>
            </a:r>
          </a:p>
          <a:p>
            <a:pPr fontAlgn="base"/>
            <a:endParaRPr lang="es-CO" dirty="0"/>
          </a:p>
        </p:txBody>
      </p:sp>
      <p:sp>
        <p:nvSpPr>
          <p:cNvPr id="5" name="Rectángulo 4">
            <a:extLst>
              <a:ext uri="{FF2B5EF4-FFF2-40B4-BE49-F238E27FC236}">
                <a16:creationId xmlns:a16="http://schemas.microsoft.com/office/drawing/2014/main" xmlns="" id="{E7E29544-71AF-4E53-B5BF-E162B5524720}"/>
              </a:ext>
            </a:extLst>
          </p:cNvPr>
          <p:cNvSpPr/>
          <p:nvPr/>
        </p:nvSpPr>
        <p:spPr>
          <a:xfrm>
            <a:off x="2972499" y="4720472"/>
            <a:ext cx="6096000" cy="1477328"/>
          </a:xfrm>
          <a:prstGeom prst="rect">
            <a:avLst/>
          </a:prstGeom>
        </p:spPr>
        <p:txBody>
          <a:bodyPr wrap="square">
            <a:spAutoFit/>
          </a:bodyPr>
          <a:lstStyle/>
          <a:p>
            <a:pPr algn="ctr" fontAlgn="base"/>
            <a:r>
              <a:rPr lang="es-CO" dirty="0"/>
              <a:t>De forma resumida, puede decirse que la principal bondad de una base de datos es la centralización que supone de todos los datos con los que se trabaja en un contexto determinado, con las consecuencias que ello tiene para una mejor gestión, acceso o estructuración de estos.</a:t>
            </a:r>
            <a:endParaRPr lang="es-ES" dirty="0"/>
          </a:p>
        </p:txBody>
      </p:sp>
    </p:spTree>
    <p:extLst>
      <p:ext uri="{BB962C8B-B14F-4D97-AF65-F5344CB8AC3E}">
        <p14:creationId xmlns:p14="http://schemas.microsoft.com/office/powerpoint/2010/main" val="268928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modelo EN RELACIONAL</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676027"/>
            <a:ext cx="6247001" cy="646331"/>
          </a:xfrm>
          <a:prstGeom prst="rect">
            <a:avLst/>
          </a:prstGeom>
        </p:spPr>
        <p:txBody>
          <a:bodyPr wrap="square">
            <a:spAutoFit/>
          </a:bodyPr>
          <a:lstStyle/>
          <a:p>
            <a:pPr marL="109728" indent="0">
              <a:buNone/>
            </a:pPr>
            <a:r>
              <a:rPr lang="es-CO" dirty="0"/>
              <a:t>Establecen interconexiones o relaciones entre datos que se encuentran almacenados en tablas</a:t>
            </a:r>
            <a:endParaRPr lang="es-CO" dirty="0">
              <a:latin typeface="Calibri" panose="020F0502020204030204" pitchFamily="34" charset="0"/>
              <a:cs typeface="Calibri" panose="020F0502020204030204" pitchFamily="34" charset="0"/>
            </a:endParaRPr>
          </a:p>
        </p:txBody>
      </p:sp>
      <p:pic>
        <p:nvPicPr>
          <p:cNvPr id="7" name="Picture 3">
            <a:extLst>
              <a:ext uri="{FF2B5EF4-FFF2-40B4-BE49-F238E27FC236}">
                <a16:creationId xmlns:a16="http://schemas.microsoft.com/office/drawing/2014/main" xmlns="" id="{5B684925-0F13-4958-BB25-27E2730BF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027" y="2611058"/>
            <a:ext cx="3400996" cy="3437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a:extLst>
              <a:ext uri="{FF2B5EF4-FFF2-40B4-BE49-F238E27FC236}">
                <a16:creationId xmlns:a16="http://schemas.microsoft.com/office/drawing/2014/main" xmlns="" id="{93AA678E-A69E-4572-BA1C-461ABE6BA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94" y="2523165"/>
            <a:ext cx="4907057" cy="3525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29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modelo EN ENTIDAD-RELACION</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143700" y="1676027"/>
            <a:ext cx="6247001" cy="923330"/>
          </a:xfrm>
          <a:prstGeom prst="rect">
            <a:avLst/>
          </a:prstGeom>
        </p:spPr>
        <p:txBody>
          <a:bodyPr wrap="square">
            <a:spAutoFit/>
          </a:bodyPr>
          <a:lstStyle/>
          <a:p>
            <a:pPr marL="109728" indent="0">
              <a:buNone/>
            </a:pPr>
            <a:r>
              <a:rPr lang="es-CO" dirty="0"/>
              <a:t>Herramienta para modelar datos y poder representar entidades de un sistema de información con sus interrelaciones y propiedades.</a:t>
            </a:r>
            <a:endParaRPr lang="es-CO" dirty="0">
              <a:latin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xmlns="" id="{9029CB6F-5D86-46D4-A870-EB4A5230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451" y="2719326"/>
            <a:ext cx="7306962" cy="3621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34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xmlns="" id="{89B2105E-184C-4B28-8564-E704CD16ED0A}"/>
              </a:ext>
            </a:extLst>
          </p:cNvPr>
          <p:cNvSpPr txBox="1"/>
          <p:nvPr/>
        </p:nvSpPr>
        <p:spPr>
          <a:xfrm>
            <a:off x="0" y="116632"/>
            <a:ext cx="12192000" cy="400110"/>
          </a:xfrm>
          <a:prstGeom prst="rect">
            <a:avLst/>
          </a:prstGeom>
          <a:solidFill>
            <a:schemeClr val="accent1"/>
          </a:solidFill>
        </p:spPr>
        <p:txBody>
          <a:bodyPr wrap="square" rtlCol="0">
            <a:spAutoFit/>
          </a:bodyPr>
          <a:lstStyle/>
          <a:p>
            <a:pPr lvl="2"/>
            <a:r>
              <a:rPr lang="es-ES" sz="2000" b="1" dirty="0">
                <a:solidFill>
                  <a:schemeClr val="bg1"/>
                </a:solidFill>
              </a:rPr>
              <a:t>MODELOS DE BASES DE DATOS</a:t>
            </a:r>
          </a:p>
        </p:txBody>
      </p:sp>
      <p:sp>
        <p:nvSpPr>
          <p:cNvPr id="14" name="object 2">
            <a:extLst>
              <a:ext uri="{FF2B5EF4-FFF2-40B4-BE49-F238E27FC236}">
                <a16:creationId xmlns:a16="http://schemas.microsoft.com/office/drawing/2014/main" xmlns="" id="{5FF2AFCC-3E40-495E-806E-F76B325BE1F2}"/>
              </a:ext>
            </a:extLst>
          </p:cNvPr>
          <p:cNvSpPr txBox="1">
            <a:spLocks noGrp="1"/>
          </p:cNvSpPr>
          <p:nvPr>
            <p:ph type="title"/>
          </p:nvPr>
        </p:nvSpPr>
        <p:spPr>
          <a:xfrm>
            <a:off x="680553" y="516742"/>
            <a:ext cx="8229600" cy="1121075"/>
          </a:xfrm>
          <a:prstGeom prst="rect">
            <a:avLst/>
          </a:prstGeom>
        </p:spPr>
        <p:txBody>
          <a:bodyPr vert="horz" wrap="square" lIns="0" tIns="287273" rIns="0" bIns="0" rtlCol="0" anchor="ctr">
            <a:spAutoFit/>
          </a:bodyPr>
          <a:lstStyle/>
          <a:p>
            <a:pPr marL="256540">
              <a:lnSpc>
                <a:spcPct val="100000"/>
              </a:lnSpc>
            </a:pPr>
            <a:r>
              <a:rPr lang="es-ES" spc="-10" dirty="0"/>
              <a:t>modelo DOCUMENTAL</a:t>
            </a:r>
            <a:endParaRPr spc="-10" dirty="0"/>
          </a:p>
        </p:txBody>
      </p:sp>
      <p:sp>
        <p:nvSpPr>
          <p:cNvPr id="12" name="Rectángulo 11">
            <a:extLst>
              <a:ext uri="{FF2B5EF4-FFF2-40B4-BE49-F238E27FC236}">
                <a16:creationId xmlns:a16="http://schemas.microsoft.com/office/drawing/2014/main" xmlns="" id="{6BAAF8F0-2106-45F5-B600-8908D089C2ED}"/>
              </a:ext>
            </a:extLst>
          </p:cNvPr>
          <p:cNvSpPr/>
          <p:nvPr/>
        </p:nvSpPr>
        <p:spPr>
          <a:xfrm>
            <a:off x="1034643" y="1675367"/>
            <a:ext cx="6247001" cy="923330"/>
          </a:xfrm>
          <a:prstGeom prst="rect">
            <a:avLst/>
          </a:prstGeom>
        </p:spPr>
        <p:txBody>
          <a:bodyPr wrap="square">
            <a:spAutoFit/>
          </a:bodyPr>
          <a:lstStyle/>
          <a:p>
            <a:pPr marL="109728" indent="0">
              <a:buNone/>
            </a:pPr>
            <a:r>
              <a:rPr lang="es-CO" dirty="0"/>
              <a:t>Formada por un conjunto de programas que almacenan, recuperan y gestionan datos de documentos o datos estructurados, es una subcategoría de las BD NoSQL.</a:t>
            </a:r>
            <a:endParaRPr lang="es-CO" dirty="0">
              <a:latin typeface="Calibri" panose="020F0502020204030204" pitchFamily="34" charset="0"/>
              <a:cs typeface="Calibri" panose="020F0502020204030204" pitchFamily="34" charset="0"/>
            </a:endParaRPr>
          </a:p>
        </p:txBody>
      </p:sp>
      <p:pic>
        <p:nvPicPr>
          <p:cNvPr id="13" name="Picture 2">
            <a:extLst>
              <a:ext uri="{FF2B5EF4-FFF2-40B4-BE49-F238E27FC236}">
                <a16:creationId xmlns:a16="http://schemas.microsoft.com/office/drawing/2014/main" xmlns="" id="{FA659F01-377A-4EDC-B5DE-A08346849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839" y="660305"/>
            <a:ext cx="4675314" cy="342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ángulo 1">
            <a:extLst>
              <a:ext uri="{FF2B5EF4-FFF2-40B4-BE49-F238E27FC236}">
                <a16:creationId xmlns:a16="http://schemas.microsoft.com/office/drawing/2014/main" xmlns="" id="{C9AB64B4-2FC7-44F7-A8F0-DB93EB340D0F}"/>
              </a:ext>
            </a:extLst>
          </p:cNvPr>
          <p:cNvSpPr/>
          <p:nvPr/>
        </p:nvSpPr>
        <p:spPr>
          <a:xfrm>
            <a:off x="1034643" y="2791644"/>
            <a:ext cx="7345959" cy="3970318"/>
          </a:xfrm>
          <a:prstGeom prst="rect">
            <a:avLst/>
          </a:prstGeom>
        </p:spPr>
        <p:txBody>
          <a:bodyPr wrap="square">
            <a:spAutoFit/>
          </a:bodyPr>
          <a:lstStyle/>
          <a:p>
            <a:pPr marL="109728" algn="just"/>
            <a:r>
              <a:rPr lang="es-CO" dirty="0"/>
              <a:t>El concepto central de una base de datos orientada a documentos es el concepto mismo de Documento. Mientras cada implementación de base de datos orientada a documentos difiere en los detalles, en general todas ellas comparten el principio de que los documentos encapsulan y codifican datos o información siguiendo algún formato estándar. Entre las codificaciones usadas en la actualidad se encuentran </a:t>
            </a:r>
            <a:r>
              <a:rPr lang="es-CO" dirty="0">
                <a:hlinkClick r:id="rId3" tooltip="XML"/>
              </a:rPr>
              <a:t>XML</a:t>
            </a:r>
            <a:r>
              <a:rPr lang="es-CO" dirty="0"/>
              <a:t>, </a:t>
            </a:r>
            <a:r>
              <a:rPr lang="es-CO" dirty="0">
                <a:hlinkClick r:id="rId4" tooltip="YAML"/>
              </a:rPr>
              <a:t>YAML</a:t>
            </a:r>
            <a:r>
              <a:rPr lang="es-CO" dirty="0"/>
              <a:t>, </a:t>
            </a:r>
            <a:r>
              <a:rPr lang="es-CO" dirty="0">
                <a:hlinkClick r:id="rId5" tooltip="JSON"/>
              </a:rPr>
              <a:t>JSON</a:t>
            </a:r>
            <a:r>
              <a:rPr lang="es-CO" dirty="0"/>
              <a:t> y </a:t>
            </a:r>
            <a:r>
              <a:rPr lang="es-CO" dirty="0">
                <a:hlinkClick r:id="rId6" tooltip="BSON"/>
              </a:rPr>
              <a:t>BSON</a:t>
            </a:r>
            <a:r>
              <a:rPr lang="es-CO" dirty="0"/>
              <a:t>, así como formatos binarios como PDF y documentos Microsoft Office (MS Word, Excel y demás).</a:t>
            </a:r>
          </a:p>
          <a:p>
            <a:pPr marL="109728" algn="just"/>
            <a:r>
              <a:rPr lang="es-CO" dirty="0"/>
              <a:t>Los documentos dentro de una base de datos orientada a documentos son similar, de algún modo, a registros, tuplas o filas en una base de datos relacional pero menos rígidos. No se les requiere ajustarse a un esquema estándar ni tener todos las mismas secciones, atributos, claves o cosas por el estilo.</a:t>
            </a:r>
          </a:p>
        </p:txBody>
      </p:sp>
    </p:spTree>
    <p:extLst>
      <p:ext uri="{BB962C8B-B14F-4D97-AF65-F5344CB8AC3E}">
        <p14:creationId xmlns:p14="http://schemas.microsoft.com/office/powerpoint/2010/main" val="2331124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TM03090434[[fn=Madera]]</Template>
  <TotalTime>264</TotalTime>
  <Words>1056</Words>
  <Application>Microsoft Office PowerPoint</Application>
  <PresentationFormat>Panorámica</PresentationFormat>
  <Paragraphs>78</Paragraphs>
  <Slides>14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Rockwell</vt:lpstr>
      <vt:lpstr>Rockwell Condensed</vt:lpstr>
      <vt:lpstr>Wingdings</vt:lpstr>
      <vt:lpstr>Letras en madera</vt:lpstr>
      <vt:lpstr>BASES DE DATOS I</vt:lpstr>
      <vt:lpstr>Presentación de PowerPoint</vt:lpstr>
      <vt:lpstr>definiciones de bases de datos</vt:lpstr>
      <vt:lpstr>¿Por qué interesa usar una base de datos?</vt:lpstr>
      <vt:lpstr>¿Por qué interesa usar una base de datos?</vt:lpstr>
      <vt:lpstr>¿Por qué interesa usar una base de datos?</vt:lpstr>
      <vt:lpstr>modelo EN RELACIONAL</vt:lpstr>
      <vt:lpstr>modelo EN ENTIDAD-RELACION</vt:lpstr>
      <vt:lpstr>modelo DOCUMENTAL</vt:lpstr>
      <vt:lpstr>modelo Jerárquico</vt:lpstr>
      <vt:lpstr>modelo EN RED</vt:lpstr>
      <vt:lpstr>modelo ORIENTADO A OBJETOS</vt:lpstr>
      <vt:lpstr>BIG DATA</vt:lpstr>
      <vt:lpstr>BIG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MAURICIO PINZON SILVA</dc:creator>
  <cp:lastModifiedBy>Sara Osorio Sanchez</cp:lastModifiedBy>
  <cp:revision>21</cp:revision>
  <dcterms:created xsi:type="dcterms:W3CDTF">2019-02-13T16:28:40Z</dcterms:created>
  <dcterms:modified xsi:type="dcterms:W3CDTF">2019-02-14T21:15:02Z</dcterms:modified>
</cp:coreProperties>
</file>