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41"/>
  </p:notesMasterIdLst>
  <p:sldIdLst>
    <p:sldId id="302" r:id="rId2"/>
    <p:sldId id="466" r:id="rId3"/>
    <p:sldId id="468" r:id="rId4"/>
    <p:sldId id="469" r:id="rId5"/>
    <p:sldId id="301" r:id="rId6"/>
    <p:sldId id="258" r:id="rId7"/>
    <p:sldId id="260" r:id="rId8"/>
    <p:sldId id="261" r:id="rId9"/>
    <p:sldId id="262" r:id="rId10"/>
    <p:sldId id="263" r:id="rId11"/>
    <p:sldId id="264" r:id="rId12"/>
    <p:sldId id="481" r:id="rId13"/>
    <p:sldId id="265" r:id="rId14"/>
    <p:sldId id="274" r:id="rId15"/>
    <p:sldId id="275" r:id="rId16"/>
    <p:sldId id="276" r:id="rId17"/>
    <p:sldId id="277" r:id="rId18"/>
    <p:sldId id="291" r:id="rId19"/>
    <p:sldId id="470" r:id="rId20"/>
    <p:sldId id="471" r:id="rId21"/>
    <p:sldId id="489" r:id="rId22"/>
    <p:sldId id="473" r:id="rId23"/>
    <p:sldId id="474" r:id="rId24"/>
    <p:sldId id="472" r:id="rId25"/>
    <p:sldId id="475" r:id="rId26"/>
    <p:sldId id="482" r:id="rId27"/>
    <p:sldId id="476" r:id="rId28"/>
    <p:sldId id="483" r:id="rId29"/>
    <p:sldId id="477" r:id="rId30"/>
    <p:sldId id="486" r:id="rId31"/>
    <p:sldId id="487" r:id="rId32"/>
    <p:sldId id="491" r:id="rId33"/>
    <p:sldId id="488" r:id="rId34"/>
    <p:sldId id="490" r:id="rId35"/>
    <p:sldId id="478" r:id="rId36"/>
    <p:sldId id="484" r:id="rId37"/>
    <p:sldId id="479" r:id="rId38"/>
    <p:sldId id="485" r:id="rId39"/>
    <p:sldId id="48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93B79-14A7-48FE-A2C9-AF9B66DAEED3}" type="datetimeFigureOut">
              <a:rPr lang="es-ES" smtClean="0"/>
              <a:t>15/02/2019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BA146-E5AB-470B-A6D4-B3C53B028D6B}" type="slidenum">
              <a:rPr lang="es-ES" smtClean="0"/>
              <a:t>‹Nº›</a:t>
            </a:fld>
            <a:endParaRPr lang="es-ES"/>
          </a:p>
        </p:txBody>
      </p:sp>
    </p:spTree>
    <p:extLst>
      <p:ext uri="{BB962C8B-B14F-4D97-AF65-F5344CB8AC3E}">
        <p14:creationId xmlns:p14="http://schemas.microsoft.com/office/powerpoint/2010/main" val="234655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BF7289C5-655A-499D-B0BD-649C2964A07F}" type="slidenum">
              <a:rPr lang="es-CO" smtClean="0"/>
              <a:t>1</a:t>
            </a:fld>
            <a:endParaRPr lang="es-CO"/>
          </a:p>
        </p:txBody>
      </p:sp>
    </p:spTree>
    <p:extLst>
      <p:ext uri="{BB962C8B-B14F-4D97-AF65-F5344CB8AC3E}">
        <p14:creationId xmlns:p14="http://schemas.microsoft.com/office/powerpoint/2010/main" val="2165606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CF14401-0826-4162-BF35-CEAB0E4B9792}" type="datetimeFigureOut">
              <a:rPr lang="es-ES" smtClean="0"/>
              <a:t>15/02/2019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0C5153-A3BA-4AE2-A9FA-B0E70DC42628}" type="slidenum">
              <a:rPr lang="es-ES" smtClean="0"/>
              <a:t>‹Nº›</a:t>
            </a:fld>
            <a:endParaRPr lang="es-ES"/>
          </a:p>
        </p:txBody>
      </p:sp>
    </p:spTree>
    <p:extLst>
      <p:ext uri="{BB962C8B-B14F-4D97-AF65-F5344CB8AC3E}">
        <p14:creationId xmlns:p14="http://schemas.microsoft.com/office/powerpoint/2010/main" val="316834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F14401-0826-4162-BF35-CEAB0E4B9792}" type="datetimeFigureOut">
              <a:rPr lang="es-ES" smtClean="0"/>
              <a:t>15/02/2019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56769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F14401-0826-4162-BF35-CEAB0E4B9792}" type="datetimeFigureOut">
              <a:rPr lang="es-ES" smtClean="0"/>
              <a:t>15/02/2019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2760592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29119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F14401-0826-4162-BF35-CEAB0E4B9792}" type="datetimeFigureOut">
              <a:rPr lang="es-ES" smtClean="0"/>
              <a:t>15/02/2019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336430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6CF14401-0826-4162-BF35-CEAB0E4B9792}" type="datetimeFigureOut">
              <a:rPr lang="es-ES" smtClean="0"/>
              <a:t>15/02/2019</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0C5153-A3BA-4AE2-A9FA-B0E70DC42628}" type="slidenum">
              <a:rPr lang="es-ES" smtClean="0"/>
              <a:t>‹Nº›</a:t>
            </a:fld>
            <a:endParaRPr lang="es-ES"/>
          </a:p>
        </p:txBody>
      </p:sp>
    </p:spTree>
    <p:extLst>
      <p:ext uri="{BB962C8B-B14F-4D97-AF65-F5344CB8AC3E}">
        <p14:creationId xmlns:p14="http://schemas.microsoft.com/office/powerpoint/2010/main" val="422083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CF14401-0826-4162-BF35-CEAB0E4B9792}" type="datetimeFigureOut">
              <a:rPr lang="es-ES" smtClean="0"/>
              <a:t>15/02/2019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93366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CF14401-0826-4162-BF35-CEAB0E4B9792}" type="datetimeFigureOut">
              <a:rPr lang="es-ES" smtClean="0"/>
              <a:t>15/02/2019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365620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CF14401-0826-4162-BF35-CEAB0E4B9792}" type="datetimeFigureOut">
              <a:rPr lang="es-ES" smtClean="0"/>
              <a:t>15/02/2019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1853373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14401-0826-4162-BF35-CEAB0E4B9792}" type="datetimeFigureOut">
              <a:rPr lang="es-ES" smtClean="0"/>
              <a:t>15/02/2019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211432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CF14401-0826-4162-BF35-CEAB0E4B9792}" type="datetimeFigureOut">
              <a:rPr lang="es-ES" smtClean="0"/>
              <a:t>15/02/2019</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302419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CF14401-0826-4162-BF35-CEAB0E4B9792}" type="datetimeFigureOut">
              <a:rPr lang="es-ES" smtClean="0"/>
              <a:t>15/02/2019</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243416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CF14401-0826-4162-BF35-CEAB0E4B9792}" type="datetimeFigureOut">
              <a:rPr lang="es-ES" smtClean="0"/>
              <a:t>15/02/2019</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0C5153-A3BA-4AE2-A9FA-B0E70DC42628}" type="slidenum">
              <a:rPr lang="es-ES" smtClean="0"/>
              <a:t>‹Nº›</a:t>
            </a:fld>
            <a:endParaRPr lang="es-ES"/>
          </a:p>
        </p:txBody>
      </p:sp>
    </p:spTree>
    <p:extLst>
      <p:ext uri="{BB962C8B-B14F-4D97-AF65-F5344CB8AC3E}">
        <p14:creationId xmlns:p14="http://schemas.microsoft.com/office/powerpoint/2010/main" val="402716883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5.png"/><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4.jpg"/></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ecured.cu/C%2B%2B"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4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ecured.cu/C%2B%2B" TargetMode="External"/><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CO" b="1" dirty="0">
                <a:solidFill>
                  <a:schemeClr val="accent1"/>
                </a:solidFill>
              </a:rPr>
              <a:t>Programación Orientada a Objetos</a:t>
            </a:r>
          </a:p>
        </p:txBody>
      </p:sp>
      <p:sp>
        <p:nvSpPr>
          <p:cNvPr id="3" name="2 Subtítulo"/>
          <p:cNvSpPr>
            <a:spLocks noGrp="1"/>
          </p:cNvSpPr>
          <p:nvPr>
            <p:ph type="subTitle" idx="1"/>
          </p:nvPr>
        </p:nvSpPr>
        <p:spPr>
          <a:xfrm>
            <a:off x="5266576" y="5243119"/>
            <a:ext cx="5889104" cy="1017198"/>
          </a:xfrm>
        </p:spPr>
        <p:txBody>
          <a:bodyPr>
            <a:noAutofit/>
          </a:bodyPr>
          <a:lstStyle/>
          <a:p>
            <a:pPr algn="r">
              <a:spcBef>
                <a:spcPts val="0"/>
              </a:spcBef>
              <a:spcAft>
                <a:spcPts val="0"/>
              </a:spcAft>
            </a:pPr>
            <a:r>
              <a:rPr lang="es-CO" sz="1400" b="1" dirty="0">
                <a:latin typeface="+mn-lt"/>
              </a:rPr>
              <a:t>Ing. Sara Osorio</a:t>
            </a:r>
          </a:p>
          <a:p>
            <a:pPr algn="r">
              <a:spcBef>
                <a:spcPts val="0"/>
              </a:spcBef>
              <a:spcAft>
                <a:spcPts val="0"/>
              </a:spcAft>
            </a:pPr>
            <a:r>
              <a:rPr lang="es-CO" sz="1400" b="1" dirty="0">
                <a:latin typeface="+mn-lt"/>
              </a:rPr>
              <a:t>Especialista en Ingeniería de Software</a:t>
            </a:r>
          </a:p>
          <a:p>
            <a:pPr algn="r">
              <a:spcBef>
                <a:spcPts val="0"/>
              </a:spcBef>
              <a:spcAft>
                <a:spcPts val="0"/>
              </a:spcAft>
            </a:pPr>
            <a:r>
              <a:rPr lang="es-CO" sz="1400" b="1" dirty="0">
                <a:latin typeface="+mn-lt"/>
              </a:rPr>
              <a:t>UNINPAHU</a:t>
            </a:r>
          </a:p>
          <a:p>
            <a:pPr algn="r">
              <a:spcBef>
                <a:spcPts val="0"/>
              </a:spcBef>
              <a:spcAft>
                <a:spcPts val="0"/>
              </a:spcAft>
            </a:pPr>
            <a:r>
              <a:rPr lang="es-CO" sz="1400" b="1" dirty="0">
                <a:latin typeface="+mn-lt"/>
              </a:rPr>
              <a:t>Facultad de Ingeniería</a:t>
            </a:r>
          </a:p>
          <a:p>
            <a:pPr algn="r">
              <a:spcBef>
                <a:spcPts val="0"/>
              </a:spcBef>
              <a:spcAft>
                <a:spcPts val="0"/>
              </a:spcAft>
            </a:pPr>
            <a:r>
              <a:rPr lang="es-CO" sz="1400" b="1" dirty="0">
                <a:latin typeface="+mn-lt"/>
              </a:rPr>
              <a:t>2019</a:t>
            </a:r>
          </a:p>
          <a:p>
            <a:pPr algn="r"/>
            <a:endParaRPr lang="es-CO" sz="1400" b="1" dirty="0">
              <a:latin typeface="+mn-lt"/>
            </a:endParaRPr>
          </a:p>
        </p:txBody>
      </p:sp>
      <p:sp>
        <p:nvSpPr>
          <p:cNvPr id="6" name="CuadroTexto 5">
            <a:extLst>
              <a:ext uri="{FF2B5EF4-FFF2-40B4-BE49-F238E27FC236}">
                <a16:creationId xmlns:a16="http://schemas.microsoft.com/office/drawing/2014/main" id="{77943354-5173-4183-A52C-08A1FCD16764}"/>
              </a:ext>
            </a:extLst>
          </p:cNvPr>
          <p:cNvSpPr txBox="1"/>
          <p:nvPr/>
        </p:nvSpPr>
        <p:spPr>
          <a:xfrm>
            <a:off x="0" y="116632"/>
            <a:ext cx="12192000" cy="400110"/>
          </a:xfrm>
          <a:prstGeom prst="rect">
            <a:avLst/>
          </a:prstGeom>
          <a:solidFill>
            <a:schemeClr val="accent1"/>
          </a:solidFill>
        </p:spPr>
        <p:txBody>
          <a:bodyPr wrap="square" rtlCol="0">
            <a:spAutoFit/>
          </a:bodyPr>
          <a:lstStyle/>
          <a:p>
            <a:pPr lvl="2"/>
            <a:endParaRPr lang="es-ES" sz="2000" b="1" dirty="0">
              <a:solidFill>
                <a:schemeClr val="bg1"/>
              </a:solidFill>
            </a:endParaRPr>
          </a:p>
        </p:txBody>
      </p:sp>
    </p:spTree>
    <p:extLst>
      <p:ext uri="{BB962C8B-B14F-4D97-AF65-F5344CB8AC3E}">
        <p14:creationId xmlns:p14="http://schemas.microsoft.com/office/powerpoint/2010/main" val="3102771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3749" y="2965043"/>
            <a:ext cx="6476999" cy="28955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841317" y="3271112"/>
            <a:ext cx="1066800" cy="1066800"/>
          </a:xfrm>
          <a:custGeom>
            <a:avLst/>
            <a:gdLst/>
            <a:ahLst/>
            <a:cxnLst/>
            <a:rect l="l" t="t" r="r" b="b"/>
            <a:pathLst>
              <a:path w="1066800" h="1066800">
                <a:moveTo>
                  <a:pt x="0" y="533400"/>
                </a:moveTo>
                <a:lnTo>
                  <a:pt x="2179" y="484842"/>
                </a:lnTo>
                <a:lnTo>
                  <a:pt x="8592" y="437507"/>
                </a:lnTo>
                <a:lnTo>
                  <a:pt x="19050" y="391583"/>
                </a:lnTo>
                <a:lnTo>
                  <a:pt x="33364" y="347258"/>
                </a:lnTo>
                <a:lnTo>
                  <a:pt x="51348" y="304721"/>
                </a:lnTo>
                <a:lnTo>
                  <a:pt x="72813" y="264159"/>
                </a:lnTo>
                <a:lnTo>
                  <a:pt x="97570" y="225762"/>
                </a:lnTo>
                <a:lnTo>
                  <a:pt x="125432" y="189716"/>
                </a:lnTo>
                <a:lnTo>
                  <a:pt x="156209" y="156210"/>
                </a:lnTo>
                <a:lnTo>
                  <a:pt x="189716" y="125432"/>
                </a:lnTo>
                <a:lnTo>
                  <a:pt x="225762" y="97570"/>
                </a:lnTo>
                <a:lnTo>
                  <a:pt x="264159" y="72813"/>
                </a:lnTo>
                <a:lnTo>
                  <a:pt x="304721" y="51348"/>
                </a:lnTo>
                <a:lnTo>
                  <a:pt x="347258" y="33364"/>
                </a:lnTo>
                <a:lnTo>
                  <a:pt x="391583" y="19050"/>
                </a:lnTo>
                <a:lnTo>
                  <a:pt x="437507" y="8592"/>
                </a:lnTo>
                <a:lnTo>
                  <a:pt x="484842" y="2179"/>
                </a:lnTo>
                <a:lnTo>
                  <a:pt x="533400" y="0"/>
                </a:lnTo>
                <a:lnTo>
                  <a:pt x="581957" y="2179"/>
                </a:lnTo>
                <a:lnTo>
                  <a:pt x="629292" y="8592"/>
                </a:lnTo>
                <a:lnTo>
                  <a:pt x="675216" y="19050"/>
                </a:lnTo>
                <a:lnTo>
                  <a:pt x="719541" y="33364"/>
                </a:lnTo>
                <a:lnTo>
                  <a:pt x="762078" y="51348"/>
                </a:lnTo>
                <a:lnTo>
                  <a:pt x="802640" y="72813"/>
                </a:lnTo>
                <a:lnTo>
                  <a:pt x="841037" y="97570"/>
                </a:lnTo>
                <a:lnTo>
                  <a:pt x="877083" y="125432"/>
                </a:lnTo>
                <a:lnTo>
                  <a:pt x="910590" y="156210"/>
                </a:lnTo>
                <a:lnTo>
                  <a:pt x="941367" y="189716"/>
                </a:lnTo>
                <a:lnTo>
                  <a:pt x="969229" y="225762"/>
                </a:lnTo>
                <a:lnTo>
                  <a:pt x="993986" y="264160"/>
                </a:lnTo>
                <a:lnTo>
                  <a:pt x="1015451" y="304721"/>
                </a:lnTo>
                <a:lnTo>
                  <a:pt x="1033435" y="347258"/>
                </a:lnTo>
                <a:lnTo>
                  <a:pt x="1047749" y="391583"/>
                </a:lnTo>
                <a:lnTo>
                  <a:pt x="1058207" y="437507"/>
                </a:lnTo>
                <a:lnTo>
                  <a:pt x="1064620" y="484842"/>
                </a:lnTo>
                <a:lnTo>
                  <a:pt x="1066799" y="533400"/>
                </a:lnTo>
                <a:lnTo>
                  <a:pt x="1064620" y="581957"/>
                </a:lnTo>
                <a:lnTo>
                  <a:pt x="1058207" y="629292"/>
                </a:lnTo>
                <a:lnTo>
                  <a:pt x="1047749" y="675216"/>
                </a:lnTo>
                <a:lnTo>
                  <a:pt x="1033435" y="719541"/>
                </a:lnTo>
                <a:lnTo>
                  <a:pt x="1015451" y="762078"/>
                </a:lnTo>
                <a:lnTo>
                  <a:pt x="993986" y="802640"/>
                </a:lnTo>
                <a:lnTo>
                  <a:pt x="969229" y="841037"/>
                </a:lnTo>
                <a:lnTo>
                  <a:pt x="941367" y="877083"/>
                </a:lnTo>
                <a:lnTo>
                  <a:pt x="910590" y="910589"/>
                </a:lnTo>
                <a:lnTo>
                  <a:pt x="877083" y="941367"/>
                </a:lnTo>
                <a:lnTo>
                  <a:pt x="841037" y="969229"/>
                </a:lnTo>
                <a:lnTo>
                  <a:pt x="802640" y="993986"/>
                </a:lnTo>
                <a:lnTo>
                  <a:pt x="762078" y="1015451"/>
                </a:lnTo>
                <a:lnTo>
                  <a:pt x="719541" y="1033435"/>
                </a:lnTo>
                <a:lnTo>
                  <a:pt x="675216" y="1047749"/>
                </a:lnTo>
                <a:lnTo>
                  <a:pt x="629292" y="1058207"/>
                </a:lnTo>
                <a:lnTo>
                  <a:pt x="581957" y="1064620"/>
                </a:lnTo>
                <a:lnTo>
                  <a:pt x="533400" y="1066800"/>
                </a:lnTo>
                <a:lnTo>
                  <a:pt x="484842" y="1064620"/>
                </a:lnTo>
                <a:lnTo>
                  <a:pt x="437507" y="1058207"/>
                </a:lnTo>
                <a:lnTo>
                  <a:pt x="391583" y="1047750"/>
                </a:lnTo>
                <a:lnTo>
                  <a:pt x="347258" y="1033435"/>
                </a:lnTo>
                <a:lnTo>
                  <a:pt x="304721" y="1015451"/>
                </a:lnTo>
                <a:lnTo>
                  <a:pt x="264159" y="993986"/>
                </a:lnTo>
                <a:lnTo>
                  <a:pt x="225762" y="969229"/>
                </a:lnTo>
                <a:lnTo>
                  <a:pt x="189716" y="941367"/>
                </a:lnTo>
                <a:lnTo>
                  <a:pt x="156209" y="910590"/>
                </a:lnTo>
                <a:lnTo>
                  <a:pt x="125432" y="877083"/>
                </a:lnTo>
                <a:lnTo>
                  <a:pt x="97570" y="841037"/>
                </a:lnTo>
                <a:lnTo>
                  <a:pt x="72813" y="802640"/>
                </a:lnTo>
                <a:lnTo>
                  <a:pt x="51348" y="762078"/>
                </a:lnTo>
                <a:lnTo>
                  <a:pt x="33364" y="719541"/>
                </a:lnTo>
                <a:lnTo>
                  <a:pt x="19050" y="675216"/>
                </a:lnTo>
                <a:lnTo>
                  <a:pt x="8592" y="629292"/>
                </a:lnTo>
                <a:lnTo>
                  <a:pt x="2179" y="581957"/>
                </a:lnTo>
                <a:lnTo>
                  <a:pt x="0" y="533400"/>
                </a:lnTo>
                <a:close/>
              </a:path>
            </a:pathLst>
          </a:custGeom>
          <a:ln w="58419">
            <a:solidFill>
              <a:srgbClr val="FF0000"/>
            </a:solidFill>
          </a:ln>
        </p:spPr>
        <p:txBody>
          <a:bodyPr wrap="square" lIns="0" tIns="0" rIns="0" bIns="0" rtlCol="0"/>
          <a:lstStyle/>
          <a:p>
            <a:endParaRPr/>
          </a:p>
        </p:txBody>
      </p:sp>
      <p:sp>
        <p:nvSpPr>
          <p:cNvPr id="4" name="object 4"/>
          <p:cNvSpPr txBox="1"/>
          <p:nvPr/>
        </p:nvSpPr>
        <p:spPr>
          <a:xfrm>
            <a:off x="4221048" y="1822042"/>
            <a:ext cx="1371600" cy="452688"/>
          </a:xfrm>
          <a:prstGeom prst="rect">
            <a:avLst/>
          </a:prstGeom>
          <a:solidFill>
            <a:srgbClr val="D9D9D9"/>
          </a:solidFill>
          <a:ln w="10160">
            <a:solidFill>
              <a:srgbClr val="FF0000"/>
            </a:solidFill>
          </a:ln>
        </p:spPr>
        <p:txBody>
          <a:bodyPr vert="horz" wrap="square" lIns="0" tIns="82550" rIns="0" bIns="0" rtlCol="0">
            <a:spAutoFit/>
          </a:bodyPr>
          <a:lstStyle/>
          <a:p>
            <a:pPr marL="11430">
              <a:spcBef>
                <a:spcPts val="650"/>
              </a:spcBef>
            </a:pPr>
            <a:r>
              <a:rPr sz="2400" b="1" spc="-5" dirty="0">
                <a:solidFill>
                  <a:srgbClr val="FF0000"/>
                </a:solidFill>
                <a:latin typeface="Times New Roman"/>
                <a:cs typeface="Times New Roman"/>
              </a:rPr>
              <a:t>Atributos</a:t>
            </a:r>
            <a:endParaRPr sz="2400">
              <a:latin typeface="Times New Roman"/>
              <a:cs typeface="Times New Roman"/>
            </a:endParaRPr>
          </a:p>
        </p:txBody>
      </p:sp>
      <p:sp>
        <p:nvSpPr>
          <p:cNvPr id="5" name="object 5"/>
          <p:cNvSpPr/>
          <p:nvPr/>
        </p:nvSpPr>
        <p:spPr>
          <a:xfrm>
            <a:off x="4436313" y="2426436"/>
            <a:ext cx="337820" cy="845185"/>
          </a:xfrm>
          <a:custGeom>
            <a:avLst/>
            <a:gdLst/>
            <a:ahLst/>
            <a:cxnLst/>
            <a:rect l="l" t="t" r="r" b="b"/>
            <a:pathLst>
              <a:path w="337820" h="845185">
                <a:moveTo>
                  <a:pt x="0" y="717676"/>
                </a:moveTo>
                <a:lnTo>
                  <a:pt x="14605" y="844676"/>
                </a:lnTo>
                <a:lnTo>
                  <a:pt x="102223" y="761619"/>
                </a:lnTo>
                <a:lnTo>
                  <a:pt x="65024" y="761619"/>
                </a:lnTo>
                <a:lnTo>
                  <a:pt x="29210" y="748664"/>
                </a:lnTo>
                <a:lnTo>
                  <a:pt x="35742" y="730704"/>
                </a:lnTo>
                <a:lnTo>
                  <a:pt x="0" y="717676"/>
                </a:lnTo>
                <a:close/>
              </a:path>
              <a:path w="337820" h="845185">
                <a:moveTo>
                  <a:pt x="35742" y="730704"/>
                </a:moveTo>
                <a:lnTo>
                  <a:pt x="29210" y="748664"/>
                </a:lnTo>
                <a:lnTo>
                  <a:pt x="65024" y="761619"/>
                </a:lnTo>
                <a:lnTo>
                  <a:pt x="71523" y="743747"/>
                </a:lnTo>
                <a:lnTo>
                  <a:pt x="35742" y="730704"/>
                </a:lnTo>
                <a:close/>
              </a:path>
              <a:path w="337820" h="845185">
                <a:moveTo>
                  <a:pt x="71523" y="743747"/>
                </a:moveTo>
                <a:lnTo>
                  <a:pt x="65024" y="761619"/>
                </a:lnTo>
                <a:lnTo>
                  <a:pt x="102223" y="761619"/>
                </a:lnTo>
                <a:lnTo>
                  <a:pt x="107314" y="756792"/>
                </a:lnTo>
                <a:lnTo>
                  <a:pt x="71523" y="743747"/>
                </a:lnTo>
                <a:close/>
              </a:path>
              <a:path w="337820" h="845185">
                <a:moveTo>
                  <a:pt x="301498" y="0"/>
                </a:moveTo>
                <a:lnTo>
                  <a:pt x="35742" y="730704"/>
                </a:lnTo>
                <a:lnTo>
                  <a:pt x="71523" y="743747"/>
                </a:lnTo>
                <a:lnTo>
                  <a:pt x="337312" y="12953"/>
                </a:lnTo>
                <a:lnTo>
                  <a:pt x="301498" y="0"/>
                </a:lnTo>
                <a:close/>
              </a:path>
            </a:pathLst>
          </a:custGeom>
          <a:solidFill>
            <a:srgbClr val="FF0000"/>
          </a:solidFill>
        </p:spPr>
        <p:txBody>
          <a:bodyPr wrap="square" lIns="0" tIns="0" rIns="0" bIns="0" rtlCol="0"/>
          <a:lstStyle/>
          <a:p>
            <a:endParaRPr/>
          </a:p>
        </p:txBody>
      </p:sp>
      <p:sp>
        <p:nvSpPr>
          <p:cNvPr id="6" name="object 6"/>
          <p:cNvSpPr txBox="1"/>
          <p:nvPr/>
        </p:nvSpPr>
        <p:spPr>
          <a:xfrm>
            <a:off x="6735647" y="1822042"/>
            <a:ext cx="1371600" cy="452688"/>
          </a:xfrm>
          <a:prstGeom prst="rect">
            <a:avLst/>
          </a:prstGeom>
          <a:solidFill>
            <a:srgbClr val="D9D9D9"/>
          </a:solidFill>
          <a:ln w="10160">
            <a:solidFill>
              <a:srgbClr val="0000FF"/>
            </a:solidFill>
          </a:ln>
        </p:spPr>
        <p:txBody>
          <a:bodyPr vert="horz" wrap="square" lIns="0" tIns="82550" rIns="0" bIns="0" rtlCol="0">
            <a:spAutoFit/>
          </a:bodyPr>
          <a:lstStyle/>
          <a:p>
            <a:pPr marL="88900">
              <a:spcBef>
                <a:spcPts val="650"/>
              </a:spcBef>
            </a:pPr>
            <a:r>
              <a:rPr sz="2400" spc="-5" dirty="0">
                <a:solidFill>
                  <a:srgbClr val="0000FF"/>
                </a:solidFill>
                <a:latin typeface="Times New Roman"/>
                <a:cs typeface="Times New Roman"/>
              </a:rPr>
              <a:t>Métodos</a:t>
            </a:r>
            <a:endParaRPr sz="2400">
              <a:latin typeface="Times New Roman"/>
              <a:cs typeface="Times New Roman"/>
            </a:endParaRPr>
          </a:p>
        </p:txBody>
      </p:sp>
      <p:sp>
        <p:nvSpPr>
          <p:cNvPr id="7" name="object 7"/>
          <p:cNvSpPr/>
          <p:nvPr/>
        </p:nvSpPr>
        <p:spPr>
          <a:xfrm>
            <a:off x="6660717" y="3271112"/>
            <a:ext cx="1676400" cy="1066800"/>
          </a:xfrm>
          <a:custGeom>
            <a:avLst/>
            <a:gdLst/>
            <a:ahLst/>
            <a:cxnLst/>
            <a:rect l="l" t="t" r="r" b="b"/>
            <a:pathLst>
              <a:path w="1676400" h="1066800">
                <a:moveTo>
                  <a:pt x="0" y="533400"/>
                </a:moveTo>
                <a:lnTo>
                  <a:pt x="7651" y="461010"/>
                </a:lnTo>
                <a:lnTo>
                  <a:pt x="29942" y="391583"/>
                </a:lnTo>
                <a:lnTo>
                  <a:pt x="65871" y="325755"/>
                </a:lnTo>
                <a:lnTo>
                  <a:pt x="88638" y="294388"/>
                </a:lnTo>
                <a:lnTo>
                  <a:pt x="114441" y="264159"/>
                </a:lnTo>
                <a:lnTo>
                  <a:pt x="143154" y="235148"/>
                </a:lnTo>
                <a:lnTo>
                  <a:pt x="174652" y="207433"/>
                </a:lnTo>
                <a:lnTo>
                  <a:pt x="208811" y="181094"/>
                </a:lnTo>
                <a:lnTo>
                  <a:pt x="245506" y="156209"/>
                </a:lnTo>
                <a:lnTo>
                  <a:pt x="284612" y="132860"/>
                </a:lnTo>
                <a:lnTo>
                  <a:pt x="326005" y="111125"/>
                </a:lnTo>
                <a:lnTo>
                  <a:pt x="369558" y="91082"/>
                </a:lnTo>
                <a:lnTo>
                  <a:pt x="415148" y="72813"/>
                </a:lnTo>
                <a:lnTo>
                  <a:pt x="462650" y="56395"/>
                </a:lnTo>
                <a:lnTo>
                  <a:pt x="511938" y="41909"/>
                </a:lnTo>
                <a:lnTo>
                  <a:pt x="562889" y="29434"/>
                </a:lnTo>
                <a:lnTo>
                  <a:pt x="615376" y="19049"/>
                </a:lnTo>
                <a:lnTo>
                  <a:pt x="669276" y="10834"/>
                </a:lnTo>
                <a:lnTo>
                  <a:pt x="724463" y="4868"/>
                </a:lnTo>
                <a:lnTo>
                  <a:pt x="780812" y="1230"/>
                </a:lnTo>
                <a:lnTo>
                  <a:pt x="838200" y="0"/>
                </a:lnTo>
                <a:lnTo>
                  <a:pt x="895587" y="1230"/>
                </a:lnTo>
                <a:lnTo>
                  <a:pt x="951936" y="4868"/>
                </a:lnTo>
                <a:lnTo>
                  <a:pt x="1007123" y="10834"/>
                </a:lnTo>
                <a:lnTo>
                  <a:pt x="1061023" y="19049"/>
                </a:lnTo>
                <a:lnTo>
                  <a:pt x="1113510" y="29434"/>
                </a:lnTo>
                <a:lnTo>
                  <a:pt x="1164461" y="41909"/>
                </a:lnTo>
                <a:lnTo>
                  <a:pt x="1213749" y="56395"/>
                </a:lnTo>
                <a:lnTo>
                  <a:pt x="1261251" y="72813"/>
                </a:lnTo>
                <a:lnTo>
                  <a:pt x="1306841" y="91082"/>
                </a:lnTo>
                <a:lnTo>
                  <a:pt x="1350394" y="111125"/>
                </a:lnTo>
                <a:lnTo>
                  <a:pt x="1391787" y="132860"/>
                </a:lnTo>
                <a:lnTo>
                  <a:pt x="1430893" y="156209"/>
                </a:lnTo>
                <a:lnTo>
                  <a:pt x="1467588" y="181094"/>
                </a:lnTo>
                <a:lnTo>
                  <a:pt x="1501747" y="207433"/>
                </a:lnTo>
                <a:lnTo>
                  <a:pt x="1533245" y="235148"/>
                </a:lnTo>
                <a:lnTo>
                  <a:pt x="1561958" y="264159"/>
                </a:lnTo>
                <a:lnTo>
                  <a:pt x="1587761" y="294388"/>
                </a:lnTo>
                <a:lnTo>
                  <a:pt x="1610528" y="325755"/>
                </a:lnTo>
                <a:lnTo>
                  <a:pt x="1646457" y="391583"/>
                </a:lnTo>
                <a:lnTo>
                  <a:pt x="1668748" y="461010"/>
                </a:lnTo>
                <a:lnTo>
                  <a:pt x="1676400" y="533400"/>
                </a:lnTo>
                <a:lnTo>
                  <a:pt x="1674466" y="569925"/>
                </a:lnTo>
                <a:lnTo>
                  <a:pt x="1659370" y="640913"/>
                </a:lnTo>
                <a:lnTo>
                  <a:pt x="1630135" y="708620"/>
                </a:lnTo>
                <a:lnTo>
                  <a:pt x="1587761" y="772411"/>
                </a:lnTo>
                <a:lnTo>
                  <a:pt x="1561958" y="802640"/>
                </a:lnTo>
                <a:lnTo>
                  <a:pt x="1533245" y="831651"/>
                </a:lnTo>
                <a:lnTo>
                  <a:pt x="1501747" y="859366"/>
                </a:lnTo>
                <a:lnTo>
                  <a:pt x="1467588" y="885705"/>
                </a:lnTo>
                <a:lnTo>
                  <a:pt x="1430893" y="910590"/>
                </a:lnTo>
                <a:lnTo>
                  <a:pt x="1391787" y="933939"/>
                </a:lnTo>
                <a:lnTo>
                  <a:pt x="1350394" y="955675"/>
                </a:lnTo>
                <a:lnTo>
                  <a:pt x="1306841" y="975717"/>
                </a:lnTo>
                <a:lnTo>
                  <a:pt x="1261251" y="993986"/>
                </a:lnTo>
                <a:lnTo>
                  <a:pt x="1213749" y="1010404"/>
                </a:lnTo>
                <a:lnTo>
                  <a:pt x="1164461" y="1024890"/>
                </a:lnTo>
                <a:lnTo>
                  <a:pt x="1113510" y="1037365"/>
                </a:lnTo>
                <a:lnTo>
                  <a:pt x="1061023" y="1047750"/>
                </a:lnTo>
                <a:lnTo>
                  <a:pt x="1007123" y="1055965"/>
                </a:lnTo>
                <a:lnTo>
                  <a:pt x="951936" y="1061931"/>
                </a:lnTo>
                <a:lnTo>
                  <a:pt x="895587" y="1065569"/>
                </a:lnTo>
                <a:lnTo>
                  <a:pt x="838200" y="1066800"/>
                </a:lnTo>
                <a:lnTo>
                  <a:pt x="780812" y="1065569"/>
                </a:lnTo>
                <a:lnTo>
                  <a:pt x="724463" y="1061931"/>
                </a:lnTo>
                <a:lnTo>
                  <a:pt x="669276" y="1055965"/>
                </a:lnTo>
                <a:lnTo>
                  <a:pt x="615376" y="1047749"/>
                </a:lnTo>
                <a:lnTo>
                  <a:pt x="562889" y="1037365"/>
                </a:lnTo>
                <a:lnTo>
                  <a:pt x="511938" y="1024889"/>
                </a:lnTo>
                <a:lnTo>
                  <a:pt x="462650" y="1010404"/>
                </a:lnTo>
                <a:lnTo>
                  <a:pt x="415148" y="993986"/>
                </a:lnTo>
                <a:lnTo>
                  <a:pt x="369558" y="975717"/>
                </a:lnTo>
                <a:lnTo>
                  <a:pt x="326005" y="955674"/>
                </a:lnTo>
                <a:lnTo>
                  <a:pt x="284612" y="933939"/>
                </a:lnTo>
                <a:lnTo>
                  <a:pt x="245506" y="910589"/>
                </a:lnTo>
                <a:lnTo>
                  <a:pt x="208811" y="885705"/>
                </a:lnTo>
                <a:lnTo>
                  <a:pt x="174652" y="859366"/>
                </a:lnTo>
                <a:lnTo>
                  <a:pt x="143154" y="831651"/>
                </a:lnTo>
                <a:lnTo>
                  <a:pt x="114441" y="802639"/>
                </a:lnTo>
                <a:lnTo>
                  <a:pt x="88638" y="772411"/>
                </a:lnTo>
                <a:lnTo>
                  <a:pt x="65871" y="741044"/>
                </a:lnTo>
                <a:lnTo>
                  <a:pt x="29942" y="675216"/>
                </a:lnTo>
                <a:lnTo>
                  <a:pt x="7651" y="605789"/>
                </a:lnTo>
                <a:lnTo>
                  <a:pt x="0" y="533400"/>
                </a:lnTo>
                <a:close/>
              </a:path>
            </a:pathLst>
          </a:custGeom>
          <a:ln w="58419">
            <a:solidFill>
              <a:srgbClr val="0000FF"/>
            </a:solidFill>
          </a:ln>
        </p:spPr>
        <p:txBody>
          <a:bodyPr wrap="square" lIns="0" tIns="0" rIns="0" bIns="0" rtlCol="0"/>
          <a:lstStyle/>
          <a:p>
            <a:endParaRPr/>
          </a:p>
        </p:txBody>
      </p:sp>
      <p:sp>
        <p:nvSpPr>
          <p:cNvPr id="8" name="object 8"/>
          <p:cNvSpPr/>
          <p:nvPr/>
        </p:nvSpPr>
        <p:spPr>
          <a:xfrm>
            <a:off x="7317816" y="2427705"/>
            <a:ext cx="236220" cy="843915"/>
          </a:xfrm>
          <a:custGeom>
            <a:avLst/>
            <a:gdLst/>
            <a:ahLst/>
            <a:cxnLst/>
            <a:rect l="l" t="t" r="r" b="b"/>
            <a:pathLst>
              <a:path w="236220" h="843914">
                <a:moveTo>
                  <a:pt x="121012" y="676228"/>
                </a:moveTo>
                <a:lnTo>
                  <a:pt x="63500" y="686688"/>
                </a:lnTo>
                <a:lnTo>
                  <a:pt x="181101" y="843406"/>
                </a:lnTo>
                <a:lnTo>
                  <a:pt x="221481" y="704976"/>
                </a:lnTo>
                <a:lnTo>
                  <a:pt x="126237" y="704976"/>
                </a:lnTo>
                <a:lnTo>
                  <a:pt x="121012" y="676228"/>
                </a:lnTo>
                <a:close/>
              </a:path>
              <a:path w="236220" h="843914">
                <a:moveTo>
                  <a:pt x="178551" y="665762"/>
                </a:moveTo>
                <a:lnTo>
                  <a:pt x="121012" y="676228"/>
                </a:lnTo>
                <a:lnTo>
                  <a:pt x="126237" y="704976"/>
                </a:lnTo>
                <a:lnTo>
                  <a:pt x="183769" y="694436"/>
                </a:lnTo>
                <a:lnTo>
                  <a:pt x="178551" y="665762"/>
                </a:lnTo>
                <a:close/>
              </a:path>
              <a:path w="236220" h="843914">
                <a:moveTo>
                  <a:pt x="235966" y="655319"/>
                </a:moveTo>
                <a:lnTo>
                  <a:pt x="178551" y="665762"/>
                </a:lnTo>
                <a:lnTo>
                  <a:pt x="183769" y="694436"/>
                </a:lnTo>
                <a:lnTo>
                  <a:pt x="126237" y="704976"/>
                </a:lnTo>
                <a:lnTo>
                  <a:pt x="221481" y="704976"/>
                </a:lnTo>
                <a:lnTo>
                  <a:pt x="235966" y="655319"/>
                </a:lnTo>
                <a:close/>
              </a:path>
              <a:path w="236220" h="843914">
                <a:moveTo>
                  <a:pt x="57404" y="0"/>
                </a:moveTo>
                <a:lnTo>
                  <a:pt x="0" y="10413"/>
                </a:lnTo>
                <a:lnTo>
                  <a:pt x="121012" y="676228"/>
                </a:lnTo>
                <a:lnTo>
                  <a:pt x="178551" y="665762"/>
                </a:lnTo>
                <a:lnTo>
                  <a:pt x="57404" y="0"/>
                </a:lnTo>
                <a:close/>
              </a:path>
            </a:pathLst>
          </a:custGeom>
          <a:solidFill>
            <a:srgbClr val="0000FF"/>
          </a:solidFill>
        </p:spPr>
        <p:txBody>
          <a:bodyPr wrap="square" lIns="0" tIns="0" rIns="0" bIns="0" rtlCol="0"/>
          <a:lstStyle/>
          <a:p>
            <a:endParaRPr/>
          </a:p>
        </p:txBody>
      </p:sp>
      <p:sp>
        <p:nvSpPr>
          <p:cNvPr id="9" name="object 9"/>
          <p:cNvSpPr txBox="1">
            <a:spLocks noGrp="1"/>
          </p:cNvSpPr>
          <p:nvPr>
            <p:ph type="title"/>
          </p:nvPr>
        </p:nvSpPr>
        <p:spPr>
          <a:xfrm>
            <a:off x="1079609" y="688612"/>
            <a:ext cx="9694784" cy="807913"/>
          </a:xfrm>
          <a:prstGeom prst="rect">
            <a:avLst/>
          </a:prstGeom>
        </p:spPr>
        <p:txBody>
          <a:bodyPr vert="horz" wrap="square" lIns="0" tIns="139700" rIns="0" bIns="0" rtlCol="0" anchor="ctr">
            <a:spAutoFit/>
          </a:bodyPr>
          <a:lstStyle/>
          <a:p>
            <a:pPr marL="113664">
              <a:lnSpc>
                <a:spcPts val="5185"/>
              </a:lnSpc>
            </a:pPr>
            <a:r>
              <a:rPr sz="5400" spc="-5" dirty="0" err="1">
                <a:blipFill>
                  <a:blip r:embed="rId3">
                    <a:extLst>
                      <a:ext uri="{28A0092B-C50C-407E-A947-70E740481C1C}">
                        <a14:useLocalDpi xmlns:a14="http://schemas.microsoft.com/office/drawing/2010/main" val="0"/>
                      </a:ext>
                    </a:extLst>
                  </a:blip>
                  <a:tile tx="6350" ty="-127000" sx="65000" sy="64000" flip="none" algn="tl"/>
                </a:blipFill>
                <a:latin typeface="+mj-lt"/>
                <a:cs typeface="+mj-cs"/>
              </a:rPr>
              <a:t>Atributo</a:t>
            </a:r>
            <a:r>
              <a:rPr lang="es-ES" sz="5400" spc="-5" dirty="0">
                <a:blipFill>
                  <a:blip r:embed="rId3">
                    <a:extLst>
                      <a:ext uri="{28A0092B-C50C-407E-A947-70E740481C1C}">
                        <a14:useLocalDpi xmlns:a14="http://schemas.microsoft.com/office/drawing/2010/main" val="0"/>
                      </a:ext>
                    </a:extLst>
                  </a:blip>
                  <a:tile tx="6350" ty="-127000" sx="65000" sy="64000" flip="none" algn="tl"/>
                </a:blipFill>
                <a:latin typeface="+mj-lt"/>
                <a:cs typeface="+mj-cs"/>
              </a:rPr>
              <a:t>S</a:t>
            </a:r>
            <a:r>
              <a:rPr sz="5400" spc="-5" dirty="0">
                <a:blipFill>
                  <a:blip r:embed="rId3">
                    <a:extLst>
                      <a:ext uri="{28A0092B-C50C-407E-A947-70E740481C1C}">
                        <a14:useLocalDpi xmlns:a14="http://schemas.microsoft.com/office/drawing/2010/main" val="0"/>
                      </a:ext>
                    </a:extLst>
                  </a:blip>
                  <a:tile tx="6350" ty="-127000" sx="65000" sy="64000" flip="none" algn="tl"/>
                </a:blipFill>
                <a:latin typeface="+mj-lt"/>
                <a:cs typeface="+mj-cs"/>
              </a:rPr>
              <a:t> </a:t>
            </a:r>
            <a:r>
              <a:rPr lang="es-ES" sz="5400" spc="-5" dirty="0">
                <a:blipFill>
                  <a:blip r:embed="rId3">
                    <a:extLst>
                      <a:ext uri="{28A0092B-C50C-407E-A947-70E740481C1C}">
                        <a14:useLocalDpi xmlns:a14="http://schemas.microsoft.com/office/drawing/2010/main" val="0"/>
                      </a:ext>
                    </a:extLst>
                  </a:blip>
                  <a:tile tx="6350" ty="-127000" sx="65000" sy="64000" flip="none" algn="tl"/>
                </a:blipFill>
                <a:latin typeface="+mj-lt"/>
                <a:cs typeface="+mj-cs"/>
              </a:rPr>
              <a:t>y</a:t>
            </a:r>
            <a:r>
              <a:rPr sz="5400" spc="-5" dirty="0">
                <a:blipFill>
                  <a:blip r:embed="rId3">
                    <a:extLst>
                      <a:ext uri="{28A0092B-C50C-407E-A947-70E740481C1C}">
                        <a14:useLocalDpi xmlns:a14="http://schemas.microsoft.com/office/drawing/2010/main" val="0"/>
                      </a:ext>
                    </a:extLst>
                  </a:blip>
                  <a:tile tx="6350" ty="-127000" sx="65000" sy="64000" flip="none" algn="tl"/>
                </a:blipFill>
                <a:latin typeface="+mj-lt"/>
                <a:cs typeface="+mj-cs"/>
              </a:rPr>
              <a:t> </a:t>
            </a:r>
            <a:r>
              <a:rPr sz="5400" spc="-5" dirty="0" err="1">
                <a:blipFill>
                  <a:blip r:embed="rId3">
                    <a:extLst>
                      <a:ext uri="{28A0092B-C50C-407E-A947-70E740481C1C}">
                        <a14:useLocalDpi xmlns:a14="http://schemas.microsoft.com/office/drawing/2010/main" val="0"/>
                      </a:ext>
                    </a:extLst>
                  </a:blip>
                  <a:tile tx="6350" ty="-127000" sx="65000" sy="64000" flip="none" algn="tl"/>
                </a:blipFill>
                <a:latin typeface="+mj-lt"/>
                <a:cs typeface="+mj-cs"/>
              </a:rPr>
              <a:t>Método</a:t>
            </a:r>
            <a:r>
              <a:rPr lang="es-ES" sz="5400" spc="-5" dirty="0">
                <a:blipFill>
                  <a:blip r:embed="rId3">
                    <a:extLst>
                      <a:ext uri="{28A0092B-C50C-407E-A947-70E740481C1C}">
                        <a14:useLocalDpi xmlns:a14="http://schemas.microsoft.com/office/drawing/2010/main" val="0"/>
                      </a:ext>
                    </a:extLst>
                  </a:blip>
                  <a:tile tx="6350" ty="-127000" sx="65000" sy="64000" flip="none" algn="tl"/>
                </a:blipFill>
                <a:latin typeface="+mj-lt"/>
                <a:cs typeface="+mj-cs"/>
              </a:rPr>
              <a:t>S</a:t>
            </a:r>
            <a:endParaRPr sz="5400" spc="-5" dirty="0">
              <a:blipFill>
                <a:blip r:embed="rId3">
                  <a:extLst>
                    <a:ext uri="{28A0092B-C50C-407E-A947-70E740481C1C}">
                      <a14:useLocalDpi xmlns:a14="http://schemas.microsoft.com/office/drawing/2010/main" val="0"/>
                    </a:ext>
                  </a:extLst>
                </a:blip>
                <a:tile tx="6350" ty="-127000" sx="65000" sy="64000" flip="none" algn="tl"/>
              </a:blipFill>
              <a:latin typeface="+mj-lt"/>
              <a:cs typeface="+mj-cs"/>
            </a:endParaRPr>
          </a:p>
        </p:txBody>
      </p:sp>
      <p:sp>
        <p:nvSpPr>
          <p:cNvPr id="10" name="CuadroTexto 9">
            <a:extLst>
              <a:ext uri="{FF2B5EF4-FFF2-40B4-BE49-F238E27FC236}">
                <a16:creationId xmlns:a16="http://schemas.microsoft.com/office/drawing/2014/main" id="{C6BA88B0-96C2-40CD-BBC8-2929777576E6}"/>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060" y="1698413"/>
            <a:ext cx="10291313" cy="4489819"/>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r>
              <a:rPr lang="es-CO" dirty="0"/>
              <a:t>Los atributos son las </a:t>
            </a:r>
            <a:r>
              <a:rPr lang="es-CO" dirty="0" err="1"/>
              <a:t>caracterísiticas</a:t>
            </a:r>
            <a:r>
              <a:rPr lang="es-CO" dirty="0"/>
              <a:t> individuales que diferencian un objeto de otro y determinan su apariencia, estado u otras cualidades. Los atributos se guardan en variables denominadas de instancia, y cada objeto particular puede tener valores distintos para estas variables.</a:t>
            </a:r>
            <a:br>
              <a:rPr lang="es-CO" dirty="0"/>
            </a:br>
            <a:br>
              <a:rPr lang="es-CO" dirty="0"/>
            </a:br>
            <a:r>
              <a:rPr lang="es-CO" dirty="0"/>
              <a:t>Las variables de instancia también denominados miembros dato, son declaradas en la clase pero sus valores son fijados y cambiados en el objeto.</a:t>
            </a:r>
            <a:br>
              <a:rPr lang="es-CO" dirty="0"/>
            </a:br>
            <a:br>
              <a:rPr lang="es-CO" dirty="0"/>
            </a:br>
            <a:r>
              <a:rPr lang="es-CO" dirty="0"/>
              <a:t>Además de las variables de instancia hay variables de clase, las cuales se aplican a la clase y a todas sus instancias. Por ejemplo, el número de ruedas de un automóvil es el mismo cuatro, para todos los automóviles.</a:t>
            </a:r>
            <a:endParaRPr dirty="0"/>
          </a:p>
        </p:txBody>
      </p:sp>
      <p:sp>
        <p:nvSpPr>
          <p:cNvPr id="3" name="object 3"/>
          <p:cNvSpPr txBox="1">
            <a:spLocks noGrp="1"/>
          </p:cNvSpPr>
          <p:nvPr>
            <p:ph type="title"/>
          </p:nvPr>
        </p:nvSpPr>
        <p:spPr>
          <a:xfrm>
            <a:off x="1027860" y="631058"/>
            <a:ext cx="8229600" cy="805349"/>
          </a:xfrm>
          <a:prstGeom prst="rect">
            <a:avLst/>
          </a:prstGeom>
        </p:spPr>
        <p:txBody>
          <a:bodyPr vert="horz" wrap="square" lIns="0" tIns="127000" rIns="0" bIns="0" rtlCol="0" anchor="ctr">
            <a:spAutoFit/>
          </a:bodyPr>
          <a:lstStyle/>
          <a:p>
            <a:pPr marL="156845">
              <a:lnSpc>
                <a:spcPct val="100000"/>
              </a:lnSpc>
            </a:pPr>
            <a:r>
              <a:rPr dirty="0"/>
              <a:t>Atribu</a:t>
            </a:r>
            <a:r>
              <a:rPr spc="-20" dirty="0"/>
              <a:t>t</a:t>
            </a:r>
            <a:r>
              <a:rPr spc="-5" dirty="0"/>
              <a:t>os</a:t>
            </a:r>
          </a:p>
        </p:txBody>
      </p:sp>
      <p:sp>
        <p:nvSpPr>
          <p:cNvPr id="5" name="CuadroTexto 4">
            <a:extLst>
              <a:ext uri="{FF2B5EF4-FFF2-40B4-BE49-F238E27FC236}">
                <a16:creationId xmlns:a16="http://schemas.microsoft.com/office/drawing/2014/main" id="{4B4622E1-EBC4-48AC-911F-ACF6C85D10D8}"/>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181" y="1485647"/>
            <a:ext cx="8704053" cy="3455690"/>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endParaRPr lang="es-ES" dirty="0"/>
          </a:p>
          <a:p>
            <a:r>
              <a:rPr dirty="0" err="1"/>
              <a:t>Describen</a:t>
            </a:r>
            <a:r>
              <a:rPr dirty="0"/>
              <a:t> el estado de un objeto</a:t>
            </a:r>
          </a:p>
          <a:p>
            <a:endParaRPr lang="es-ES" dirty="0"/>
          </a:p>
          <a:p>
            <a:r>
              <a:rPr dirty="0" err="1"/>
              <a:t>Objetos</a:t>
            </a:r>
            <a:r>
              <a:rPr dirty="0"/>
              <a:t> simples</a:t>
            </a:r>
          </a:p>
          <a:p>
            <a:pPr marL="457200" indent="-457200">
              <a:buFont typeface="Arial" panose="020B0604020202020204" pitchFamily="34" charset="0"/>
              <a:buChar char="•"/>
            </a:pPr>
            <a:r>
              <a:rPr dirty="0"/>
              <a:t>Tipos de </a:t>
            </a:r>
            <a:r>
              <a:rPr dirty="0" err="1"/>
              <a:t>datos</a:t>
            </a:r>
            <a:r>
              <a:rPr dirty="0"/>
              <a:t> </a:t>
            </a:r>
            <a:r>
              <a:rPr dirty="0" err="1"/>
              <a:t>primitivos</a:t>
            </a:r>
            <a:endParaRPr lang="es-ES" dirty="0"/>
          </a:p>
          <a:p>
            <a:r>
              <a:rPr lang="es-ES" dirty="0"/>
              <a:t>	</a:t>
            </a:r>
            <a:r>
              <a:rPr dirty="0" err="1"/>
              <a:t>Ej</a:t>
            </a:r>
            <a:r>
              <a:rPr dirty="0"/>
              <a:t>. int, float, double, char, etc</a:t>
            </a:r>
          </a:p>
          <a:p>
            <a:endParaRPr lang="es-ES" dirty="0"/>
          </a:p>
          <a:p>
            <a:r>
              <a:rPr dirty="0" err="1"/>
              <a:t>Objetos</a:t>
            </a:r>
            <a:r>
              <a:rPr dirty="0"/>
              <a:t> Complejos</a:t>
            </a:r>
          </a:p>
          <a:p>
            <a:pPr marL="457200" indent="-457200">
              <a:buFont typeface="Arial" panose="020B0604020202020204" pitchFamily="34" charset="0"/>
              <a:buChar char="•"/>
            </a:pPr>
            <a:r>
              <a:rPr dirty="0"/>
              <a:t>Referencias a otros objetos</a:t>
            </a:r>
          </a:p>
          <a:p>
            <a:r>
              <a:rPr lang="es-ES" dirty="0"/>
              <a:t>	</a:t>
            </a:r>
            <a:r>
              <a:rPr dirty="0" err="1"/>
              <a:t>Ej</a:t>
            </a:r>
            <a:r>
              <a:rPr dirty="0"/>
              <a:t>. Estructuras de datos u otros objetos</a:t>
            </a:r>
          </a:p>
        </p:txBody>
      </p:sp>
      <p:sp>
        <p:nvSpPr>
          <p:cNvPr id="3" name="object 3"/>
          <p:cNvSpPr txBox="1">
            <a:spLocks noGrp="1"/>
          </p:cNvSpPr>
          <p:nvPr>
            <p:ph type="title"/>
          </p:nvPr>
        </p:nvSpPr>
        <p:spPr>
          <a:xfrm>
            <a:off x="1027860" y="631058"/>
            <a:ext cx="8229600" cy="805349"/>
          </a:xfrm>
          <a:prstGeom prst="rect">
            <a:avLst/>
          </a:prstGeom>
        </p:spPr>
        <p:txBody>
          <a:bodyPr vert="horz" wrap="square" lIns="0" tIns="127000" rIns="0" bIns="0" rtlCol="0" anchor="ctr">
            <a:spAutoFit/>
          </a:bodyPr>
          <a:lstStyle/>
          <a:p>
            <a:pPr marL="156845">
              <a:lnSpc>
                <a:spcPct val="100000"/>
              </a:lnSpc>
            </a:pPr>
            <a:r>
              <a:rPr dirty="0"/>
              <a:t>Atribu</a:t>
            </a:r>
            <a:r>
              <a:rPr spc="-20" dirty="0"/>
              <a:t>t</a:t>
            </a:r>
            <a:r>
              <a:rPr spc="-5" dirty="0"/>
              <a:t>os</a:t>
            </a:r>
          </a:p>
        </p:txBody>
      </p:sp>
      <p:sp>
        <p:nvSpPr>
          <p:cNvPr id="4" name="object 4"/>
          <p:cNvSpPr/>
          <p:nvPr/>
        </p:nvSpPr>
        <p:spPr>
          <a:xfrm>
            <a:off x="6486633" y="1993387"/>
            <a:ext cx="5113020" cy="2095500"/>
          </a:xfrm>
          <a:prstGeom prst="rect">
            <a:avLst/>
          </a:prstGeom>
          <a:blipFill>
            <a:blip r:embed="rId2" cstate="print"/>
            <a:stretch>
              <a:fillRect/>
            </a:stretch>
          </a:blipFill>
        </p:spPr>
        <p:txBody>
          <a:bodyPr wrap="square" lIns="0" tIns="0" rIns="0" bIns="0" rtlCol="0"/>
          <a:lstStyle/>
          <a:p>
            <a:endParaRPr dirty="0"/>
          </a:p>
        </p:txBody>
      </p:sp>
      <p:sp>
        <p:nvSpPr>
          <p:cNvPr id="5" name="CuadroTexto 4">
            <a:extLst>
              <a:ext uri="{FF2B5EF4-FFF2-40B4-BE49-F238E27FC236}">
                <a16:creationId xmlns:a16="http://schemas.microsoft.com/office/drawing/2014/main" id="{4B4622E1-EBC4-48AC-911F-ACF6C85D10D8}"/>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Tree>
    <p:extLst>
      <p:ext uri="{BB962C8B-B14F-4D97-AF65-F5344CB8AC3E}">
        <p14:creationId xmlns:p14="http://schemas.microsoft.com/office/powerpoint/2010/main" val="2249777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7096" y="1808146"/>
            <a:ext cx="10023894" cy="1732141"/>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r>
              <a:rPr lang="es-CO" dirty="0"/>
              <a:t>Consiste en la implementación en una clase de un protocolo de respuesta a los mensajes dirigidos a los objetos de la misma. La respuesta a tales mensajes puede incluir el envío por el método de mensajes al propio objeto y aun a otros, también como el cambio del estado interno del objeto</a:t>
            </a:r>
            <a:endParaRPr dirty="0"/>
          </a:p>
        </p:txBody>
      </p:sp>
      <p:sp>
        <p:nvSpPr>
          <p:cNvPr id="3" name="object 3"/>
          <p:cNvSpPr txBox="1">
            <a:spLocks noGrp="1"/>
          </p:cNvSpPr>
          <p:nvPr>
            <p:ph type="title"/>
          </p:nvPr>
        </p:nvSpPr>
        <p:spPr>
          <a:xfrm>
            <a:off x="923936" y="726328"/>
            <a:ext cx="8229600" cy="770083"/>
          </a:xfrm>
          <a:prstGeom prst="rect">
            <a:avLst/>
          </a:prstGeom>
        </p:spPr>
        <p:txBody>
          <a:bodyPr vert="horz" wrap="square" lIns="0" tIns="92075" rIns="0" bIns="0" rtlCol="0" anchor="ctr">
            <a:spAutoFit/>
          </a:bodyPr>
          <a:lstStyle/>
          <a:p>
            <a:pPr marL="113664">
              <a:lnSpc>
                <a:spcPct val="100000"/>
              </a:lnSpc>
            </a:pPr>
            <a:r>
              <a:rPr spc="-10" dirty="0"/>
              <a:t>Métodos</a:t>
            </a:r>
          </a:p>
        </p:txBody>
      </p:sp>
      <p:sp>
        <p:nvSpPr>
          <p:cNvPr id="4" name="object 4"/>
          <p:cNvSpPr/>
          <p:nvPr/>
        </p:nvSpPr>
        <p:spPr>
          <a:xfrm>
            <a:off x="5239590" y="3756804"/>
            <a:ext cx="6121400" cy="2296160"/>
          </a:xfrm>
          <a:prstGeom prst="rect">
            <a:avLst/>
          </a:prstGeom>
          <a:blipFill>
            <a:blip r:embed="rId2" cstate="print"/>
            <a:stretch>
              <a:fillRect/>
            </a:stretch>
          </a:blipFill>
        </p:spPr>
        <p:txBody>
          <a:bodyPr wrap="square" lIns="0" tIns="0" rIns="0" bIns="0" rtlCol="0"/>
          <a:lstStyle/>
          <a:p>
            <a:endParaRPr/>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
        <p:nvSpPr>
          <p:cNvPr id="6" name="object 2">
            <a:extLst>
              <a:ext uri="{FF2B5EF4-FFF2-40B4-BE49-F238E27FC236}">
                <a16:creationId xmlns:a16="http://schemas.microsoft.com/office/drawing/2014/main" id="{36071584-FC0D-41DC-8A1F-49E161FA210C}"/>
              </a:ext>
            </a:extLst>
          </p:cNvPr>
          <p:cNvSpPr txBox="1"/>
          <p:nvPr/>
        </p:nvSpPr>
        <p:spPr>
          <a:xfrm>
            <a:off x="1337096" y="4137068"/>
            <a:ext cx="3502323" cy="1732141"/>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pPr algn="ctr"/>
            <a:r>
              <a:rPr dirty="0"/>
              <a:t>Un objeto puede realizar una serie de acciones o</a:t>
            </a:r>
          </a:p>
          <a:p>
            <a:pPr algn="ctr"/>
            <a:r>
              <a:rPr dirty="0"/>
              <a:t>puede ofrecer una serie de servicios.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915920" y="5940826"/>
            <a:ext cx="2768600" cy="377190"/>
          </a:xfrm>
          <a:prstGeom prst="rect">
            <a:avLst/>
          </a:prstGeom>
        </p:spPr>
        <p:txBody>
          <a:bodyPr vert="horz" wrap="square" lIns="0" tIns="0" rIns="0" bIns="0" rtlCol="0">
            <a:spAutoFit/>
          </a:bodyPr>
          <a:lstStyle/>
          <a:p>
            <a:pPr marL="12700"/>
            <a:r>
              <a:rPr sz="2400" b="1" spc="-5" dirty="0">
                <a:latin typeface="Times New Roman"/>
                <a:cs typeface="Times New Roman"/>
              </a:rPr>
              <a:t>Buses(verde, </a:t>
            </a:r>
            <a:r>
              <a:rPr sz="2400" b="1" spc="-15" dirty="0">
                <a:latin typeface="Times New Roman"/>
                <a:cs typeface="Times New Roman"/>
              </a:rPr>
              <a:t>xxx,</a:t>
            </a:r>
            <a:r>
              <a:rPr sz="2400" b="1" spc="10" dirty="0">
                <a:latin typeface="Times New Roman"/>
                <a:cs typeface="Times New Roman"/>
              </a:rPr>
              <a:t> </a:t>
            </a:r>
            <a:r>
              <a:rPr sz="2400" b="1" dirty="0">
                <a:latin typeface="Times New Roman"/>
                <a:cs typeface="Times New Roman"/>
              </a:rPr>
              <a:t>20)</a:t>
            </a:r>
            <a:endParaRPr sz="2400" dirty="0">
              <a:latin typeface="Times New Roman"/>
              <a:cs typeface="Times New Roman"/>
            </a:endParaRPr>
          </a:p>
        </p:txBody>
      </p:sp>
      <p:sp>
        <p:nvSpPr>
          <p:cNvPr id="4" name="object 4"/>
          <p:cNvSpPr txBox="1"/>
          <p:nvPr/>
        </p:nvSpPr>
        <p:spPr>
          <a:xfrm>
            <a:off x="6814820" y="5983287"/>
            <a:ext cx="2388235" cy="316865"/>
          </a:xfrm>
          <a:prstGeom prst="rect">
            <a:avLst/>
          </a:prstGeom>
        </p:spPr>
        <p:txBody>
          <a:bodyPr vert="horz" wrap="square" lIns="0" tIns="0" rIns="0" bIns="0" rtlCol="0">
            <a:spAutoFit/>
          </a:bodyPr>
          <a:lstStyle/>
          <a:p>
            <a:pPr marL="12700"/>
            <a:r>
              <a:rPr sz="2000" b="1" dirty="0">
                <a:solidFill>
                  <a:srgbClr val="7E7E7E"/>
                </a:solidFill>
                <a:latin typeface="Times New Roman"/>
                <a:cs typeface="Times New Roman"/>
              </a:rPr>
              <a:t>Buses(Rojo, </a:t>
            </a:r>
            <a:r>
              <a:rPr sz="2000" b="1" spc="-5" dirty="0">
                <a:solidFill>
                  <a:srgbClr val="7E7E7E"/>
                </a:solidFill>
                <a:latin typeface="Times New Roman"/>
                <a:cs typeface="Times New Roman"/>
              </a:rPr>
              <a:t>AAA,</a:t>
            </a:r>
            <a:r>
              <a:rPr sz="2000" b="1" spc="-155" dirty="0">
                <a:solidFill>
                  <a:srgbClr val="7E7E7E"/>
                </a:solidFill>
                <a:latin typeface="Times New Roman"/>
                <a:cs typeface="Times New Roman"/>
              </a:rPr>
              <a:t> </a:t>
            </a:r>
            <a:r>
              <a:rPr sz="2000" b="1" dirty="0">
                <a:solidFill>
                  <a:srgbClr val="7E7E7E"/>
                </a:solidFill>
                <a:latin typeface="Times New Roman"/>
                <a:cs typeface="Times New Roman"/>
              </a:rPr>
              <a:t>20)</a:t>
            </a:r>
            <a:endParaRPr sz="2000" dirty="0">
              <a:latin typeface="Times New Roman"/>
              <a:cs typeface="Times New Roman"/>
            </a:endParaRPr>
          </a:p>
        </p:txBody>
      </p:sp>
      <p:sp>
        <p:nvSpPr>
          <p:cNvPr id="5" name="object 5"/>
          <p:cNvSpPr txBox="1"/>
          <p:nvPr/>
        </p:nvSpPr>
        <p:spPr>
          <a:xfrm>
            <a:off x="1276710" y="1771396"/>
            <a:ext cx="8970604" cy="1249060"/>
          </a:xfrm>
          <a:prstGeom prst="rect">
            <a:avLst/>
          </a:prstGeom>
        </p:spPr>
        <p:txBody>
          <a:bodyPr vert="horz" wrap="square" lIns="0" tIns="0" rIns="0" bIns="0" rtlCol="0">
            <a:spAutoFit/>
          </a:bodyPr>
          <a:lstStyle/>
          <a:p>
            <a:pPr marL="12700"/>
            <a:r>
              <a:rPr lang="es-ES" sz="3200" b="1" u="sng" spc="-5" dirty="0">
                <a:latin typeface="Calibri"/>
                <a:cs typeface="Calibri"/>
              </a:rPr>
              <a:t>Constructores</a:t>
            </a:r>
            <a:endParaRPr sz="3200" b="1" u="sng" dirty="0">
              <a:latin typeface="Calibri"/>
              <a:cs typeface="Calibri"/>
            </a:endParaRPr>
          </a:p>
          <a:p>
            <a:pPr marL="91440">
              <a:lnSpc>
                <a:spcPts val="2780"/>
              </a:lnSpc>
              <a:spcBef>
                <a:spcPts val="330"/>
              </a:spcBef>
            </a:pPr>
            <a:r>
              <a:rPr lang="es-ES" sz="2400" dirty="0">
                <a:latin typeface="Arial"/>
                <a:cs typeface="Arial"/>
              </a:rPr>
              <a:t>S</a:t>
            </a:r>
            <a:r>
              <a:rPr sz="2400" dirty="0">
                <a:latin typeface="Arial"/>
                <a:cs typeface="Arial"/>
              </a:rPr>
              <a:t>on </a:t>
            </a:r>
            <a:r>
              <a:rPr sz="2400" b="1" spc="-5" dirty="0">
                <a:latin typeface="Arial"/>
                <a:cs typeface="Arial"/>
              </a:rPr>
              <a:t>fragmentos </a:t>
            </a:r>
            <a:r>
              <a:rPr sz="2400" b="1" spc="-10" dirty="0">
                <a:latin typeface="Arial"/>
                <a:cs typeface="Arial"/>
              </a:rPr>
              <a:t>de </a:t>
            </a:r>
            <a:r>
              <a:rPr sz="2400" b="1" spc="-5" dirty="0">
                <a:latin typeface="Arial"/>
                <a:cs typeface="Arial"/>
              </a:rPr>
              <a:t>código que </a:t>
            </a:r>
            <a:r>
              <a:rPr sz="2400" b="1" spc="-10" dirty="0">
                <a:latin typeface="Arial"/>
                <a:cs typeface="Arial"/>
              </a:rPr>
              <a:t>sirven </a:t>
            </a:r>
            <a:r>
              <a:rPr sz="2400" b="1" spc="-5" dirty="0">
                <a:latin typeface="Arial"/>
                <a:cs typeface="Arial"/>
              </a:rPr>
              <a:t>para inicializar</a:t>
            </a:r>
            <a:r>
              <a:rPr sz="2400" b="1" spc="65" dirty="0">
                <a:latin typeface="Arial"/>
                <a:cs typeface="Arial"/>
              </a:rPr>
              <a:t> </a:t>
            </a:r>
            <a:r>
              <a:rPr sz="2400" b="1" spc="-5" dirty="0">
                <a:latin typeface="Arial"/>
                <a:cs typeface="Arial"/>
              </a:rPr>
              <a:t>un</a:t>
            </a:r>
            <a:endParaRPr sz="2400" dirty="0">
              <a:latin typeface="Arial"/>
              <a:cs typeface="Arial"/>
            </a:endParaRPr>
          </a:p>
          <a:p>
            <a:pPr marL="91440">
              <a:lnSpc>
                <a:spcPts val="2780"/>
              </a:lnSpc>
              <a:tabLst>
                <a:tab pos="1173480" algn="l"/>
              </a:tabLst>
            </a:pPr>
            <a:r>
              <a:rPr sz="2400" b="1" spc="-5" dirty="0">
                <a:latin typeface="Arial"/>
                <a:cs typeface="Arial"/>
              </a:rPr>
              <a:t>objeto	</a:t>
            </a:r>
            <a:r>
              <a:rPr sz="2400" spc="-5" dirty="0">
                <a:latin typeface="Arial"/>
                <a:cs typeface="Arial"/>
              </a:rPr>
              <a:t>a un estado</a:t>
            </a:r>
            <a:r>
              <a:rPr sz="2400" spc="-60" dirty="0">
                <a:latin typeface="Arial"/>
                <a:cs typeface="Arial"/>
              </a:rPr>
              <a:t> </a:t>
            </a:r>
            <a:r>
              <a:rPr sz="2400" dirty="0">
                <a:latin typeface="Arial"/>
                <a:cs typeface="Arial"/>
              </a:rPr>
              <a:t>determinado.</a:t>
            </a:r>
          </a:p>
        </p:txBody>
      </p:sp>
      <p:sp>
        <p:nvSpPr>
          <p:cNvPr id="6" name="object 6"/>
          <p:cNvSpPr/>
          <p:nvPr/>
        </p:nvSpPr>
        <p:spPr>
          <a:xfrm>
            <a:off x="2854960" y="3068321"/>
            <a:ext cx="6858000" cy="281939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125542" y="4393673"/>
            <a:ext cx="1999938" cy="133426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814820" y="4300219"/>
            <a:ext cx="2165278" cy="1496731"/>
          </a:xfrm>
          <a:prstGeom prst="rect">
            <a:avLst/>
          </a:prstGeom>
          <a:blipFill>
            <a:blip r:embed="rId4" cstate="print"/>
            <a:stretch>
              <a:fillRect/>
            </a:stretch>
          </a:blipFill>
        </p:spPr>
        <p:txBody>
          <a:bodyPr wrap="square" lIns="0" tIns="0" rIns="0" bIns="0" rtlCol="0"/>
          <a:lstStyle/>
          <a:p>
            <a:endParaRPr/>
          </a:p>
        </p:txBody>
      </p:sp>
      <p:sp>
        <p:nvSpPr>
          <p:cNvPr id="9" name="CuadroTexto 8">
            <a:extLst>
              <a:ext uri="{FF2B5EF4-FFF2-40B4-BE49-F238E27FC236}">
                <a16:creationId xmlns:a16="http://schemas.microsoft.com/office/drawing/2014/main" id="{BB8572D9-7A74-499F-8F69-B9FBBFA0CE3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
        <p:nvSpPr>
          <p:cNvPr id="12" name="object 3">
            <a:extLst>
              <a:ext uri="{FF2B5EF4-FFF2-40B4-BE49-F238E27FC236}">
                <a16:creationId xmlns:a16="http://schemas.microsoft.com/office/drawing/2014/main" id="{58B67045-BAD1-41F8-80E8-919D3355A3EF}"/>
              </a:ext>
            </a:extLst>
          </p:cNvPr>
          <p:cNvSpPr txBox="1">
            <a:spLocks/>
          </p:cNvSpPr>
          <p:nvPr/>
        </p:nvSpPr>
        <p:spPr>
          <a:xfrm>
            <a:off x="923936" y="649384"/>
            <a:ext cx="8229600" cy="923971"/>
          </a:xfrm>
          <a:prstGeom prst="rect">
            <a:avLst/>
          </a:prstGeom>
        </p:spPr>
        <p:txBody>
          <a:bodyPr vert="horz" wrap="square" lIns="0" tIns="92075" rIns="0" bIns="0" rtlCol="0" anchor="ctr">
            <a:sp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113664">
              <a:lnSpc>
                <a:spcPct val="100000"/>
              </a:lnSpc>
            </a:pPr>
            <a:r>
              <a:rPr lang="es-ES" spc="-10" dirty="0"/>
              <a:t>Tipos de Métodos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772400" y="4953000"/>
            <a:ext cx="1676400" cy="533400"/>
          </a:xfrm>
          <a:custGeom>
            <a:avLst/>
            <a:gdLst/>
            <a:ahLst/>
            <a:cxnLst/>
            <a:rect l="l" t="t" r="r" b="b"/>
            <a:pathLst>
              <a:path w="1676400" h="533400">
                <a:moveTo>
                  <a:pt x="0" y="533400"/>
                </a:moveTo>
                <a:lnTo>
                  <a:pt x="1676400" y="533400"/>
                </a:lnTo>
                <a:lnTo>
                  <a:pt x="1676400" y="0"/>
                </a:lnTo>
                <a:lnTo>
                  <a:pt x="0" y="0"/>
                </a:lnTo>
                <a:lnTo>
                  <a:pt x="0" y="533400"/>
                </a:lnTo>
                <a:close/>
              </a:path>
            </a:pathLst>
          </a:custGeom>
          <a:ln w="10160">
            <a:solidFill>
              <a:srgbClr val="000000"/>
            </a:solidFill>
          </a:ln>
        </p:spPr>
        <p:txBody>
          <a:bodyPr wrap="square" lIns="0" tIns="0" rIns="0" bIns="0" rtlCol="0"/>
          <a:lstStyle/>
          <a:p>
            <a:endParaRPr/>
          </a:p>
        </p:txBody>
      </p:sp>
      <p:sp>
        <p:nvSpPr>
          <p:cNvPr id="4" name="object 4"/>
          <p:cNvSpPr txBox="1"/>
          <p:nvPr/>
        </p:nvSpPr>
        <p:spPr>
          <a:xfrm>
            <a:off x="6797040" y="2331721"/>
            <a:ext cx="3063240" cy="3134191"/>
          </a:xfrm>
          <a:prstGeom prst="rect">
            <a:avLst/>
          </a:prstGeom>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marL="1068705">
              <a:spcBef>
                <a:spcPts val="1415"/>
              </a:spcBef>
            </a:pPr>
            <a:r>
              <a:rPr sz="2400" b="1" spc="-5" dirty="0">
                <a:latin typeface="Times New Roman"/>
                <a:cs typeface="Times New Roman"/>
              </a:rPr>
              <a:t>Objeto</a:t>
            </a:r>
            <a:r>
              <a:rPr sz="2400" b="1" spc="-70" dirty="0">
                <a:latin typeface="Times New Roman"/>
                <a:cs typeface="Times New Roman"/>
              </a:rPr>
              <a:t> </a:t>
            </a:r>
            <a:r>
              <a:rPr sz="2400" b="1" dirty="0">
                <a:latin typeface="Times New Roman"/>
                <a:cs typeface="Times New Roman"/>
              </a:rPr>
              <a:t>Bus</a:t>
            </a:r>
            <a:endParaRPr sz="2400">
              <a:latin typeface="Times New Roman"/>
              <a:cs typeface="Times New Roman"/>
            </a:endParaRPr>
          </a:p>
        </p:txBody>
      </p:sp>
      <p:sp>
        <p:nvSpPr>
          <p:cNvPr id="5" name="object 5"/>
          <p:cNvSpPr/>
          <p:nvPr/>
        </p:nvSpPr>
        <p:spPr>
          <a:xfrm>
            <a:off x="2057401" y="3192193"/>
            <a:ext cx="1697355" cy="1687195"/>
          </a:xfrm>
          <a:custGeom>
            <a:avLst/>
            <a:gdLst/>
            <a:ahLst/>
            <a:cxnLst/>
            <a:rect l="l" t="t" r="r" b="b"/>
            <a:pathLst>
              <a:path w="1697355" h="1687195">
                <a:moveTo>
                  <a:pt x="846942" y="0"/>
                </a:moveTo>
                <a:lnTo>
                  <a:pt x="803066" y="887"/>
                </a:lnTo>
                <a:lnTo>
                  <a:pt x="760100" y="4566"/>
                </a:lnTo>
                <a:lnTo>
                  <a:pt x="718046" y="10020"/>
                </a:lnTo>
                <a:lnTo>
                  <a:pt x="675992" y="17377"/>
                </a:lnTo>
                <a:lnTo>
                  <a:pt x="634862" y="26510"/>
                </a:lnTo>
                <a:lnTo>
                  <a:pt x="594643" y="38433"/>
                </a:lnTo>
                <a:lnTo>
                  <a:pt x="554411" y="51244"/>
                </a:lnTo>
                <a:lnTo>
                  <a:pt x="516014" y="66846"/>
                </a:lnTo>
                <a:lnTo>
                  <a:pt x="478541" y="83336"/>
                </a:lnTo>
                <a:lnTo>
                  <a:pt x="441967" y="102616"/>
                </a:lnTo>
                <a:lnTo>
                  <a:pt x="406316" y="122784"/>
                </a:lnTo>
                <a:lnTo>
                  <a:pt x="371577" y="144728"/>
                </a:lnTo>
                <a:lnTo>
                  <a:pt x="338673" y="168575"/>
                </a:lnTo>
                <a:lnTo>
                  <a:pt x="306680" y="193309"/>
                </a:lnTo>
                <a:lnTo>
                  <a:pt x="275598" y="219819"/>
                </a:lnTo>
                <a:lnTo>
                  <a:pt x="246338" y="248232"/>
                </a:lnTo>
                <a:lnTo>
                  <a:pt x="218003" y="277533"/>
                </a:lnTo>
                <a:lnTo>
                  <a:pt x="191490" y="307849"/>
                </a:lnTo>
                <a:lnTo>
                  <a:pt x="165888" y="339814"/>
                </a:lnTo>
                <a:lnTo>
                  <a:pt x="142121" y="373808"/>
                </a:lnTo>
                <a:lnTo>
                  <a:pt x="120184" y="407675"/>
                </a:lnTo>
                <a:lnTo>
                  <a:pt x="99156" y="443394"/>
                </a:lnTo>
                <a:lnTo>
                  <a:pt x="80873" y="480039"/>
                </a:lnTo>
                <a:lnTo>
                  <a:pt x="63505" y="516684"/>
                </a:lnTo>
                <a:lnTo>
                  <a:pt x="48877" y="555169"/>
                </a:lnTo>
                <a:lnTo>
                  <a:pt x="35165" y="594566"/>
                </a:lnTo>
                <a:lnTo>
                  <a:pt x="23282" y="634877"/>
                </a:lnTo>
                <a:lnTo>
                  <a:pt x="14139" y="676101"/>
                </a:lnTo>
                <a:lnTo>
                  <a:pt x="6826" y="717326"/>
                </a:lnTo>
                <a:lnTo>
                  <a:pt x="1341" y="760389"/>
                </a:lnTo>
                <a:lnTo>
                  <a:pt x="0" y="917742"/>
                </a:lnTo>
                <a:lnTo>
                  <a:pt x="1341" y="933543"/>
                </a:lnTo>
                <a:lnTo>
                  <a:pt x="6826" y="975681"/>
                </a:lnTo>
                <a:lnTo>
                  <a:pt x="14139" y="1016905"/>
                </a:lnTo>
                <a:lnTo>
                  <a:pt x="23282" y="1058142"/>
                </a:lnTo>
                <a:lnTo>
                  <a:pt x="35165" y="1098453"/>
                </a:lnTo>
                <a:lnTo>
                  <a:pt x="48877" y="1137838"/>
                </a:lnTo>
                <a:lnTo>
                  <a:pt x="63505" y="1176322"/>
                </a:lnTo>
                <a:lnTo>
                  <a:pt x="80873" y="1213880"/>
                </a:lnTo>
                <a:lnTo>
                  <a:pt x="99156" y="1250526"/>
                </a:lnTo>
                <a:lnTo>
                  <a:pt x="120184" y="1286257"/>
                </a:lnTo>
                <a:lnTo>
                  <a:pt x="142121" y="1320163"/>
                </a:lnTo>
                <a:lnTo>
                  <a:pt x="165888" y="1354055"/>
                </a:lnTo>
                <a:lnTo>
                  <a:pt x="191490" y="1385208"/>
                </a:lnTo>
                <a:lnTo>
                  <a:pt x="218003" y="1416361"/>
                </a:lnTo>
                <a:lnTo>
                  <a:pt x="246338" y="1445675"/>
                </a:lnTo>
                <a:lnTo>
                  <a:pt x="275598" y="1474075"/>
                </a:lnTo>
                <a:lnTo>
                  <a:pt x="306680" y="1500636"/>
                </a:lnTo>
                <a:lnTo>
                  <a:pt x="338673" y="1525383"/>
                </a:lnTo>
                <a:lnTo>
                  <a:pt x="371577" y="1549204"/>
                </a:lnTo>
                <a:lnTo>
                  <a:pt x="406316" y="1571186"/>
                </a:lnTo>
                <a:lnTo>
                  <a:pt x="441967" y="1591342"/>
                </a:lnTo>
                <a:lnTo>
                  <a:pt x="478541" y="1610581"/>
                </a:lnTo>
                <a:lnTo>
                  <a:pt x="516014" y="1627072"/>
                </a:lnTo>
                <a:lnTo>
                  <a:pt x="554411" y="1642646"/>
                </a:lnTo>
                <a:lnTo>
                  <a:pt x="594643" y="1655473"/>
                </a:lnTo>
                <a:lnTo>
                  <a:pt x="634862" y="1667383"/>
                </a:lnTo>
                <a:lnTo>
                  <a:pt x="675992" y="1676544"/>
                </a:lnTo>
                <a:lnTo>
                  <a:pt x="718046" y="1683874"/>
                </a:lnTo>
                <a:lnTo>
                  <a:pt x="951179" y="1687147"/>
                </a:lnTo>
                <a:lnTo>
                  <a:pt x="976762" y="1683874"/>
                </a:lnTo>
                <a:lnTo>
                  <a:pt x="1018817" y="1676544"/>
                </a:lnTo>
                <a:lnTo>
                  <a:pt x="1059947" y="1667383"/>
                </a:lnTo>
                <a:lnTo>
                  <a:pt x="1100166" y="1655473"/>
                </a:lnTo>
                <a:lnTo>
                  <a:pt x="1139487" y="1642646"/>
                </a:lnTo>
                <a:lnTo>
                  <a:pt x="1177871" y="1627072"/>
                </a:lnTo>
                <a:lnTo>
                  <a:pt x="1215356" y="1610582"/>
                </a:lnTo>
                <a:lnTo>
                  <a:pt x="1251931" y="1591342"/>
                </a:lnTo>
                <a:lnTo>
                  <a:pt x="1287568" y="1571186"/>
                </a:lnTo>
                <a:lnTo>
                  <a:pt x="1322371" y="1549204"/>
                </a:lnTo>
                <a:lnTo>
                  <a:pt x="1356161" y="1525383"/>
                </a:lnTo>
                <a:lnTo>
                  <a:pt x="1388179" y="1500636"/>
                </a:lnTo>
                <a:lnTo>
                  <a:pt x="1418300" y="1474075"/>
                </a:lnTo>
                <a:lnTo>
                  <a:pt x="1448420" y="1445675"/>
                </a:lnTo>
                <a:lnTo>
                  <a:pt x="1476768" y="1416361"/>
                </a:lnTo>
                <a:lnTo>
                  <a:pt x="1503344" y="1385208"/>
                </a:lnTo>
                <a:lnTo>
                  <a:pt x="1528023" y="1354055"/>
                </a:lnTo>
                <a:lnTo>
                  <a:pt x="1551815" y="1320163"/>
                </a:lnTo>
                <a:lnTo>
                  <a:pt x="1573709" y="1286258"/>
                </a:lnTo>
                <a:lnTo>
                  <a:pt x="1594717" y="1250526"/>
                </a:lnTo>
                <a:lnTo>
                  <a:pt x="1613067" y="1213881"/>
                </a:lnTo>
                <a:lnTo>
                  <a:pt x="1630405" y="1176322"/>
                </a:lnTo>
                <a:lnTo>
                  <a:pt x="1645972" y="1137838"/>
                </a:lnTo>
                <a:lnTo>
                  <a:pt x="1658754" y="1098453"/>
                </a:lnTo>
                <a:lnTo>
                  <a:pt x="1670650" y="1058142"/>
                </a:lnTo>
                <a:lnTo>
                  <a:pt x="1679762" y="1016905"/>
                </a:lnTo>
                <a:lnTo>
                  <a:pt x="1687102" y="975681"/>
                </a:lnTo>
                <a:lnTo>
                  <a:pt x="1692544" y="933543"/>
                </a:lnTo>
                <a:lnTo>
                  <a:pt x="1696214" y="890480"/>
                </a:lnTo>
                <a:lnTo>
                  <a:pt x="1697100" y="846503"/>
                </a:lnTo>
                <a:lnTo>
                  <a:pt x="1696214" y="802527"/>
                </a:lnTo>
                <a:lnTo>
                  <a:pt x="1692544" y="760389"/>
                </a:lnTo>
                <a:lnTo>
                  <a:pt x="1687102" y="717326"/>
                </a:lnTo>
                <a:lnTo>
                  <a:pt x="1679762" y="676102"/>
                </a:lnTo>
                <a:lnTo>
                  <a:pt x="1670650" y="634877"/>
                </a:lnTo>
                <a:lnTo>
                  <a:pt x="1658754" y="594566"/>
                </a:lnTo>
                <a:lnTo>
                  <a:pt x="1645972" y="555169"/>
                </a:lnTo>
                <a:lnTo>
                  <a:pt x="1630405" y="516684"/>
                </a:lnTo>
                <a:lnTo>
                  <a:pt x="1613067" y="480039"/>
                </a:lnTo>
                <a:lnTo>
                  <a:pt x="1594717" y="443394"/>
                </a:lnTo>
                <a:lnTo>
                  <a:pt x="1573709" y="407675"/>
                </a:lnTo>
                <a:lnTo>
                  <a:pt x="1551815" y="373808"/>
                </a:lnTo>
                <a:lnTo>
                  <a:pt x="1528023" y="339814"/>
                </a:lnTo>
                <a:lnTo>
                  <a:pt x="1503344" y="307849"/>
                </a:lnTo>
                <a:lnTo>
                  <a:pt x="1476768" y="277533"/>
                </a:lnTo>
                <a:lnTo>
                  <a:pt x="1448420" y="248233"/>
                </a:lnTo>
                <a:lnTo>
                  <a:pt x="1418300" y="219820"/>
                </a:lnTo>
                <a:lnTo>
                  <a:pt x="1388179" y="193309"/>
                </a:lnTo>
                <a:lnTo>
                  <a:pt x="1356161" y="168575"/>
                </a:lnTo>
                <a:lnTo>
                  <a:pt x="1322371" y="144728"/>
                </a:lnTo>
                <a:lnTo>
                  <a:pt x="1287568" y="122784"/>
                </a:lnTo>
                <a:lnTo>
                  <a:pt x="1251931" y="102616"/>
                </a:lnTo>
                <a:lnTo>
                  <a:pt x="1215356" y="83336"/>
                </a:lnTo>
                <a:lnTo>
                  <a:pt x="1177871" y="66846"/>
                </a:lnTo>
                <a:lnTo>
                  <a:pt x="1139487" y="51244"/>
                </a:lnTo>
                <a:lnTo>
                  <a:pt x="1100166" y="38433"/>
                </a:lnTo>
                <a:lnTo>
                  <a:pt x="1059947" y="26510"/>
                </a:lnTo>
                <a:lnTo>
                  <a:pt x="1018817" y="17377"/>
                </a:lnTo>
                <a:lnTo>
                  <a:pt x="976762" y="10020"/>
                </a:lnTo>
                <a:lnTo>
                  <a:pt x="933797" y="4566"/>
                </a:lnTo>
                <a:lnTo>
                  <a:pt x="890832" y="887"/>
                </a:lnTo>
                <a:lnTo>
                  <a:pt x="846942" y="0"/>
                </a:lnTo>
                <a:close/>
              </a:path>
            </a:pathLst>
          </a:custGeom>
          <a:solidFill>
            <a:srgbClr val="9EC4FF"/>
          </a:solidFill>
        </p:spPr>
        <p:txBody>
          <a:bodyPr wrap="square" lIns="0" tIns="0" rIns="0" bIns="0" rtlCol="0"/>
          <a:lstStyle/>
          <a:p>
            <a:endParaRPr/>
          </a:p>
        </p:txBody>
      </p:sp>
      <p:sp>
        <p:nvSpPr>
          <p:cNvPr id="6" name="object 6"/>
          <p:cNvSpPr/>
          <p:nvPr/>
        </p:nvSpPr>
        <p:spPr>
          <a:xfrm>
            <a:off x="2295513" y="3084122"/>
            <a:ext cx="1326515" cy="1644650"/>
          </a:xfrm>
          <a:custGeom>
            <a:avLst/>
            <a:gdLst/>
            <a:ahLst/>
            <a:cxnLst/>
            <a:rect l="l" t="t" r="r" b="b"/>
            <a:pathLst>
              <a:path w="1326514" h="1644650">
                <a:moveTo>
                  <a:pt x="307161" y="1299969"/>
                </a:moveTo>
                <a:lnTo>
                  <a:pt x="307161" y="1487774"/>
                </a:lnTo>
                <a:lnTo>
                  <a:pt x="958045" y="1644439"/>
                </a:lnTo>
                <a:lnTo>
                  <a:pt x="896792" y="1450216"/>
                </a:lnTo>
                <a:lnTo>
                  <a:pt x="896792" y="1309127"/>
                </a:lnTo>
                <a:lnTo>
                  <a:pt x="344634" y="1309127"/>
                </a:lnTo>
                <a:lnTo>
                  <a:pt x="307161" y="1299969"/>
                </a:lnTo>
                <a:close/>
              </a:path>
              <a:path w="1326514" h="1644650">
                <a:moveTo>
                  <a:pt x="1064136" y="1188195"/>
                </a:moveTo>
                <a:lnTo>
                  <a:pt x="344634" y="1188195"/>
                </a:lnTo>
                <a:lnTo>
                  <a:pt x="344634" y="1309127"/>
                </a:lnTo>
                <a:lnTo>
                  <a:pt x="896792" y="1309127"/>
                </a:lnTo>
                <a:lnTo>
                  <a:pt x="896792" y="1287145"/>
                </a:lnTo>
                <a:lnTo>
                  <a:pt x="992161" y="1287145"/>
                </a:lnTo>
                <a:lnTo>
                  <a:pt x="1027561" y="1267903"/>
                </a:lnTo>
                <a:lnTo>
                  <a:pt x="1054897" y="1224840"/>
                </a:lnTo>
                <a:lnTo>
                  <a:pt x="1060466" y="1207437"/>
                </a:lnTo>
                <a:lnTo>
                  <a:pt x="1064136" y="1188195"/>
                </a:lnTo>
                <a:close/>
              </a:path>
              <a:path w="1326514" h="1644650">
                <a:moveTo>
                  <a:pt x="992161" y="1287145"/>
                </a:moveTo>
                <a:lnTo>
                  <a:pt x="896792" y="1287145"/>
                </a:lnTo>
                <a:lnTo>
                  <a:pt x="898627" y="1288059"/>
                </a:lnTo>
                <a:lnTo>
                  <a:pt x="905031" y="1288972"/>
                </a:lnTo>
                <a:lnTo>
                  <a:pt x="914168" y="1291724"/>
                </a:lnTo>
                <a:lnTo>
                  <a:pt x="926052" y="1292638"/>
                </a:lnTo>
                <a:lnTo>
                  <a:pt x="941593" y="1293551"/>
                </a:lnTo>
                <a:lnTo>
                  <a:pt x="958956" y="1293551"/>
                </a:lnTo>
                <a:lnTo>
                  <a:pt x="978154" y="1290811"/>
                </a:lnTo>
                <a:lnTo>
                  <a:pt x="992161" y="1287145"/>
                </a:lnTo>
                <a:close/>
              </a:path>
              <a:path w="1326514" h="1644650">
                <a:moveTo>
                  <a:pt x="1114927" y="562462"/>
                </a:moveTo>
                <a:lnTo>
                  <a:pt x="144437" y="562462"/>
                </a:lnTo>
                <a:lnTo>
                  <a:pt x="127984" y="601847"/>
                </a:lnTo>
                <a:lnTo>
                  <a:pt x="121581" y="637579"/>
                </a:lnTo>
                <a:lnTo>
                  <a:pt x="121581" y="654995"/>
                </a:lnTo>
                <a:lnTo>
                  <a:pt x="123416" y="671484"/>
                </a:lnTo>
                <a:lnTo>
                  <a:pt x="127073" y="687061"/>
                </a:lnTo>
                <a:lnTo>
                  <a:pt x="132553" y="703550"/>
                </a:lnTo>
                <a:lnTo>
                  <a:pt x="119758" y="713622"/>
                </a:lnTo>
                <a:lnTo>
                  <a:pt x="87753" y="756685"/>
                </a:lnTo>
                <a:lnTo>
                  <a:pt x="71300" y="812572"/>
                </a:lnTo>
                <a:lnTo>
                  <a:pt x="69478" y="832728"/>
                </a:lnTo>
                <a:lnTo>
                  <a:pt x="54848" y="842799"/>
                </a:lnTo>
                <a:lnTo>
                  <a:pt x="19198" y="887689"/>
                </a:lnTo>
                <a:lnTo>
                  <a:pt x="5479" y="926174"/>
                </a:lnTo>
                <a:lnTo>
                  <a:pt x="0" y="970150"/>
                </a:lnTo>
                <a:lnTo>
                  <a:pt x="1822" y="999464"/>
                </a:lnTo>
                <a:lnTo>
                  <a:pt x="19198" y="1052599"/>
                </a:lnTo>
                <a:lnTo>
                  <a:pt x="49369" y="1093836"/>
                </a:lnTo>
                <a:lnTo>
                  <a:pt x="88676" y="1117657"/>
                </a:lnTo>
                <a:lnTo>
                  <a:pt x="111532" y="1122236"/>
                </a:lnTo>
                <a:lnTo>
                  <a:pt x="117012" y="1148797"/>
                </a:lnTo>
                <a:lnTo>
                  <a:pt x="139868" y="1194613"/>
                </a:lnTo>
                <a:lnTo>
                  <a:pt x="173696" y="1228505"/>
                </a:lnTo>
                <a:lnTo>
                  <a:pt x="216661" y="1246834"/>
                </a:lnTo>
                <a:lnTo>
                  <a:pt x="240428" y="1249574"/>
                </a:lnTo>
                <a:lnTo>
                  <a:pt x="255969" y="1248661"/>
                </a:lnTo>
                <a:lnTo>
                  <a:pt x="299846" y="1232171"/>
                </a:lnTo>
                <a:lnTo>
                  <a:pt x="335496" y="1201018"/>
                </a:lnTo>
                <a:lnTo>
                  <a:pt x="344634" y="1188195"/>
                </a:lnTo>
                <a:lnTo>
                  <a:pt x="1064136" y="1188195"/>
                </a:lnTo>
                <a:lnTo>
                  <a:pt x="1066793" y="1168952"/>
                </a:lnTo>
                <a:lnTo>
                  <a:pt x="1065022" y="1145131"/>
                </a:lnTo>
                <a:lnTo>
                  <a:pt x="1057682" y="1124976"/>
                </a:lnTo>
                <a:lnTo>
                  <a:pt x="1050341" y="1111239"/>
                </a:lnTo>
                <a:lnTo>
                  <a:pt x="1046671" y="1106660"/>
                </a:lnTo>
                <a:lnTo>
                  <a:pt x="1083246" y="1050772"/>
                </a:lnTo>
                <a:lnTo>
                  <a:pt x="1034775" y="1019619"/>
                </a:lnTo>
                <a:lnTo>
                  <a:pt x="1098812" y="1005882"/>
                </a:lnTo>
                <a:lnTo>
                  <a:pt x="1083246" y="910597"/>
                </a:lnTo>
                <a:lnTo>
                  <a:pt x="1144498" y="910597"/>
                </a:lnTo>
                <a:lnTo>
                  <a:pt x="1043128" y="687061"/>
                </a:lnTo>
                <a:lnTo>
                  <a:pt x="1046671" y="676063"/>
                </a:lnTo>
                <a:lnTo>
                  <a:pt x="1055910" y="647663"/>
                </a:lnTo>
                <a:lnTo>
                  <a:pt x="1064136" y="611018"/>
                </a:lnTo>
                <a:lnTo>
                  <a:pt x="1067806" y="575286"/>
                </a:lnTo>
                <a:lnTo>
                  <a:pt x="1076032" y="573447"/>
                </a:lnTo>
                <a:lnTo>
                  <a:pt x="1090586" y="568868"/>
                </a:lnTo>
                <a:lnTo>
                  <a:pt x="1108936" y="564289"/>
                </a:lnTo>
                <a:lnTo>
                  <a:pt x="1114927" y="562462"/>
                </a:lnTo>
                <a:close/>
              </a:path>
              <a:path w="1326514" h="1644650">
                <a:moveTo>
                  <a:pt x="1098812" y="0"/>
                </a:moveTo>
                <a:lnTo>
                  <a:pt x="29246" y="388395"/>
                </a:lnTo>
                <a:lnTo>
                  <a:pt x="114266" y="441542"/>
                </a:lnTo>
                <a:lnTo>
                  <a:pt x="111532" y="571620"/>
                </a:lnTo>
                <a:lnTo>
                  <a:pt x="144437" y="562462"/>
                </a:lnTo>
                <a:lnTo>
                  <a:pt x="1114927" y="562462"/>
                </a:lnTo>
                <a:lnTo>
                  <a:pt x="1129944" y="557883"/>
                </a:lnTo>
                <a:lnTo>
                  <a:pt x="1150952" y="550552"/>
                </a:lnTo>
                <a:lnTo>
                  <a:pt x="1188413" y="538641"/>
                </a:lnTo>
                <a:lnTo>
                  <a:pt x="1201195" y="533136"/>
                </a:lnTo>
                <a:lnTo>
                  <a:pt x="1252449" y="504710"/>
                </a:lnTo>
                <a:lnTo>
                  <a:pt x="1317372" y="458032"/>
                </a:lnTo>
                <a:lnTo>
                  <a:pt x="1323700" y="451563"/>
                </a:lnTo>
                <a:lnTo>
                  <a:pt x="1326484" y="449787"/>
                </a:lnTo>
                <a:lnTo>
                  <a:pt x="1044014" y="362772"/>
                </a:lnTo>
                <a:lnTo>
                  <a:pt x="1032117" y="233519"/>
                </a:lnTo>
                <a:lnTo>
                  <a:pt x="1033003" y="232631"/>
                </a:lnTo>
                <a:lnTo>
                  <a:pt x="1035788" y="228952"/>
                </a:lnTo>
                <a:lnTo>
                  <a:pt x="1039458" y="223498"/>
                </a:lnTo>
                <a:lnTo>
                  <a:pt x="1044900" y="217029"/>
                </a:lnTo>
                <a:lnTo>
                  <a:pt x="1051354" y="209799"/>
                </a:lnTo>
                <a:lnTo>
                  <a:pt x="1059580" y="202442"/>
                </a:lnTo>
                <a:lnTo>
                  <a:pt x="1066793" y="195085"/>
                </a:lnTo>
                <a:lnTo>
                  <a:pt x="1095142" y="166672"/>
                </a:lnTo>
                <a:lnTo>
                  <a:pt x="1109822" y="123672"/>
                </a:lnTo>
                <a:lnTo>
                  <a:pt x="1111594" y="108070"/>
                </a:lnTo>
                <a:lnTo>
                  <a:pt x="1111594" y="75979"/>
                </a:lnTo>
                <a:lnTo>
                  <a:pt x="1108936" y="46678"/>
                </a:lnTo>
                <a:lnTo>
                  <a:pt x="1104254" y="22831"/>
                </a:lnTo>
                <a:lnTo>
                  <a:pt x="1100710" y="6342"/>
                </a:lnTo>
                <a:lnTo>
                  <a:pt x="1098812" y="0"/>
                </a:lnTo>
                <a:close/>
              </a:path>
            </a:pathLst>
          </a:custGeom>
          <a:solidFill>
            <a:srgbClr val="000000"/>
          </a:solidFill>
        </p:spPr>
        <p:txBody>
          <a:bodyPr wrap="square" lIns="0" tIns="0" rIns="0" bIns="0" rtlCol="0"/>
          <a:lstStyle/>
          <a:p>
            <a:endParaRPr/>
          </a:p>
        </p:txBody>
      </p:sp>
      <p:sp>
        <p:nvSpPr>
          <p:cNvPr id="7" name="object 7"/>
          <p:cNvSpPr/>
          <p:nvPr/>
        </p:nvSpPr>
        <p:spPr>
          <a:xfrm>
            <a:off x="2412526" y="3169234"/>
            <a:ext cx="862965" cy="332740"/>
          </a:xfrm>
          <a:custGeom>
            <a:avLst/>
            <a:gdLst/>
            <a:ahLst/>
            <a:cxnLst/>
            <a:rect l="l" t="t" r="r" b="b"/>
            <a:pathLst>
              <a:path w="862964" h="332739">
                <a:moveTo>
                  <a:pt x="852916" y="0"/>
                </a:moveTo>
                <a:lnTo>
                  <a:pt x="0" y="309752"/>
                </a:lnTo>
                <a:lnTo>
                  <a:pt x="43876" y="332583"/>
                </a:lnTo>
                <a:lnTo>
                  <a:pt x="814519" y="150309"/>
                </a:lnTo>
                <a:lnTo>
                  <a:pt x="816354" y="149421"/>
                </a:lnTo>
                <a:lnTo>
                  <a:pt x="820923" y="144728"/>
                </a:lnTo>
                <a:lnTo>
                  <a:pt x="828238" y="138386"/>
                </a:lnTo>
                <a:lnTo>
                  <a:pt x="852005" y="103504"/>
                </a:lnTo>
                <a:lnTo>
                  <a:pt x="862977" y="35769"/>
                </a:lnTo>
                <a:lnTo>
                  <a:pt x="859319" y="14713"/>
                </a:lnTo>
                <a:lnTo>
                  <a:pt x="854751" y="3678"/>
                </a:lnTo>
                <a:lnTo>
                  <a:pt x="852916" y="0"/>
                </a:lnTo>
                <a:close/>
              </a:path>
            </a:pathLst>
          </a:custGeom>
          <a:solidFill>
            <a:srgbClr val="FFFFFF"/>
          </a:solidFill>
        </p:spPr>
        <p:txBody>
          <a:bodyPr wrap="square" lIns="0" tIns="0" rIns="0" bIns="0" rtlCol="0"/>
          <a:lstStyle/>
          <a:p>
            <a:endParaRPr/>
          </a:p>
        </p:txBody>
      </p:sp>
      <p:sp>
        <p:nvSpPr>
          <p:cNvPr id="8" name="object 8"/>
          <p:cNvSpPr/>
          <p:nvPr/>
        </p:nvSpPr>
        <p:spPr>
          <a:xfrm>
            <a:off x="2710550" y="3461482"/>
            <a:ext cx="80645" cy="81915"/>
          </a:xfrm>
          <a:custGeom>
            <a:avLst/>
            <a:gdLst/>
            <a:ahLst/>
            <a:cxnLst/>
            <a:rect l="l" t="t" r="r" b="b"/>
            <a:pathLst>
              <a:path w="80644" h="81914">
                <a:moveTo>
                  <a:pt x="40219" y="0"/>
                </a:moveTo>
                <a:lnTo>
                  <a:pt x="3657" y="24734"/>
                </a:lnTo>
                <a:lnTo>
                  <a:pt x="0" y="40336"/>
                </a:lnTo>
                <a:lnTo>
                  <a:pt x="911" y="48581"/>
                </a:lnTo>
                <a:lnTo>
                  <a:pt x="31993" y="80672"/>
                </a:lnTo>
                <a:lnTo>
                  <a:pt x="40219" y="81560"/>
                </a:lnTo>
                <a:lnTo>
                  <a:pt x="48445" y="80672"/>
                </a:lnTo>
                <a:lnTo>
                  <a:pt x="79527" y="48581"/>
                </a:lnTo>
                <a:lnTo>
                  <a:pt x="80438" y="40336"/>
                </a:lnTo>
                <a:lnTo>
                  <a:pt x="79527" y="32091"/>
                </a:lnTo>
                <a:lnTo>
                  <a:pt x="77704" y="24734"/>
                </a:lnTo>
                <a:lnTo>
                  <a:pt x="73123" y="18392"/>
                </a:lnTo>
                <a:lnTo>
                  <a:pt x="68554" y="11923"/>
                </a:lnTo>
                <a:lnTo>
                  <a:pt x="55760" y="2790"/>
                </a:lnTo>
                <a:lnTo>
                  <a:pt x="48445" y="887"/>
                </a:lnTo>
                <a:lnTo>
                  <a:pt x="40219" y="0"/>
                </a:lnTo>
                <a:close/>
              </a:path>
            </a:pathLst>
          </a:custGeom>
          <a:solidFill>
            <a:srgbClr val="FFFFFF"/>
          </a:solidFill>
        </p:spPr>
        <p:txBody>
          <a:bodyPr wrap="square" lIns="0" tIns="0" rIns="0" bIns="0" rtlCol="0"/>
          <a:lstStyle/>
          <a:p>
            <a:endParaRPr/>
          </a:p>
        </p:txBody>
      </p:sp>
      <p:sp>
        <p:nvSpPr>
          <p:cNvPr id="9" name="object 9"/>
          <p:cNvSpPr/>
          <p:nvPr/>
        </p:nvSpPr>
        <p:spPr>
          <a:xfrm>
            <a:off x="2615468" y="3599868"/>
            <a:ext cx="669290" cy="905510"/>
          </a:xfrm>
          <a:custGeom>
            <a:avLst/>
            <a:gdLst/>
            <a:ahLst/>
            <a:cxnLst/>
            <a:rect l="l" t="t" r="r" b="b"/>
            <a:pathLst>
              <a:path w="669289" h="905510">
                <a:moveTo>
                  <a:pt x="82273" y="148407"/>
                </a:moveTo>
                <a:lnTo>
                  <a:pt x="31993" y="172228"/>
                </a:lnTo>
                <a:lnTo>
                  <a:pt x="6403" y="210699"/>
                </a:lnTo>
                <a:lnTo>
                  <a:pt x="0" y="255602"/>
                </a:lnTo>
                <a:lnTo>
                  <a:pt x="3657" y="280337"/>
                </a:lnTo>
                <a:lnTo>
                  <a:pt x="30170" y="331632"/>
                </a:lnTo>
                <a:lnTo>
                  <a:pt x="65821" y="370117"/>
                </a:lnTo>
                <a:lnTo>
                  <a:pt x="106040" y="387520"/>
                </a:lnTo>
                <a:lnTo>
                  <a:pt x="131642" y="389359"/>
                </a:lnTo>
                <a:lnTo>
                  <a:pt x="131642" y="392099"/>
                </a:lnTo>
                <a:lnTo>
                  <a:pt x="132553" y="400356"/>
                </a:lnTo>
                <a:lnTo>
                  <a:pt x="132461" y="428756"/>
                </a:lnTo>
                <a:lnTo>
                  <a:pt x="130731" y="446159"/>
                </a:lnTo>
                <a:lnTo>
                  <a:pt x="127073" y="464476"/>
                </a:lnTo>
                <a:lnTo>
                  <a:pt x="121581" y="483718"/>
                </a:lnTo>
                <a:lnTo>
                  <a:pt x="112443" y="502047"/>
                </a:lnTo>
                <a:lnTo>
                  <a:pt x="101471" y="520363"/>
                </a:lnTo>
                <a:lnTo>
                  <a:pt x="92334" y="535939"/>
                </a:lnTo>
                <a:lnTo>
                  <a:pt x="85019" y="549689"/>
                </a:lnTo>
                <a:lnTo>
                  <a:pt x="78615" y="559760"/>
                </a:lnTo>
                <a:lnTo>
                  <a:pt x="74047" y="568005"/>
                </a:lnTo>
                <a:lnTo>
                  <a:pt x="71300" y="574424"/>
                </a:lnTo>
                <a:lnTo>
                  <a:pt x="69478" y="578089"/>
                </a:lnTo>
                <a:lnTo>
                  <a:pt x="68567" y="579003"/>
                </a:lnTo>
                <a:lnTo>
                  <a:pt x="68567" y="802539"/>
                </a:lnTo>
                <a:lnTo>
                  <a:pt x="429666" y="905156"/>
                </a:lnTo>
                <a:lnTo>
                  <a:pt x="429666" y="731088"/>
                </a:lnTo>
                <a:lnTo>
                  <a:pt x="427831" y="730162"/>
                </a:lnTo>
                <a:lnTo>
                  <a:pt x="423262" y="728336"/>
                </a:lnTo>
                <a:lnTo>
                  <a:pt x="415947" y="725583"/>
                </a:lnTo>
                <a:lnTo>
                  <a:pt x="406810" y="721917"/>
                </a:lnTo>
                <a:lnTo>
                  <a:pt x="383043" y="710007"/>
                </a:lnTo>
                <a:lnTo>
                  <a:pt x="369324" y="702688"/>
                </a:lnTo>
                <a:lnTo>
                  <a:pt x="355619" y="694443"/>
                </a:lnTo>
                <a:lnTo>
                  <a:pt x="340078" y="685272"/>
                </a:lnTo>
                <a:lnTo>
                  <a:pt x="298023" y="651380"/>
                </a:lnTo>
                <a:lnTo>
                  <a:pt x="265107" y="609230"/>
                </a:lnTo>
                <a:lnTo>
                  <a:pt x="258716" y="593666"/>
                </a:lnTo>
                <a:lnTo>
                  <a:pt x="282483" y="571671"/>
                </a:lnTo>
                <a:lnTo>
                  <a:pt x="547223" y="571671"/>
                </a:lnTo>
                <a:lnTo>
                  <a:pt x="548501" y="568919"/>
                </a:lnTo>
                <a:lnTo>
                  <a:pt x="564042" y="523115"/>
                </a:lnTo>
                <a:lnTo>
                  <a:pt x="576836" y="475473"/>
                </a:lnTo>
                <a:lnTo>
                  <a:pt x="585075" y="428756"/>
                </a:lnTo>
                <a:lnTo>
                  <a:pt x="589644" y="384780"/>
                </a:lnTo>
                <a:lnTo>
                  <a:pt x="589644" y="347209"/>
                </a:lnTo>
                <a:lnTo>
                  <a:pt x="580494" y="294987"/>
                </a:lnTo>
                <a:lnTo>
                  <a:pt x="562219" y="248271"/>
                </a:lnTo>
                <a:lnTo>
                  <a:pt x="553993" y="235447"/>
                </a:lnTo>
                <a:lnTo>
                  <a:pt x="553069" y="233607"/>
                </a:lnTo>
                <a:lnTo>
                  <a:pt x="470522" y="184138"/>
                </a:lnTo>
                <a:lnTo>
                  <a:pt x="167292" y="184138"/>
                </a:lnTo>
                <a:lnTo>
                  <a:pt x="123416" y="162144"/>
                </a:lnTo>
                <a:lnTo>
                  <a:pt x="121581" y="160317"/>
                </a:lnTo>
                <a:lnTo>
                  <a:pt x="116101" y="156651"/>
                </a:lnTo>
                <a:lnTo>
                  <a:pt x="106964" y="152986"/>
                </a:lnTo>
                <a:lnTo>
                  <a:pt x="95991" y="149320"/>
                </a:lnTo>
                <a:lnTo>
                  <a:pt x="82273" y="148407"/>
                </a:lnTo>
                <a:close/>
              </a:path>
              <a:path w="669289" h="905510">
                <a:moveTo>
                  <a:pt x="547223" y="571671"/>
                </a:moveTo>
                <a:lnTo>
                  <a:pt x="282483" y="571671"/>
                </a:lnTo>
                <a:lnTo>
                  <a:pt x="285216" y="575337"/>
                </a:lnTo>
                <a:lnTo>
                  <a:pt x="291620" y="584495"/>
                </a:lnTo>
                <a:lnTo>
                  <a:pt x="319044" y="613809"/>
                </a:lnTo>
                <a:lnTo>
                  <a:pt x="363845" y="646801"/>
                </a:lnTo>
                <a:lnTo>
                  <a:pt x="426008" y="669696"/>
                </a:lnTo>
                <a:lnTo>
                  <a:pt x="449775" y="673362"/>
                </a:lnTo>
                <a:lnTo>
                  <a:pt x="457090" y="672448"/>
                </a:lnTo>
                <a:lnTo>
                  <a:pt x="511028" y="639469"/>
                </a:lnTo>
                <a:lnTo>
                  <a:pt x="530214" y="608316"/>
                </a:lnTo>
                <a:lnTo>
                  <a:pt x="547223" y="571671"/>
                </a:lnTo>
                <a:close/>
              </a:path>
              <a:path w="669289" h="905510">
                <a:moveTo>
                  <a:pt x="234949" y="0"/>
                </a:moveTo>
                <a:lnTo>
                  <a:pt x="218484" y="94358"/>
                </a:lnTo>
                <a:lnTo>
                  <a:pt x="204778" y="131917"/>
                </a:lnTo>
                <a:lnTo>
                  <a:pt x="180087" y="170389"/>
                </a:lnTo>
                <a:lnTo>
                  <a:pt x="167292" y="184138"/>
                </a:lnTo>
                <a:lnTo>
                  <a:pt x="470522" y="184138"/>
                </a:lnTo>
                <a:lnTo>
                  <a:pt x="464405" y="180473"/>
                </a:lnTo>
                <a:lnTo>
                  <a:pt x="467139" y="179559"/>
                </a:lnTo>
                <a:lnTo>
                  <a:pt x="474454" y="176807"/>
                </a:lnTo>
                <a:lnTo>
                  <a:pt x="485426" y="173141"/>
                </a:lnTo>
                <a:lnTo>
                  <a:pt x="500967" y="168562"/>
                </a:lnTo>
                <a:lnTo>
                  <a:pt x="518330" y="163070"/>
                </a:lnTo>
                <a:lnTo>
                  <a:pt x="538452" y="155738"/>
                </a:lnTo>
                <a:lnTo>
                  <a:pt x="559473" y="149320"/>
                </a:lnTo>
                <a:lnTo>
                  <a:pt x="581418" y="141988"/>
                </a:lnTo>
                <a:lnTo>
                  <a:pt x="626205" y="122759"/>
                </a:lnTo>
                <a:lnTo>
                  <a:pt x="641746" y="111761"/>
                </a:lnTo>
                <a:lnTo>
                  <a:pt x="646315" y="108096"/>
                </a:lnTo>
                <a:lnTo>
                  <a:pt x="648150" y="105343"/>
                </a:lnTo>
                <a:lnTo>
                  <a:pt x="649061" y="104430"/>
                </a:lnTo>
                <a:lnTo>
                  <a:pt x="666740" y="77856"/>
                </a:lnTo>
                <a:lnTo>
                  <a:pt x="587809" y="77856"/>
                </a:lnTo>
                <a:lnTo>
                  <a:pt x="538452" y="73277"/>
                </a:lnTo>
                <a:lnTo>
                  <a:pt x="466228" y="64119"/>
                </a:lnTo>
                <a:lnTo>
                  <a:pt x="407721" y="54961"/>
                </a:lnTo>
                <a:lnTo>
                  <a:pt x="361098" y="45790"/>
                </a:lnTo>
                <a:lnTo>
                  <a:pt x="323613" y="36632"/>
                </a:lnTo>
                <a:lnTo>
                  <a:pt x="308072" y="32966"/>
                </a:lnTo>
                <a:lnTo>
                  <a:pt x="271510" y="19229"/>
                </a:lnTo>
                <a:lnTo>
                  <a:pt x="243175" y="4566"/>
                </a:lnTo>
                <a:lnTo>
                  <a:pt x="234949" y="0"/>
                </a:lnTo>
                <a:close/>
              </a:path>
              <a:path w="669289" h="905510">
                <a:moveTo>
                  <a:pt x="669171" y="74203"/>
                </a:moveTo>
                <a:lnTo>
                  <a:pt x="652719" y="76030"/>
                </a:lnTo>
                <a:lnTo>
                  <a:pt x="619802" y="77856"/>
                </a:lnTo>
                <a:lnTo>
                  <a:pt x="666740" y="77856"/>
                </a:lnTo>
                <a:lnTo>
                  <a:pt x="669171" y="74203"/>
                </a:lnTo>
                <a:close/>
              </a:path>
            </a:pathLst>
          </a:custGeom>
          <a:solidFill>
            <a:srgbClr val="FFFFFF"/>
          </a:solidFill>
        </p:spPr>
        <p:txBody>
          <a:bodyPr wrap="square" lIns="0" tIns="0" rIns="0" bIns="0" rtlCol="0"/>
          <a:lstStyle/>
          <a:p>
            <a:endParaRPr/>
          </a:p>
        </p:txBody>
      </p:sp>
      <p:sp>
        <p:nvSpPr>
          <p:cNvPr id="10" name="object 10"/>
          <p:cNvSpPr/>
          <p:nvPr/>
        </p:nvSpPr>
        <p:spPr>
          <a:xfrm>
            <a:off x="2636503" y="4432647"/>
            <a:ext cx="442595" cy="200660"/>
          </a:xfrm>
          <a:custGeom>
            <a:avLst/>
            <a:gdLst/>
            <a:ahLst/>
            <a:cxnLst/>
            <a:rect l="l" t="t" r="r" b="b"/>
            <a:pathLst>
              <a:path w="442594" h="200660">
                <a:moveTo>
                  <a:pt x="0" y="0"/>
                </a:moveTo>
                <a:lnTo>
                  <a:pt x="0" y="95284"/>
                </a:lnTo>
                <a:lnTo>
                  <a:pt x="442448" y="200641"/>
                </a:lnTo>
                <a:lnTo>
                  <a:pt x="415935" y="112687"/>
                </a:lnTo>
                <a:lnTo>
                  <a:pt x="0" y="0"/>
                </a:lnTo>
                <a:close/>
              </a:path>
            </a:pathLst>
          </a:custGeom>
          <a:solidFill>
            <a:srgbClr val="FFFFFF"/>
          </a:solidFill>
        </p:spPr>
        <p:txBody>
          <a:bodyPr wrap="square" lIns="0" tIns="0" rIns="0" bIns="0" rtlCol="0"/>
          <a:lstStyle/>
          <a:p>
            <a:endParaRPr/>
          </a:p>
        </p:txBody>
      </p:sp>
      <p:sp>
        <p:nvSpPr>
          <p:cNvPr id="11" name="object 11"/>
          <p:cNvSpPr txBox="1"/>
          <p:nvPr/>
        </p:nvSpPr>
        <p:spPr>
          <a:xfrm>
            <a:off x="1981200" y="5138421"/>
            <a:ext cx="2286000" cy="397545"/>
          </a:xfrm>
          <a:prstGeom prst="rect">
            <a:avLst/>
          </a:prstGeom>
          <a:ln w="10160">
            <a:noFill/>
          </a:ln>
        </p:spPr>
        <p:txBody>
          <a:bodyPr vert="horz" wrap="square" lIns="0" tIns="88900" rIns="0" bIns="0" rtlCol="0">
            <a:spAutoFit/>
          </a:bodyPr>
          <a:lstStyle/>
          <a:p>
            <a:pPr marL="86360">
              <a:spcBef>
                <a:spcPts val="700"/>
              </a:spcBef>
            </a:pPr>
            <a:r>
              <a:rPr sz="2000" b="1" spc="-5" dirty="0">
                <a:latin typeface="Times New Roman"/>
                <a:cs typeface="Times New Roman"/>
              </a:rPr>
              <a:t>Objeto</a:t>
            </a:r>
            <a:r>
              <a:rPr sz="2000" b="1" spc="-40" dirty="0">
                <a:latin typeface="Times New Roman"/>
                <a:cs typeface="Times New Roman"/>
              </a:rPr>
              <a:t> </a:t>
            </a:r>
            <a:r>
              <a:rPr sz="2000" b="1" spc="-5" dirty="0">
                <a:latin typeface="Times New Roman"/>
                <a:cs typeface="Times New Roman"/>
              </a:rPr>
              <a:t>Conductor</a:t>
            </a:r>
            <a:endParaRPr sz="2000" dirty="0">
              <a:latin typeface="Times New Roman"/>
              <a:cs typeface="Times New Roman"/>
            </a:endParaRPr>
          </a:p>
        </p:txBody>
      </p:sp>
      <p:sp>
        <p:nvSpPr>
          <p:cNvPr id="12" name="object 12"/>
          <p:cNvSpPr/>
          <p:nvPr/>
        </p:nvSpPr>
        <p:spPr>
          <a:xfrm>
            <a:off x="7435861" y="2987602"/>
            <a:ext cx="3063240" cy="3482340"/>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3754756" y="3907766"/>
            <a:ext cx="2539997" cy="1140699"/>
          </a:xfrm>
          <a:custGeom>
            <a:avLst/>
            <a:gdLst/>
            <a:ahLst/>
            <a:cxnLst/>
            <a:rect l="l" t="t" r="r" b="b"/>
            <a:pathLst>
              <a:path w="2377440" h="1473200">
                <a:moveTo>
                  <a:pt x="2212759" y="1406023"/>
                </a:moveTo>
                <a:lnTo>
                  <a:pt x="2182241" y="1455801"/>
                </a:lnTo>
                <a:lnTo>
                  <a:pt x="2377440" y="1472691"/>
                </a:lnTo>
                <a:lnTo>
                  <a:pt x="2345376" y="1421257"/>
                </a:lnTo>
                <a:lnTo>
                  <a:pt x="2237612" y="1421257"/>
                </a:lnTo>
                <a:lnTo>
                  <a:pt x="2212759" y="1406023"/>
                </a:lnTo>
                <a:close/>
              </a:path>
              <a:path w="2377440" h="1473200">
                <a:moveTo>
                  <a:pt x="2243304" y="1356202"/>
                </a:moveTo>
                <a:lnTo>
                  <a:pt x="2212759" y="1406023"/>
                </a:lnTo>
                <a:lnTo>
                  <a:pt x="2237612" y="1421257"/>
                </a:lnTo>
                <a:lnTo>
                  <a:pt x="2268220" y="1371472"/>
                </a:lnTo>
                <a:lnTo>
                  <a:pt x="2243304" y="1356202"/>
                </a:lnTo>
                <a:close/>
              </a:path>
              <a:path w="2377440" h="1473200">
                <a:moveTo>
                  <a:pt x="2273808" y="1306449"/>
                </a:moveTo>
                <a:lnTo>
                  <a:pt x="2243304" y="1356202"/>
                </a:lnTo>
                <a:lnTo>
                  <a:pt x="2268220" y="1371472"/>
                </a:lnTo>
                <a:lnTo>
                  <a:pt x="2237612" y="1421257"/>
                </a:lnTo>
                <a:lnTo>
                  <a:pt x="2345376" y="1421257"/>
                </a:lnTo>
                <a:lnTo>
                  <a:pt x="2273808" y="1306449"/>
                </a:lnTo>
                <a:close/>
              </a:path>
              <a:path w="2377440" h="1473200">
                <a:moveTo>
                  <a:pt x="30480" y="0"/>
                </a:moveTo>
                <a:lnTo>
                  <a:pt x="0" y="49784"/>
                </a:lnTo>
                <a:lnTo>
                  <a:pt x="2212759" y="1406023"/>
                </a:lnTo>
                <a:lnTo>
                  <a:pt x="2243304" y="1356202"/>
                </a:lnTo>
                <a:lnTo>
                  <a:pt x="30480" y="0"/>
                </a:lnTo>
                <a:close/>
              </a:path>
            </a:pathLst>
          </a:custGeom>
          <a:solidFill>
            <a:srgbClr val="000000"/>
          </a:solidFill>
        </p:spPr>
        <p:txBody>
          <a:bodyPr wrap="square" lIns="0" tIns="0" rIns="0" bIns="0" rtlCol="0"/>
          <a:lstStyle/>
          <a:p>
            <a:endParaRPr/>
          </a:p>
        </p:txBody>
      </p:sp>
      <p:sp>
        <p:nvSpPr>
          <p:cNvPr id="14" name="object 14"/>
          <p:cNvSpPr txBox="1"/>
          <p:nvPr/>
        </p:nvSpPr>
        <p:spPr>
          <a:xfrm>
            <a:off x="3923579" y="3581951"/>
            <a:ext cx="1951355" cy="316865"/>
          </a:xfrm>
          <a:prstGeom prst="rect">
            <a:avLst/>
          </a:prstGeom>
        </p:spPr>
        <p:txBody>
          <a:bodyPr vert="horz" wrap="square" lIns="0" tIns="0" rIns="0" bIns="0" rtlCol="0">
            <a:spAutoFit/>
          </a:bodyPr>
          <a:lstStyle/>
          <a:p>
            <a:pPr marL="12700"/>
            <a:r>
              <a:rPr sz="2000" b="1" spc="-5" dirty="0">
                <a:latin typeface="Times New Roman"/>
                <a:cs typeface="Times New Roman"/>
              </a:rPr>
              <a:t>color </a:t>
            </a:r>
            <a:r>
              <a:rPr sz="2000" b="1" dirty="0">
                <a:latin typeface="Times New Roman"/>
                <a:cs typeface="Times New Roman"/>
              </a:rPr>
              <a:t>=</a:t>
            </a:r>
            <a:r>
              <a:rPr sz="2000" b="1" spc="-120" dirty="0">
                <a:latin typeface="Times New Roman"/>
                <a:cs typeface="Times New Roman"/>
              </a:rPr>
              <a:t> </a:t>
            </a:r>
            <a:r>
              <a:rPr sz="2000" b="1" spc="-5" dirty="0">
                <a:latin typeface="Times New Roman"/>
                <a:cs typeface="Times New Roman"/>
              </a:rPr>
              <a:t>getColor()</a:t>
            </a:r>
            <a:endParaRPr sz="2000" dirty="0">
              <a:latin typeface="Times New Roman"/>
              <a:cs typeface="Times New Roman"/>
            </a:endParaRPr>
          </a:p>
        </p:txBody>
      </p:sp>
      <p:sp>
        <p:nvSpPr>
          <p:cNvPr id="15" name="object 15"/>
          <p:cNvSpPr/>
          <p:nvPr/>
        </p:nvSpPr>
        <p:spPr>
          <a:xfrm>
            <a:off x="6049651" y="5048466"/>
            <a:ext cx="1554480" cy="708659"/>
          </a:xfrm>
          <a:prstGeom prst="rect">
            <a:avLst/>
          </a:prstGeom>
          <a:blipFill>
            <a:blip r:embed="rId3" cstate="print"/>
            <a:stretch>
              <a:fillRect/>
            </a:stretch>
          </a:blipFill>
        </p:spPr>
        <p:txBody>
          <a:bodyPr wrap="square" lIns="0" tIns="0" rIns="0" bIns="0" rtlCol="0"/>
          <a:lstStyle/>
          <a:p>
            <a:endParaRPr/>
          </a:p>
        </p:txBody>
      </p:sp>
      <p:sp>
        <p:nvSpPr>
          <p:cNvPr id="16" name="CuadroTexto 15">
            <a:extLst>
              <a:ext uri="{FF2B5EF4-FFF2-40B4-BE49-F238E27FC236}">
                <a16:creationId xmlns:a16="http://schemas.microsoft.com/office/drawing/2014/main" id="{BE85716B-B5AD-4275-8902-D8C44EF1FA7B}"/>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
        <p:nvSpPr>
          <p:cNvPr id="17" name="object 3">
            <a:extLst>
              <a:ext uri="{FF2B5EF4-FFF2-40B4-BE49-F238E27FC236}">
                <a16:creationId xmlns:a16="http://schemas.microsoft.com/office/drawing/2014/main" id="{F6549132-169A-4170-A444-012F084C7BCD}"/>
              </a:ext>
            </a:extLst>
          </p:cNvPr>
          <p:cNvSpPr txBox="1">
            <a:spLocks/>
          </p:cNvSpPr>
          <p:nvPr/>
        </p:nvSpPr>
        <p:spPr>
          <a:xfrm>
            <a:off x="923936" y="649384"/>
            <a:ext cx="8229600" cy="923971"/>
          </a:xfrm>
          <a:prstGeom prst="rect">
            <a:avLst/>
          </a:prstGeom>
        </p:spPr>
        <p:txBody>
          <a:bodyPr vert="horz" wrap="square" lIns="0" tIns="92075" rIns="0" bIns="0" rtlCol="0" anchor="ctr">
            <a:sp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113664">
              <a:lnSpc>
                <a:spcPct val="100000"/>
              </a:lnSpc>
            </a:pPr>
            <a:r>
              <a:rPr lang="es-ES" spc="-10" dirty="0"/>
              <a:t>Tipos de Métodos</a:t>
            </a:r>
          </a:p>
        </p:txBody>
      </p:sp>
      <p:sp>
        <p:nvSpPr>
          <p:cNvPr id="18" name="object 5">
            <a:extLst>
              <a:ext uri="{FF2B5EF4-FFF2-40B4-BE49-F238E27FC236}">
                <a16:creationId xmlns:a16="http://schemas.microsoft.com/office/drawing/2014/main" id="{CBC02A99-C455-465A-9F0A-9F982BA348B9}"/>
              </a:ext>
            </a:extLst>
          </p:cNvPr>
          <p:cNvSpPr txBox="1"/>
          <p:nvPr/>
        </p:nvSpPr>
        <p:spPr>
          <a:xfrm>
            <a:off x="1339256" y="1673351"/>
            <a:ext cx="8970604" cy="1249060"/>
          </a:xfrm>
          <a:prstGeom prst="rect">
            <a:avLst/>
          </a:prstGeom>
        </p:spPr>
        <p:txBody>
          <a:bodyPr vert="horz" wrap="square" lIns="0" tIns="0" rIns="0" bIns="0" rtlCol="0">
            <a:spAutoFit/>
          </a:bodyPr>
          <a:lstStyle/>
          <a:p>
            <a:pPr marL="12700"/>
            <a:r>
              <a:rPr lang="es-ES" sz="3200" b="1" u="sng" spc="-5" dirty="0">
                <a:latin typeface="Calibri"/>
                <a:cs typeface="Calibri"/>
              </a:rPr>
              <a:t>Analizadores</a:t>
            </a:r>
            <a:endParaRPr sz="3200" b="1" u="sng" dirty="0">
              <a:latin typeface="Calibri"/>
              <a:cs typeface="Calibri"/>
            </a:endParaRPr>
          </a:p>
          <a:p>
            <a:pPr marL="91440">
              <a:lnSpc>
                <a:spcPts val="2780"/>
              </a:lnSpc>
              <a:spcBef>
                <a:spcPts val="330"/>
              </a:spcBef>
            </a:pPr>
            <a:r>
              <a:rPr lang="es-ES" sz="2400" dirty="0">
                <a:latin typeface="Arial"/>
                <a:cs typeface="Arial"/>
              </a:rPr>
              <a:t>S</a:t>
            </a:r>
            <a:r>
              <a:rPr sz="2400" dirty="0">
                <a:latin typeface="Arial"/>
                <a:cs typeface="Arial"/>
              </a:rPr>
              <a:t>on </a:t>
            </a:r>
            <a:r>
              <a:rPr sz="2400" spc="-5" dirty="0">
                <a:latin typeface="Arial"/>
                <a:cs typeface="Arial"/>
              </a:rPr>
              <a:t>fragmentos </a:t>
            </a:r>
            <a:r>
              <a:rPr sz="2400" spc="-10" dirty="0">
                <a:latin typeface="Arial"/>
                <a:cs typeface="Arial"/>
              </a:rPr>
              <a:t>de </a:t>
            </a:r>
            <a:r>
              <a:rPr sz="2400" spc="-5" dirty="0">
                <a:latin typeface="Arial"/>
                <a:cs typeface="Arial"/>
              </a:rPr>
              <a:t>código que </a:t>
            </a:r>
            <a:r>
              <a:rPr lang="es-ES" sz="2400" spc="-10" dirty="0">
                <a:latin typeface="Arial"/>
                <a:cs typeface="Arial"/>
              </a:rPr>
              <a:t>permiten obtener el estado del objeto</a:t>
            </a:r>
            <a:endParaRPr sz="24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749540" y="2923539"/>
            <a:ext cx="2781300" cy="31623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349740" y="3126739"/>
            <a:ext cx="960120" cy="35306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952741" y="4328160"/>
            <a:ext cx="2458719" cy="162305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362201" y="3387773"/>
            <a:ext cx="1697355" cy="1687195"/>
          </a:xfrm>
          <a:custGeom>
            <a:avLst/>
            <a:gdLst/>
            <a:ahLst/>
            <a:cxnLst/>
            <a:rect l="l" t="t" r="r" b="b"/>
            <a:pathLst>
              <a:path w="1697355" h="1687195">
                <a:moveTo>
                  <a:pt x="846942" y="0"/>
                </a:moveTo>
                <a:lnTo>
                  <a:pt x="803066" y="887"/>
                </a:lnTo>
                <a:lnTo>
                  <a:pt x="760100" y="4566"/>
                </a:lnTo>
                <a:lnTo>
                  <a:pt x="718046" y="10020"/>
                </a:lnTo>
                <a:lnTo>
                  <a:pt x="675992" y="17377"/>
                </a:lnTo>
                <a:lnTo>
                  <a:pt x="634862" y="26510"/>
                </a:lnTo>
                <a:lnTo>
                  <a:pt x="594643" y="38433"/>
                </a:lnTo>
                <a:lnTo>
                  <a:pt x="554411" y="51244"/>
                </a:lnTo>
                <a:lnTo>
                  <a:pt x="516014" y="66846"/>
                </a:lnTo>
                <a:lnTo>
                  <a:pt x="478541" y="83336"/>
                </a:lnTo>
                <a:lnTo>
                  <a:pt x="441967" y="102616"/>
                </a:lnTo>
                <a:lnTo>
                  <a:pt x="406316" y="122784"/>
                </a:lnTo>
                <a:lnTo>
                  <a:pt x="371577" y="144728"/>
                </a:lnTo>
                <a:lnTo>
                  <a:pt x="338673" y="168575"/>
                </a:lnTo>
                <a:lnTo>
                  <a:pt x="306680" y="193309"/>
                </a:lnTo>
                <a:lnTo>
                  <a:pt x="275598" y="219819"/>
                </a:lnTo>
                <a:lnTo>
                  <a:pt x="246338" y="248232"/>
                </a:lnTo>
                <a:lnTo>
                  <a:pt x="218003" y="277533"/>
                </a:lnTo>
                <a:lnTo>
                  <a:pt x="191490" y="307849"/>
                </a:lnTo>
                <a:lnTo>
                  <a:pt x="165888" y="339814"/>
                </a:lnTo>
                <a:lnTo>
                  <a:pt x="142121" y="373808"/>
                </a:lnTo>
                <a:lnTo>
                  <a:pt x="120184" y="407675"/>
                </a:lnTo>
                <a:lnTo>
                  <a:pt x="99156" y="443394"/>
                </a:lnTo>
                <a:lnTo>
                  <a:pt x="80873" y="480039"/>
                </a:lnTo>
                <a:lnTo>
                  <a:pt x="63505" y="516684"/>
                </a:lnTo>
                <a:lnTo>
                  <a:pt x="48877" y="555169"/>
                </a:lnTo>
                <a:lnTo>
                  <a:pt x="35165" y="594566"/>
                </a:lnTo>
                <a:lnTo>
                  <a:pt x="23282" y="634877"/>
                </a:lnTo>
                <a:lnTo>
                  <a:pt x="14139" y="676101"/>
                </a:lnTo>
                <a:lnTo>
                  <a:pt x="6826" y="717326"/>
                </a:lnTo>
                <a:lnTo>
                  <a:pt x="1341" y="760389"/>
                </a:lnTo>
                <a:lnTo>
                  <a:pt x="0" y="775850"/>
                </a:lnTo>
                <a:lnTo>
                  <a:pt x="0" y="917742"/>
                </a:lnTo>
                <a:lnTo>
                  <a:pt x="6826" y="975681"/>
                </a:lnTo>
                <a:lnTo>
                  <a:pt x="14139" y="1016905"/>
                </a:lnTo>
                <a:lnTo>
                  <a:pt x="23282" y="1058142"/>
                </a:lnTo>
                <a:lnTo>
                  <a:pt x="35165" y="1098453"/>
                </a:lnTo>
                <a:lnTo>
                  <a:pt x="48878" y="1137838"/>
                </a:lnTo>
                <a:lnTo>
                  <a:pt x="63505" y="1176322"/>
                </a:lnTo>
                <a:lnTo>
                  <a:pt x="80873" y="1213880"/>
                </a:lnTo>
                <a:lnTo>
                  <a:pt x="99156" y="1250526"/>
                </a:lnTo>
                <a:lnTo>
                  <a:pt x="120184" y="1286257"/>
                </a:lnTo>
                <a:lnTo>
                  <a:pt x="142121" y="1320163"/>
                </a:lnTo>
                <a:lnTo>
                  <a:pt x="165888" y="1354055"/>
                </a:lnTo>
                <a:lnTo>
                  <a:pt x="191490" y="1385208"/>
                </a:lnTo>
                <a:lnTo>
                  <a:pt x="218003" y="1416361"/>
                </a:lnTo>
                <a:lnTo>
                  <a:pt x="246339" y="1445675"/>
                </a:lnTo>
                <a:lnTo>
                  <a:pt x="275598" y="1474075"/>
                </a:lnTo>
                <a:lnTo>
                  <a:pt x="306680" y="1500636"/>
                </a:lnTo>
                <a:lnTo>
                  <a:pt x="338673" y="1525383"/>
                </a:lnTo>
                <a:lnTo>
                  <a:pt x="371577" y="1549204"/>
                </a:lnTo>
                <a:lnTo>
                  <a:pt x="406316" y="1571186"/>
                </a:lnTo>
                <a:lnTo>
                  <a:pt x="441967" y="1591342"/>
                </a:lnTo>
                <a:lnTo>
                  <a:pt x="478541" y="1610581"/>
                </a:lnTo>
                <a:lnTo>
                  <a:pt x="516014" y="1627072"/>
                </a:lnTo>
                <a:lnTo>
                  <a:pt x="554411" y="1642646"/>
                </a:lnTo>
                <a:lnTo>
                  <a:pt x="594643" y="1655473"/>
                </a:lnTo>
                <a:lnTo>
                  <a:pt x="634862" y="1667383"/>
                </a:lnTo>
                <a:lnTo>
                  <a:pt x="675992" y="1676544"/>
                </a:lnTo>
                <a:lnTo>
                  <a:pt x="718046" y="1683874"/>
                </a:lnTo>
                <a:lnTo>
                  <a:pt x="951182" y="1687147"/>
                </a:lnTo>
                <a:lnTo>
                  <a:pt x="976762" y="1683874"/>
                </a:lnTo>
                <a:lnTo>
                  <a:pt x="1018817" y="1676544"/>
                </a:lnTo>
                <a:lnTo>
                  <a:pt x="1059947" y="1667383"/>
                </a:lnTo>
                <a:lnTo>
                  <a:pt x="1100166" y="1655473"/>
                </a:lnTo>
                <a:lnTo>
                  <a:pt x="1139487" y="1642646"/>
                </a:lnTo>
                <a:lnTo>
                  <a:pt x="1177871" y="1627072"/>
                </a:lnTo>
                <a:lnTo>
                  <a:pt x="1215356" y="1610582"/>
                </a:lnTo>
                <a:lnTo>
                  <a:pt x="1251931" y="1591342"/>
                </a:lnTo>
                <a:lnTo>
                  <a:pt x="1287568" y="1571186"/>
                </a:lnTo>
                <a:lnTo>
                  <a:pt x="1322371" y="1549204"/>
                </a:lnTo>
                <a:lnTo>
                  <a:pt x="1356161" y="1525383"/>
                </a:lnTo>
                <a:lnTo>
                  <a:pt x="1388180" y="1500636"/>
                </a:lnTo>
                <a:lnTo>
                  <a:pt x="1418300" y="1474075"/>
                </a:lnTo>
                <a:lnTo>
                  <a:pt x="1448420" y="1445675"/>
                </a:lnTo>
                <a:lnTo>
                  <a:pt x="1476768" y="1416361"/>
                </a:lnTo>
                <a:lnTo>
                  <a:pt x="1503344" y="1385208"/>
                </a:lnTo>
                <a:lnTo>
                  <a:pt x="1528023" y="1354055"/>
                </a:lnTo>
                <a:lnTo>
                  <a:pt x="1551815" y="1320163"/>
                </a:lnTo>
                <a:lnTo>
                  <a:pt x="1573709" y="1286258"/>
                </a:lnTo>
                <a:lnTo>
                  <a:pt x="1594717" y="1250526"/>
                </a:lnTo>
                <a:lnTo>
                  <a:pt x="1613067" y="1213881"/>
                </a:lnTo>
                <a:lnTo>
                  <a:pt x="1630405" y="1176322"/>
                </a:lnTo>
                <a:lnTo>
                  <a:pt x="1645972" y="1137838"/>
                </a:lnTo>
                <a:lnTo>
                  <a:pt x="1658754" y="1098453"/>
                </a:lnTo>
                <a:lnTo>
                  <a:pt x="1670650" y="1058142"/>
                </a:lnTo>
                <a:lnTo>
                  <a:pt x="1679762" y="1016905"/>
                </a:lnTo>
                <a:lnTo>
                  <a:pt x="1687102" y="975681"/>
                </a:lnTo>
                <a:lnTo>
                  <a:pt x="1692544" y="933543"/>
                </a:lnTo>
                <a:lnTo>
                  <a:pt x="1696214" y="890480"/>
                </a:lnTo>
                <a:lnTo>
                  <a:pt x="1697100" y="846503"/>
                </a:lnTo>
                <a:lnTo>
                  <a:pt x="1696214" y="802527"/>
                </a:lnTo>
                <a:lnTo>
                  <a:pt x="1692544" y="760389"/>
                </a:lnTo>
                <a:lnTo>
                  <a:pt x="1687102" y="717326"/>
                </a:lnTo>
                <a:lnTo>
                  <a:pt x="1679762" y="676102"/>
                </a:lnTo>
                <a:lnTo>
                  <a:pt x="1670650" y="634877"/>
                </a:lnTo>
                <a:lnTo>
                  <a:pt x="1658754" y="594566"/>
                </a:lnTo>
                <a:lnTo>
                  <a:pt x="1645972" y="555169"/>
                </a:lnTo>
                <a:lnTo>
                  <a:pt x="1630405" y="516684"/>
                </a:lnTo>
                <a:lnTo>
                  <a:pt x="1613067" y="480039"/>
                </a:lnTo>
                <a:lnTo>
                  <a:pt x="1594717" y="443394"/>
                </a:lnTo>
                <a:lnTo>
                  <a:pt x="1573709" y="407675"/>
                </a:lnTo>
                <a:lnTo>
                  <a:pt x="1551815" y="373808"/>
                </a:lnTo>
                <a:lnTo>
                  <a:pt x="1528023" y="339814"/>
                </a:lnTo>
                <a:lnTo>
                  <a:pt x="1503344" y="307849"/>
                </a:lnTo>
                <a:lnTo>
                  <a:pt x="1476768" y="277533"/>
                </a:lnTo>
                <a:lnTo>
                  <a:pt x="1448420" y="248233"/>
                </a:lnTo>
                <a:lnTo>
                  <a:pt x="1418300" y="219820"/>
                </a:lnTo>
                <a:lnTo>
                  <a:pt x="1388179" y="193309"/>
                </a:lnTo>
                <a:lnTo>
                  <a:pt x="1356161" y="168575"/>
                </a:lnTo>
                <a:lnTo>
                  <a:pt x="1322371" y="144728"/>
                </a:lnTo>
                <a:lnTo>
                  <a:pt x="1287568" y="122784"/>
                </a:lnTo>
                <a:lnTo>
                  <a:pt x="1251931" y="102616"/>
                </a:lnTo>
                <a:lnTo>
                  <a:pt x="1215356" y="83336"/>
                </a:lnTo>
                <a:lnTo>
                  <a:pt x="1177871" y="66846"/>
                </a:lnTo>
                <a:lnTo>
                  <a:pt x="1139487" y="51244"/>
                </a:lnTo>
                <a:lnTo>
                  <a:pt x="1100166" y="38433"/>
                </a:lnTo>
                <a:lnTo>
                  <a:pt x="1059947" y="26510"/>
                </a:lnTo>
                <a:lnTo>
                  <a:pt x="1018817" y="17377"/>
                </a:lnTo>
                <a:lnTo>
                  <a:pt x="976762" y="10020"/>
                </a:lnTo>
                <a:lnTo>
                  <a:pt x="933797" y="4566"/>
                </a:lnTo>
                <a:lnTo>
                  <a:pt x="890832" y="887"/>
                </a:lnTo>
                <a:lnTo>
                  <a:pt x="846942" y="0"/>
                </a:lnTo>
                <a:close/>
              </a:path>
            </a:pathLst>
          </a:custGeom>
          <a:solidFill>
            <a:srgbClr val="9EC4FF"/>
          </a:solidFill>
        </p:spPr>
        <p:txBody>
          <a:bodyPr wrap="square" lIns="0" tIns="0" rIns="0" bIns="0" rtlCol="0"/>
          <a:lstStyle/>
          <a:p>
            <a:endParaRPr/>
          </a:p>
        </p:txBody>
      </p:sp>
      <p:sp>
        <p:nvSpPr>
          <p:cNvPr id="7" name="object 7"/>
          <p:cNvSpPr/>
          <p:nvPr/>
        </p:nvSpPr>
        <p:spPr>
          <a:xfrm>
            <a:off x="2600313" y="3279702"/>
            <a:ext cx="1326515" cy="1644650"/>
          </a:xfrm>
          <a:custGeom>
            <a:avLst/>
            <a:gdLst/>
            <a:ahLst/>
            <a:cxnLst/>
            <a:rect l="l" t="t" r="r" b="b"/>
            <a:pathLst>
              <a:path w="1326514" h="1644650">
                <a:moveTo>
                  <a:pt x="307161" y="1299969"/>
                </a:moveTo>
                <a:lnTo>
                  <a:pt x="307161" y="1487774"/>
                </a:lnTo>
                <a:lnTo>
                  <a:pt x="958045" y="1644439"/>
                </a:lnTo>
                <a:lnTo>
                  <a:pt x="896792" y="1450216"/>
                </a:lnTo>
                <a:lnTo>
                  <a:pt x="896792" y="1309127"/>
                </a:lnTo>
                <a:lnTo>
                  <a:pt x="344634" y="1309127"/>
                </a:lnTo>
                <a:lnTo>
                  <a:pt x="307161" y="1299969"/>
                </a:lnTo>
                <a:close/>
              </a:path>
              <a:path w="1326514" h="1644650">
                <a:moveTo>
                  <a:pt x="1064136" y="1188195"/>
                </a:moveTo>
                <a:lnTo>
                  <a:pt x="344634" y="1188195"/>
                </a:lnTo>
                <a:lnTo>
                  <a:pt x="344634" y="1309127"/>
                </a:lnTo>
                <a:lnTo>
                  <a:pt x="896792" y="1309127"/>
                </a:lnTo>
                <a:lnTo>
                  <a:pt x="896792" y="1287145"/>
                </a:lnTo>
                <a:lnTo>
                  <a:pt x="992161" y="1287145"/>
                </a:lnTo>
                <a:lnTo>
                  <a:pt x="1027562" y="1267903"/>
                </a:lnTo>
                <a:lnTo>
                  <a:pt x="1054897" y="1224840"/>
                </a:lnTo>
                <a:lnTo>
                  <a:pt x="1060466" y="1207437"/>
                </a:lnTo>
                <a:lnTo>
                  <a:pt x="1064136" y="1188195"/>
                </a:lnTo>
                <a:close/>
              </a:path>
              <a:path w="1326514" h="1644650">
                <a:moveTo>
                  <a:pt x="992161" y="1287145"/>
                </a:moveTo>
                <a:lnTo>
                  <a:pt x="896792" y="1287145"/>
                </a:lnTo>
                <a:lnTo>
                  <a:pt x="898627" y="1288059"/>
                </a:lnTo>
                <a:lnTo>
                  <a:pt x="905031" y="1288972"/>
                </a:lnTo>
                <a:lnTo>
                  <a:pt x="914168" y="1291724"/>
                </a:lnTo>
                <a:lnTo>
                  <a:pt x="926052" y="1292638"/>
                </a:lnTo>
                <a:lnTo>
                  <a:pt x="941593" y="1293551"/>
                </a:lnTo>
                <a:lnTo>
                  <a:pt x="958956" y="1293551"/>
                </a:lnTo>
                <a:lnTo>
                  <a:pt x="978154" y="1290811"/>
                </a:lnTo>
                <a:lnTo>
                  <a:pt x="992161" y="1287145"/>
                </a:lnTo>
                <a:close/>
              </a:path>
              <a:path w="1326514" h="1644650">
                <a:moveTo>
                  <a:pt x="1114927" y="562462"/>
                </a:moveTo>
                <a:lnTo>
                  <a:pt x="144437" y="562462"/>
                </a:lnTo>
                <a:lnTo>
                  <a:pt x="127984" y="601847"/>
                </a:lnTo>
                <a:lnTo>
                  <a:pt x="121581" y="637579"/>
                </a:lnTo>
                <a:lnTo>
                  <a:pt x="121581" y="654995"/>
                </a:lnTo>
                <a:lnTo>
                  <a:pt x="123416" y="671484"/>
                </a:lnTo>
                <a:lnTo>
                  <a:pt x="127073" y="687061"/>
                </a:lnTo>
                <a:lnTo>
                  <a:pt x="132553" y="703550"/>
                </a:lnTo>
                <a:lnTo>
                  <a:pt x="119758" y="713622"/>
                </a:lnTo>
                <a:lnTo>
                  <a:pt x="87753" y="756685"/>
                </a:lnTo>
                <a:lnTo>
                  <a:pt x="71300" y="812572"/>
                </a:lnTo>
                <a:lnTo>
                  <a:pt x="69478" y="832728"/>
                </a:lnTo>
                <a:lnTo>
                  <a:pt x="54848" y="842799"/>
                </a:lnTo>
                <a:lnTo>
                  <a:pt x="19198" y="887689"/>
                </a:lnTo>
                <a:lnTo>
                  <a:pt x="5479" y="926174"/>
                </a:lnTo>
                <a:lnTo>
                  <a:pt x="0" y="970150"/>
                </a:lnTo>
                <a:lnTo>
                  <a:pt x="1822" y="999464"/>
                </a:lnTo>
                <a:lnTo>
                  <a:pt x="19198" y="1052599"/>
                </a:lnTo>
                <a:lnTo>
                  <a:pt x="49369" y="1093836"/>
                </a:lnTo>
                <a:lnTo>
                  <a:pt x="88676" y="1117657"/>
                </a:lnTo>
                <a:lnTo>
                  <a:pt x="111532" y="1122236"/>
                </a:lnTo>
                <a:lnTo>
                  <a:pt x="117012" y="1148797"/>
                </a:lnTo>
                <a:lnTo>
                  <a:pt x="139868" y="1194613"/>
                </a:lnTo>
                <a:lnTo>
                  <a:pt x="173696" y="1228505"/>
                </a:lnTo>
                <a:lnTo>
                  <a:pt x="216661" y="1246834"/>
                </a:lnTo>
                <a:lnTo>
                  <a:pt x="240428" y="1249574"/>
                </a:lnTo>
                <a:lnTo>
                  <a:pt x="255969" y="1248661"/>
                </a:lnTo>
                <a:lnTo>
                  <a:pt x="299846" y="1232171"/>
                </a:lnTo>
                <a:lnTo>
                  <a:pt x="335496" y="1201018"/>
                </a:lnTo>
                <a:lnTo>
                  <a:pt x="344634" y="1188195"/>
                </a:lnTo>
                <a:lnTo>
                  <a:pt x="1064136" y="1188195"/>
                </a:lnTo>
                <a:lnTo>
                  <a:pt x="1066793" y="1168952"/>
                </a:lnTo>
                <a:lnTo>
                  <a:pt x="1065022" y="1145131"/>
                </a:lnTo>
                <a:lnTo>
                  <a:pt x="1057682" y="1124976"/>
                </a:lnTo>
                <a:lnTo>
                  <a:pt x="1050341" y="1111239"/>
                </a:lnTo>
                <a:lnTo>
                  <a:pt x="1046671" y="1106660"/>
                </a:lnTo>
                <a:lnTo>
                  <a:pt x="1083246" y="1050772"/>
                </a:lnTo>
                <a:lnTo>
                  <a:pt x="1034775" y="1019619"/>
                </a:lnTo>
                <a:lnTo>
                  <a:pt x="1098812" y="1005882"/>
                </a:lnTo>
                <a:lnTo>
                  <a:pt x="1083246" y="910597"/>
                </a:lnTo>
                <a:lnTo>
                  <a:pt x="1144498" y="910597"/>
                </a:lnTo>
                <a:lnTo>
                  <a:pt x="1043128" y="687061"/>
                </a:lnTo>
                <a:lnTo>
                  <a:pt x="1046671" y="676063"/>
                </a:lnTo>
                <a:lnTo>
                  <a:pt x="1055910" y="647663"/>
                </a:lnTo>
                <a:lnTo>
                  <a:pt x="1064136" y="611018"/>
                </a:lnTo>
                <a:lnTo>
                  <a:pt x="1067806" y="575286"/>
                </a:lnTo>
                <a:lnTo>
                  <a:pt x="1076032" y="573447"/>
                </a:lnTo>
                <a:lnTo>
                  <a:pt x="1090586" y="568868"/>
                </a:lnTo>
                <a:lnTo>
                  <a:pt x="1108936" y="564289"/>
                </a:lnTo>
                <a:lnTo>
                  <a:pt x="1114927" y="562462"/>
                </a:lnTo>
                <a:close/>
              </a:path>
              <a:path w="1326514" h="1644650">
                <a:moveTo>
                  <a:pt x="1098812" y="0"/>
                </a:moveTo>
                <a:lnTo>
                  <a:pt x="29246" y="388395"/>
                </a:lnTo>
                <a:lnTo>
                  <a:pt x="114266" y="441542"/>
                </a:lnTo>
                <a:lnTo>
                  <a:pt x="111532" y="571620"/>
                </a:lnTo>
                <a:lnTo>
                  <a:pt x="144437" y="562462"/>
                </a:lnTo>
                <a:lnTo>
                  <a:pt x="1114927" y="562462"/>
                </a:lnTo>
                <a:lnTo>
                  <a:pt x="1129944" y="557883"/>
                </a:lnTo>
                <a:lnTo>
                  <a:pt x="1150952" y="550552"/>
                </a:lnTo>
                <a:lnTo>
                  <a:pt x="1188413" y="538641"/>
                </a:lnTo>
                <a:lnTo>
                  <a:pt x="1201195" y="533136"/>
                </a:lnTo>
                <a:lnTo>
                  <a:pt x="1252449" y="504710"/>
                </a:lnTo>
                <a:lnTo>
                  <a:pt x="1317372" y="458032"/>
                </a:lnTo>
                <a:lnTo>
                  <a:pt x="1323700" y="451563"/>
                </a:lnTo>
                <a:lnTo>
                  <a:pt x="1326484" y="449787"/>
                </a:lnTo>
                <a:lnTo>
                  <a:pt x="1044014" y="362772"/>
                </a:lnTo>
                <a:lnTo>
                  <a:pt x="1032117" y="233519"/>
                </a:lnTo>
                <a:lnTo>
                  <a:pt x="1033003" y="232631"/>
                </a:lnTo>
                <a:lnTo>
                  <a:pt x="1035788" y="228952"/>
                </a:lnTo>
                <a:lnTo>
                  <a:pt x="1039458" y="223498"/>
                </a:lnTo>
                <a:lnTo>
                  <a:pt x="1044899" y="217029"/>
                </a:lnTo>
                <a:lnTo>
                  <a:pt x="1051354" y="209799"/>
                </a:lnTo>
                <a:lnTo>
                  <a:pt x="1059580" y="202442"/>
                </a:lnTo>
                <a:lnTo>
                  <a:pt x="1066793" y="195085"/>
                </a:lnTo>
                <a:lnTo>
                  <a:pt x="1095142" y="166672"/>
                </a:lnTo>
                <a:lnTo>
                  <a:pt x="1109822" y="123672"/>
                </a:lnTo>
                <a:lnTo>
                  <a:pt x="1111594" y="108070"/>
                </a:lnTo>
                <a:lnTo>
                  <a:pt x="1111594" y="75979"/>
                </a:lnTo>
                <a:lnTo>
                  <a:pt x="1108936" y="46678"/>
                </a:lnTo>
                <a:lnTo>
                  <a:pt x="1104254" y="22831"/>
                </a:lnTo>
                <a:lnTo>
                  <a:pt x="1100710" y="6342"/>
                </a:lnTo>
                <a:lnTo>
                  <a:pt x="1098812" y="0"/>
                </a:lnTo>
                <a:close/>
              </a:path>
            </a:pathLst>
          </a:custGeom>
          <a:solidFill>
            <a:srgbClr val="000000"/>
          </a:solidFill>
        </p:spPr>
        <p:txBody>
          <a:bodyPr wrap="square" lIns="0" tIns="0" rIns="0" bIns="0" rtlCol="0"/>
          <a:lstStyle/>
          <a:p>
            <a:endParaRPr/>
          </a:p>
        </p:txBody>
      </p:sp>
      <p:sp>
        <p:nvSpPr>
          <p:cNvPr id="8" name="object 8"/>
          <p:cNvSpPr/>
          <p:nvPr/>
        </p:nvSpPr>
        <p:spPr>
          <a:xfrm>
            <a:off x="2717326" y="3364813"/>
            <a:ext cx="862965" cy="332740"/>
          </a:xfrm>
          <a:custGeom>
            <a:avLst/>
            <a:gdLst/>
            <a:ahLst/>
            <a:cxnLst/>
            <a:rect l="l" t="t" r="r" b="b"/>
            <a:pathLst>
              <a:path w="862964" h="332739">
                <a:moveTo>
                  <a:pt x="852916" y="0"/>
                </a:moveTo>
                <a:lnTo>
                  <a:pt x="0" y="309752"/>
                </a:lnTo>
                <a:lnTo>
                  <a:pt x="43876" y="332583"/>
                </a:lnTo>
                <a:lnTo>
                  <a:pt x="814519" y="150309"/>
                </a:lnTo>
                <a:lnTo>
                  <a:pt x="816354" y="149421"/>
                </a:lnTo>
                <a:lnTo>
                  <a:pt x="820923" y="144728"/>
                </a:lnTo>
                <a:lnTo>
                  <a:pt x="828238" y="138386"/>
                </a:lnTo>
                <a:lnTo>
                  <a:pt x="852005" y="103504"/>
                </a:lnTo>
                <a:lnTo>
                  <a:pt x="862977" y="35769"/>
                </a:lnTo>
                <a:lnTo>
                  <a:pt x="859319" y="14713"/>
                </a:lnTo>
                <a:lnTo>
                  <a:pt x="854751" y="3678"/>
                </a:lnTo>
                <a:lnTo>
                  <a:pt x="852916" y="0"/>
                </a:lnTo>
                <a:close/>
              </a:path>
            </a:pathLst>
          </a:custGeom>
          <a:solidFill>
            <a:srgbClr val="FFFFFF"/>
          </a:solidFill>
        </p:spPr>
        <p:txBody>
          <a:bodyPr wrap="square" lIns="0" tIns="0" rIns="0" bIns="0" rtlCol="0"/>
          <a:lstStyle/>
          <a:p>
            <a:endParaRPr/>
          </a:p>
        </p:txBody>
      </p:sp>
      <p:sp>
        <p:nvSpPr>
          <p:cNvPr id="9" name="object 9"/>
          <p:cNvSpPr/>
          <p:nvPr/>
        </p:nvSpPr>
        <p:spPr>
          <a:xfrm>
            <a:off x="3015350" y="3657062"/>
            <a:ext cx="80645" cy="81915"/>
          </a:xfrm>
          <a:custGeom>
            <a:avLst/>
            <a:gdLst/>
            <a:ahLst/>
            <a:cxnLst/>
            <a:rect l="l" t="t" r="r" b="b"/>
            <a:pathLst>
              <a:path w="80644" h="81914">
                <a:moveTo>
                  <a:pt x="40219" y="0"/>
                </a:moveTo>
                <a:lnTo>
                  <a:pt x="3657" y="24734"/>
                </a:lnTo>
                <a:lnTo>
                  <a:pt x="0" y="40336"/>
                </a:lnTo>
                <a:lnTo>
                  <a:pt x="911" y="48581"/>
                </a:lnTo>
                <a:lnTo>
                  <a:pt x="31993" y="80672"/>
                </a:lnTo>
                <a:lnTo>
                  <a:pt x="40219" y="81560"/>
                </a:lnTo>
                <a:lnTo>
                  <a:pt x="48445" y="80672"/>
                </a:lnTo>
                <a:lnTo>
                  <a:pt x="79527" y="48581"/>
                </a:lnTo>
                <a:lnTo>
                  <a:pt x="80438" y="40336"/>
                </a:lnTo>
                <a:lnTo>
                  <a:pt x="79527" y="32091"/>
                </a:lnTo>
                <a:lnTo>
                  <a:pt x="77704" y="24734"/>
                </a:lnTo>
                <a:lnTo>
                  <a:pt x="73123" y="18392"/>
                </a:lnTo>
                <a:lnTo>
                  <a:pt x="68554" y="11923"/>
                </a:lnTo>
                <a:lnTo>
                  <a:pt x="55760" y="2790"/>
                </a:lnTo>
                <a:lnTo>
                  <a:pt x="48445" y="887"/>
                </a:lnTo>
                <a:lnTo>
                  <a:pt x="40219" y="0"/>
                </a:lnTo>
                <a:close/>
              </a:path>
            </a:pathLst>
          </a:custGeom>
          <a:solidFill>
            <a:srgbClr val="FFFFFF"/>
          </a:solidFill>
        </p:spPr>
        <p:txBody>
          <a:bodyPr wrap="square" lIns="0" tIns="0" rIns="0" bIns="0" rtlCol="0"/>
          <a:lstStyle/>
          <a:p>
            <a:endParaRPr/>
          </a:p>
        </p:txBody>
      </p:sp>
      <p:sp>
        <p:nvSpPr>
          <p:cNvPr id="10" name="object 10"/>
          <p:cNvSpPr/>
          <p:nvPr/>
        </p:nvSpPr>
        <p:spPr>
          <a:xfrm>
            <a:off x="2920268" y="3795448"/>
            <a:ext cx="669290" cy="905510"/>
          </a:xfrm>
          <a:custGeom>
            <a:avLst/>
            <a:gdLst/>
            <a:ahLst/>
            <a:cxnLst/>
            <a:rect l="l" t="t" r="r" b="b"/>
            <a:pathLst>
              <a:path w="669289" h="905510">
                <a:moveTo>
                  <a:pt x="82273" y="148407"/>
                </a:moveTo>
                <a:lnTo>
                  <a:pt x="31993" y="172228"/>
                </a:lnTo>
                <a:lnTo>
                  <a:pt x="6403" y="210699"/>
                </a:lnTo>
                <a:lnTo>
                  <a:pt x="0" y="255602"/>
                </a:lnTo>
                <a:lnTo>
                  <a:pt x="3657" y="280337"/>
                </a:lnTo>
                <a:lnTo>
                  <a:pt x="30170" y="331632"/>
                </a:lnTo>
                <a:lnTo>
                  <a:pt x="65821" y="370117"/>
                </a:lnTo>
                <a:lnTo>
                  <a:pt x="106040" y="387520"/>
                </a:lnTo>
                <a:lnTo>
                  <a:pt x="131642" y="389359"/>
                </a:lnTo>
                <a:lnTo>
                  <a:pt x="131642" y="392099"/>
                </a:lnTo>
                <a:lnTo>
                  <a:pt x="132553" y="400356"/>
                </a:lnTo>
                <a:lnTo>
                  <a:pt x="132461" y="428756"/>
                </a:lnTo>
                <a:lnTo>
                  <a:pt x="130731" y="446159"/>
                </a:lnTo>
                <a:lnTo>
                  <a:pt x="127073" y="464476"/>
                </a:lnTo>
                <a:lnTo>
                  <a:pt x="121581" y="483718"/>
                </a:lnTo>
                <a:lnTo>
                  <a:pt x="112443" y="502047"/>
                </a:lnTo>
                <a:lnTo>
                  <a:pt x="101471" y="520363"/>
                </a:lnTo>
                <a:lnTo>
                  <a:pt x="92334" y="535939"/>
                </a:lnTo>
                <a:lnTo>
                  <a:pt x="85019" y="549689"/>
                </a:lnTo>
                <a:lnTo>
                  <a:pt x="78615" y="559760"/>
                </a:lnTo>
                <a:lnTo>
                  <a:pt x="74047" y="568005"/>
                </a:lnTo>
                <a:lnTo>
                  <a:pt x="71301" y="574424"/>
                </a:lnTo>
                <a:lnTo>
                  <a:pt x="69478" y="578089"/>
                </a:lnTo>
                <a:lnTo>
                  <a:pt x="68567" y="579003"/>
                </a:lnTo>
                <a:lnTo>
                  <a:pt x="68567" y="802539"/>
                </a:lnTo>
                <a:lnTo>
                  <a:pt x="429666" y="905156"/>
                </a:lnTo>
                <a:lnTo>
                  <a:pt x="429666" y="731088"/>
                </a:lnTo>
                <a:lnTo>
                  <a:pt x="427831" y="730162"/>
                </a:lnTo>
                <a:lnTo>
                  <a:pt x="423262" y="728336"/>
                </a:lnTo>
                <a:lnTo>
                  <a:pt x="415947" y="725583"/>
                </a:lnTo>
                <a:lnTo>
                  <a:pt x="406810" y="721917"/>
                </a:lnTo>
                <a:lnTo>
                  <a:pt x="383043" y="710007"/>
                </a:lnTo>
                <a:lnTo>
                  <a:pt x="369324" y="702688"/>
                </a:lnTo>
                <a:lnTo>
                  <a:pt x="355619" y="694443"/>
                </a:lnTo>
                <a:lnTo>
                  <a:pt x="340078" y="685272"/>
                </a:lnTo>
                <a:lnTo>
                  <a:pt x="298024" y="651380"/>
                </a:lnTo>
                <a:lnTo>
                  <a:pt x="265107" y="609230"/>
                </a:lnTo>
                <a:lnTo>
                  <a:pt x="258716" y="593666"/>
                </a:lnTo>
                <a:lnTo>
                  <a:pt x="282483" y="571671"/>
                </a:lnTo>
                <a:lnTo>
                  <a:pt x="547223" y="571671"/>
                </a:lnTo>
                <a:lnTo>
                  <a:pt x="548501" y="568919"/>
                </a:lnTo>
                <a:lnTo>
                  <a:pt x="564042" y="523115"/>
                </a:lnTo>
                <a:lnTo>
                  <a:pt x="576836" y="475473"/>
                </a:lnTo>
                <a:lnTo>
                  <a:pt x="585075" y="428756"/>
                </a:lnTo>
                <a:lnTo>
                  <a:pt x="589644" y="384780"/>
                </a:lnTo>
                <a:lnTo>
                  <a:pt x="589644" y="347209"/>
                </a:lnTo>
                <a:lnTo>
                  <a:pt x="580494" y="294987"/>
                </a:lnTo>
                <a:lnTo>
                  <a:pt x="562219" y="248271"/>
                </a:lnTo>
                <a:lnTo>
                  <a:pt x="553993" y="235447"/>
                </a:lnTo>
                <a:lnTo>
                  <a:pt x="553069" y="233607"/>
                </a:lnTo>
                <a:lnTo>
                  <a:pt x="470522" y="184138"/>
                </a:lnTo>
                <a:lnTo>
                  <a:pt x="167292" y="184138"/>
                </a:lnTo>
                <a:lnTo>
                  <a:pt x="123416" y="162144"/>
                </a:lnTo>
                <a:lnTo>
                  <a:pt x="121581" y="160317"/>
                </a:lnTo>
                <a:lnTo>
                  <a:pt x="116101" y="156651"/>
                </a:lnTo>
                <a:lnTo>
                  <a:pt x="106964" y="152986"/>
                </a:lnTo>
                <a:lnTo>
                  <a:pt x="95991" y="149320"/>
                </a:lnTo>
                <a:lnTo>
                  <a:pt x="82273" y="148407"/>
                </a:lnTo>
                <a:close/>
              </a:path>
              <a:path w="669289" h="905510">
                <a:moveTo>
                  <a:pt x="547223" y="571671"/>
                </a:moveTo>
                <a:lnTo>
                  <a:pt x="282483" y="571671"/>
                </a:lnTo>
                <a:lnTo>
                  <a:pt x="285216" y="575337"/>
                </a:lnTo>
                <a:lnTo>
                  <a:pt x="291620" y="584495"/>
                </a:lnTo>
                <a:lnTo>
                  <a:pt x="319044" y="613809"/>
                </a:lnTo>
                <a:lnTo>
                  <a:pt x="363845" y="646801"/>
                </a:lnTo>
                <a:lnTo>
                  <a:pt x="426008" y="669696"/>
                </a:lnTo>
                <a:lnTo>
                  <a:pt x="449775" y="673362"/>
                </a:lnTo>
                <a:lnTo>
                  <a:pt x="457090" y="672448"/>
                </a:lnTo>
                <a:lnTo>
                  <a:pt x="511028" y="639469"/>
                </a:lnTo>
                <a:lnTo>
                  <a:pt x="530214" y="608316"/>
                </a:lnTo>
                <a:lnTo>
                  <a:pt x="547223" y="571671"/>
                </a:lnTo>
                <a:close/>
              </a:path>
              <a:path w="669289" h="905510">
                <a:moveTo>
                  <a:pt x="234949" y="0"/>
                </a:moveTo>
                <a:lnTo>
                  <a:pt x="218484" y="94358"/>
                </a:lnTo>
                <a:lnTo>
                  <a:pt x="204778" y="131917"/>
                </a:lnTo>
                <a:lnTo>
                  <a:pt x="180087" y="170389"/>
                </a:lnTo>
                <a:lnTo>
                  <a:pt x="167292" y="184138"/>
                </a:lnTo>
                <a:lnTo>
                  <a:pt x="470522" y="184138"/>
                </a:lnTo>
                <a:lnTo>
                  <a:pt x="464405" y="180473"/>
                </a:lnTo>
                <a:lnTo>
                  <a:pt x="467139" y="179559"/>
                </a:lnTo>
                <a:lnTo>
                  <a:pt x="474454" y="176807"/>
                </a:lnTo>
                <a:lnTo>
                  <a:pt x="485426" y="173141"/>
                </a:lnTo>
                <a:lnTo>
                  <a:pt x="500967" y="168562"/>
                </a:lnTo>
                <a:lnTo>
                  <a:pt x="518330" y="163070"/>
                </a:lnTo>
                <a:lnTo>
                  <a:pt x="538452" y="155738"/>
                </a:lnTo>
                <a:lnTo>
                  <a:pt x="559473" y="149320"/>
                </a:lnTo>
                <a:lnTo>
                  <a:pt x="581418" y="141988"/>
                </a:lnTo>
                <a:lnTo>
                  <a:pt x="626205" y="122759"/>
                </a:lnTo>
                <a:lnTo>
                  <a:pt x="641746" y="111761"/>
                </a:lnTo>
                <a:lnTo>
                  <a:pt x="646315" y="108096"/>
                </a:lnTo>
                <a:lnTo>
                  <a:pt x="648150" y="105343"/>
                </a:lnTo>
                <a:lnTo>
                  <a:pt x="649061" y="104430"/>
                </a:lnTo>
                <a:lnTo>
                  <a:pt x="666740" y="77856"/>
                </a:lnTo>
                <a:lnTo>
                  <a:pt x="587809" y="77856"/>
                </a:lnTo>
                <a:lnTo>
                  <a:pt x="538452" y="73277"/>
                </a:lnTo>
                <a:lnTo>
                  <a:pt x="466228" y="64119"/>
                </a:lnTo>
                <a:lnTo>
                  <a:pt x="407721" y="54961"/>
                </a:lnTo>
                <a:lnTo>
                  <a:pt x="361098" y="45790"/>
                </a:lnTo>
                <a:lnTo>
                  <a:pt x="323613" y="36632"/>
                </a:lnTo>
                <a:lnTo>
                  <a:pt x="308072" y="32966"/>
                </a:lnTo>
                <a:lnTo>
                  <a:pt x="271510" y="19229"/>
                </a:lnTo>
                <a:lnTo>
                  <a:pt x="243175" y="4566"/>
                </a:lnTo>
                <a:lnTo>
                  <a:pt x="234949" y="0"/>
                </a:lnTo>
                <a:close/>
              </a:path>
              <a:path w="669289" h="905510">
                <a:moveTo>
                  <a:pt x="669171" y="74203"/>
                </a:moveTo>
                <a:lnTo>
                  <a:pt x="652719" y="76030"/>
                </a:lnTo>
                <a:lnTo>
                  <a:pt x="619802" y="77856"/>
                </a:lnTo>
                <a:lnTo>
                  <a:pt x="666740" y="77856"/>
                </a:lnTo>
                <a:lnTo>
                  <a:pt x="669171" y="74203"/>
                </a:lnTo>
                <a:close/>
              </a:path>
            </a:pathLst>
          </a:custGeom>
          <a:solidFill>
            <a:srgbClr val="FFFFFF"/>
          </a:solidFill>
        </p:spPr>
        <p:txBody>
          <a:bodyPr wrap="square" lIns="0" tIns="0" rIns="0" bIns="0" rtlCol="0"/>
          <a:lstStyle/>
          <a:p>
            <a:endParaRPr/>
          </a:p>
        </p:txBody>
      </p:sp>
      <p:sp>
        <p:nvSpPr>
          <p:cNvPr id="11" name="object 11"/>
          <p:cNvSpPr/>
          <p:nvPr/>
        </p:nvSpPr>
        <p:spPr>
          <a:xfrm>
            <a:off x="2941303" y="4628227"/>
            <a:ext cx="442595" cy="200660"/>
          </a:xfrm>
          <a:custGeom>
            <a:avLst/>
            <a:gdLst/>
            <a:ahLst/>
            <a:cxnLst/>
            <a:rect l="l" t="t" r="r" b="b"/>
            <a:pathLst>
              <a:path w="442594" h="200660">
                <a:moveTo>
                  <a:pt x="0" y="0"/>
                </a:moveTo>
                <a:lnTo>
                  <a:pt x="0" y="95284"/>
                </a:lnTo>
                <a:lnTo>
                  <a:pt x="442448" y="200641"/>
                </a:lnTo>
                <a:lnTo>
                  <a:pt x="415935" y="112687"/>
                </a:lnTo>
                <a:lnTo>
                  <a:pt x="0" y="0"/>
                </a:lnTo>
                <a:close/>
              </a:path>
            </a:pathLst>
          </a:custGeom>
          <a:solidFill>
            <a:srgbClr val="FFFFFF"/>
          </a:solidFill>
        </p:spPr>
        <p:txBody>
          <a:bodyPr wrap="square" lIns="0" tIns="0" rIns="0" bIns="0" rtlCol="0"/>
          <a:lstStyle/>
          <a:p>
            <a:endParaRPr/>
          </a:p>
        </p:txBody>
      </p:sp>
      <p:sp>
        <p:nvSpPr>
          <p:cNvPr id="12" name="object 12"/>
          <p:cNvSpPr txBox="1"/>
          <p:nvPr/>
        </p:nvSpPr>
        <p:spPr>
          <a:xfrm>
            <a:off x="2209800" y="5257801"/>
            <a:ext cx="2209800" cy="319959"/>
          </a:xfrm>
          <a:prstGeom prst="rect">
            <a:avLst/>
          </a:prstGeom>
          <a:ln w="10160">
            <a:noFill/>
          </a:ln>
        </p:spPr>
        <p:txBody>
          <a:bodyPr vert="horz" wrap="square" lIns="0" tIns="12065" rIns="0" bIns="0" rtlCol="0">
            <a:spAutoFit/>
          </a:bodyPr>
          <a:lstStyle/>
          <a:p>
            <a:pPr marL="86360">
              <a:spcBef>
                <a:spcPts val="95"/>
              </a:spcBef>
            </a:pPr>
            <a:r>
              <a:rPr sz="2000" b="1" spc="-5" dirty="0">
                <a:latin typeface="Times New Roman"/>
                <a:cs typeface="Times New Roman"/>
              </a:rPr>
              <a:t>Objeto</a:t>
            </a:r>
            <a:r>
              <a:rPr sz="2000" b="1" spc="-40" dirty="0">
                <a:latin typeface="Times New Roman"/>
                <a:cs typeface="Times New Roman"/>
              </a:rPr>
              <a:t> </a:t>
            </a:r>
            <a:r>
              <a:rPr sz="2000" b="1" spc="-5" dirty="0">
                <a:latin typeface="Times New Roman"/>
                <a:cs typeface="Times New Roman"/>
              </a:rPr>
              <a:t>Conductor</a:t>
            </a:r>
            <a:endParaRPr sz="2000" dirty="0">
              <a:latin typeface="Times New Roman"/>
              <a:cs typeface="Times New Roman"/>
            </a:endParaRPr>
          </a:p>
        </p:txBody>
      </p:sp>
      <p:sp>
        <p:nvSpPr>
          <p:cNvPr id="13" name="object 13"/>
          <p:cNvSpPr/>
          <p:nvPr/>
        </p:nvSpPr>
        <p:spPr>
          <a:xfrm>
            <a:off x="3719829" y="3481578"/>
            <a:ext cx="2377440" cy="1473200"/>
          </a:xfrm>
          <a:custGeom>
            <a:avLst/>
            <a:gdLst/>
            <a:ahLst/>
            <a:cxnLst/>
            <a:rect l="l" t="t" r="r" b="b"/>
            <a:pathLst>
              <a:path w="2377440" h="1473200">
                <a:moveTo>
                  <a:pt x="2212759" y="1406023"/>
                </a:moveTo>
                <a:lnTo>
                  <a:pt x="2182241" y="1455801"/>
                </a:lnTo>
                <a:lnTo>
                  <a:pt x="2377440" y="1472692"/>
                </a:lnTo>
                <a:lnTo>
                  <a:pt x="2345376" y="1421257"/>
                </a:lnTo>
                <a:lnTo>
                  <a:pt x="2237612" y="1421257"/>
                </a:lnTo>
                <a:lnTo>
                  <a:pt x="2212759" y="1406023"/>
                </a:lnTo>
                <a:close/>
              </a:path>
              <a:path w="2377440" h="1473200">
                <a:moveTo>
                  <a:pt x="2243304" y="1356202"/>
                </a:moveTo>
                <a:lnTo>
                  <a:pt x="2212759" y="1406023"/>
                </a:lnTo>
                <a:lnTo>
                  <a:pt x="2237612" y="1421257"/>
                </a:lnTo>
                <a:lnTo>
                  <a:pt x="2268220" y="1371473"/>
                </a:lnTo>
                <a:lnTo>
                  <a:pt x="2243304" y="1356202"/>
                </a:lnTo>
                <a:close/>
              </a:path>
              <a:path w="2377440" h="1473200">
                <a:moveTo>
                  <a:pt x="2273808" y="1306449"/>
                </a:moveTo>
                <a:lnTo>
                  <a:pt x="2243304" y="1356202"/>
                </a:lnTo>
                <a:lnTo>
                  <a:pt x="2268220" y="1371473"/>
                </a:lnTo>
                <a:lnTo>
                  <a:pt x="2237612" y="1421257"/>
                </a:lnTo>
                <a:lnTo>
                  <a:pt x="2345376" y="1421257"/>
                </a:lnTo>
                <a:lnTo>
                  <a:pt x="2273808" y="1306449"/>
                </a:lnTo>
                <a:close/>
              </a:path>
              <a:path w="2377440" h="1473200">
                <a:moveTo>
                  <a:pt x="30480" y="0"/>
                </a:moveTo>
                <a:lnTo>
                  <a:pt x="0" y="49784"/>
                </a:lnTo>
                <a:lnTo>
                  <a:pt x="2212759" y="1406023"/>
                </a:lnTo>
                <a:lnTo>
                  <a:pt x="2243304" y="1356202"/>
                </a:lnTo>
                <a:lnTo>
                  <a:pt x="30480" y="0"/>
                </a:lnTo>
                <a:close/>
              </a:path>
            </a:pathLst>
          </a:custGeom>
          <a:solidFill>
            <a:srgbClr val="000000"/>
          </a:solidFill>
        </p:spPr>
        <p:txBody>
          <a:bodyPr wrap="square" lIns="0" tIns="0" rIns="0" bIns="0" rtlCol="0"/>
          <a:lstStyle/>
          <a:p>
            <a:endParaRPr/>
          </a:p>
        </p:txBody>
      </p:sp>
      <p:sp>
        <p:nvSpPr>
          <p:cNvPr id="14" name="object 14"/>
          <p:cNvSpPr txBox="1"/>
          <p:nvPr/>
        </p:nvSpPr>
        <p:spPr>
          <a:xfrm>
            <a:off x="4346830" y="3598292"/>
            <a:ext cx="2022475" cy="316865"/>
          </a:xfrm>
          <a:prstGeom prst="rect">
            <a:avLst/>
          </a:prstGeom>
        </p:spPr>
        <p:txBody>
          <a:bodyPr vert="horz" wrap="square" lIns="0" tIns="0" rIns="0" bIns="0" rtlCol="0">
            <a:spAutoFit/>
          </a:bodyPr>
          <a:lstStyle/>
          <a:p>
            <a:pPr marL="12700"/>
            <a:r>
              <a:rPr sz="2000" b="1" spc="-5" dirty="0">
                <a:latin typeface="Times New Roman"/>
                <a:cs typeface="Times New Roman"/>
              </a:rPr>
              <a:t>setColor(amarillo)</a:t>
            </a:r>
            <a:endParaRPr sz="2000">
              <a:latin typeface="Times New Roman"/>
              <a:cs typeface="Times New Roman"/>
            </a:endParaRPr>
          </a:p>
        </p:txBody>
      </p:sp>
      <p:sp>
        <p:nvSpPr>
          <p:cNvPr id="15" name="object 15"/>
          <p:cNvSpPr/>
          <p:nvPr/>
        </p:nvSpPr>
        <p:spPr>
          <a:xfrm>
            <a:off x="6066168" y="5005358"/>
            <a:ext cx="1816100" cy="647700"/>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8641080" y="5992849"/>
            <a:ext cx="1417320" cy="320601"/>
          </a:xfrm>
          <a:prstGeom prst="rect">
            <a:avLst/>
          </a:prstGeom>
          <a:ln w="10160">
            <a:noFill/>
          </a:ln>
        </p:spPr>
        <p:txBody>
          <a:bodyPr vert="horz" wrap="square" lIns="0" tIns="12700" rIns="0" bIns="0" rtlCol="0">
            <a:spAutoFit/>
          </a:bodyPr>
          <a:lstStyle/>
          <a:p>
            <a:pPr marL="88265">
              <a:spcBef>
                <a:spcPts val="100"/>
              </a:spcBef>
            </a:pPr>
            <a:r>
              <a:rPr sz="2000" b="1" spc="-5" dirty="0">
                <a:latin typeface="Times New Roman"/>
                <a:cs typeface="Times New Roman"/>
              </a:rPr>
              <a:t>Objeto</a:t>
            </a:r>
            <a:r>
              <a:rPr sz="2000" b="1" spc="-75" dirty="0">
                <a:latin typeface="Times New Roman"/>
                <a:cs typeface="Times New Roman"/>
              </a:rPr>
              <a:t> </a:t>
            </a:r>
            <a:r>
              <a:rPr sz="2000" b="1" dirty="0">
                <a:latin typeface="Times New Roman"/>
                <a:cs typeface="Times New Roman"/>
              </a:rPr>
              <a:t>Bus</a:t>
            </a:r>
            <a:endParaRPr sz="2000" dirty="0">
              <a:latin typeface="Times New Roman"/>
              <a:cs typeface="Times New Roman"/>
            </a:endParaRPr>
          </a:p>
        </p:txBody>
      </p:sp>
      <p:sp>
        <p:nvSpPr>
          <p:cNvPr id="17" name="CuadroTexto 16">
            <a:extLst>
              <a:ext uri="{FF2B5EF4-FFF2-40B4-BE49-F238E27FC236}">
                <a16:creationId xmlns:a16="http://schemas.microsoft.com/office/drawing/2014/main" id="{FC753908-D954-4FF2-80A2-6AB4B294E86E}"/>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
        <p:nvSpPr>
          <p:cNvPr id="18" name="object 3">
            <a:extLst>
              <a:ext uri="{FF2B5EF4-FFF2-40B4-BE49-F238E27FC236}">
                <a16:creationId xmlns:a16="http://schemas.microsoft.com/office/drawing/2014/main" id="{8CB01588-31EE-4F28-89FC-E893908E8704}"/>
              </a:ext>
            </a:extLst>
          </p:cNvPr>
          <p:cNvSpPr txBox="1">
            <a:spLocks/>
          </p:cNvSpPr>
          <p:nvPr/>
        </p:nvSpPr>
        <p:spPr>
          <a:xfrm>
            <a:off x="923936" y="649384"/>
            <a:ext cx="8229600" cy="923971"/>
          </a:xfrm>
          <a:prstGeom prst="rect">
            <a:avLst/>
          </a:prstGeom>
        </p:spPr>
        <p:txBody>
          <a:bodyPr vert="horz" wrap="square" lIns="0" tIns="92075" rIns="0" bIns="0" rtlCol="0" anchor="ctr">
            <a:spAutoFit/>
          </a:bodyPr>
          <a:lst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113664">
              <a:lnSpc>
                <a:spcPct val="100000"/>
              </a:lnSpc>
            </a:pPr>
            <a:r>
              <a:rPr lang="es-ES" spc="-10" dirty="0"/>
              <a:t>Tipos de Métodos</a:t>
            </a:r>
          </a:p>
        </p:txBody>
      </p:sp>
      <p:sp>
        <p:nvSpPr>
          <p:cNvPr id="19" name="object 5">
            <a:extLst>
              <a:ext uri="{FF2B5EF4-FFF2-40B4-BE49-F238E27FC236}">
                <a16:creationId xmlns:a16="http://schemas.microsoft.com/office/drawing/2014/main" id="{D279F96C-4DB2-4902-9310-35DD21B61946}"/>
              </a:ext>
            </a:extLst>
          </p:cNvPr>
          <p:cNvSpPr txBox="1"/>
          <p:nvPr/>
        </p:nvSpPr>
        <p:spPr>
          <a:xfrm>
            <a:off x="1339256" y="1673351"/>
            <a:ext cx="8970604" cy="1249060"/>
          </a:xfrm>
          <a:prstGeom prst="rect">
            <a:avLst/>
          </a:prstGeom>
        </p:spPr>
        <p:txBody>
          <a:bodyPr vert="horz" wrap="square" lIns="0" tIns="0" rIns="0" bIns="0" rtlCol="0">
            <a:spAutoFit/>
          </a:bodyPr>
          <a:lstStyle/>
          <a:p>
            <a:pPr marL="12700"/>
            <a:r>
              <a:rPr lang="es-ES" sz="3200" b="1" u="sng" spc="-5" dirty="0">
                <a:latin typeface="Calibri"/>
                <a:cs typeface="Calibri"/>
              </a:rPr>
              <a:t>Modificadores</a:t>
            </a:r>
            <a:endParaRPr sz="3200" b="1" u="sng" dirty="0">
              <a:latin typeface="Calibri"/>
              <a:cs typeface="Calibri"/>
            </a:endParaRPr>
          </a:p>
          <a:p>
            <a:pPr marL="91440">
              <a:lnSpc>
                <a:spcPts val="2780"/>
              </a:lnSpc>
              <a:spcBef>
                <a:spcPts val="330"/>
              </a:spcBef>
            </a:pPr>
            <a:r>
              <a:rPr lang="es-ES" sz="2400" dirty="0">
                <a:latin typeface="Arial"/>
                <a:cs typeface="Arial"/>
              </a:rPr>
              <a:t>S</a:t>
            </a:r>
            <a:r>
              <a:rPr sz="2400" dirty="0">
                <a:latin typeface="Arial"/>
                <a:cs typeface="Arial"/>
              </a:rPr>
              <a:t>on </a:t>
            </a:r>
            <a:r>
              <a:rPr sz="2400" spc="-5" dirty="0">
                <a:latin typeface="Arial"/>
                <a:cs typeface="Arial"/>
              </a:rPr>
              <a:t>fragmentos </a:t>
            </a:r>
            <a:r>
              <a:rPr sz="2400" spc="-10" dirty="0">
                <a:latin typeface="Arial"/>
                <a:cs typeface="Arial"/>
              </a:rPr>
              <a:t>de </a:t>
            </a:r>
            <a:r>
              <a:rPr sz="2400" spc="-5" dirty="0">
                <a:latin typeface="Arial"/>
                <a:cs typeface="Arial"/>
              </a:rPr>
              <a:t>código que </a:t>
            </a:r>
            <a:r>
              <a:rPr lang="es-ES" sz="2400" spc="-10" dirty="0">
                <a:latin typeface="Arial"/>
                <a:cs typeface="Arial"/>
              </a:rPr>
              <a:t>permiten cambiar el estado del objeto</a:t>
            </a:r>
            <a:endParaRPr sz="24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787640" y="3248660"/>
            <a:ext cx="2349500" cy="18008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721600" y="3220721"/>
            <a:ext cx="2479040" cy="196087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362201" y="3387773"/>
            <a:ext cx="1697355" cy="1687195"/>
          </a:xfrm>
          <a:custGeom>
            <a:avLst/>
            <a:gdLst/>
            <a:ahLst/>
            <a:cxnLst/>
            <a:rect l="l" t="t" r="r" b="b"/>
            <a:pathLst>
              <a:path w="1697355" h="1687195">
                <a:moveTo>
                  <a:pt x="846942" y="0"/>
                </a:moveTo>
                <a:lnTo>
                  <a:pt x="803066" y="887"/>
                </a:lnTo>
                <a:lnTo>
                  <a:pt x="760100" y="4566"/>
                </a:lnTo>
                <a:lnTo>
                  <a:pt x="718046" y="10020"/>
                </a:lnTo>
                <a:lnTo>
                  <a:pt x="675992" y="17377"/>
                </a:lnTo>
                <a:lnTo>
                  <a:pt x="634862" y="26510"/>
                </a:lnTo>
                <a:lnTo>
                  <a:pt x="594643" y="38433"/>
                </a:lnTo>
                <a:lnTo>
                  <a:pt x="554411" y="51244"/>
                </a:lnTo>
                <a:lnTo>
                  <a:pt x="516014" y="66846"/>
                </a:lnTo>
                <a:lnTo>
                  <a:pt x="478541" y="83336"/>
                </a:lnTo>
                <a:lnTo>
                  <a:pt x="441967" y="102616"/>
                </a:lnTo>
                <a:lnTo>
                  <a:pt x="406316" y="122784"/>
                </a:lnTo>
                <a:lnTo>
                  <a:pt x="371577" y="144728"/>
                </a:lnTo>
                <a:lnTo>
                  <a:pt x="338673" y="168575"/>
                </a:lnTo>
                <a:lnTo>
                  <a:pt x="306680" y="193309"/>
                </a:lnTo>
                <a:lnTo>
                  <a:pt x="275598" y="219819"/>
                </a:lnTo>
                <a:lnTo>
                  <a:pt x="246338" y="248232"/>
                </a:lnTo>
                <a:lnTo>
                  <a:pt x="218003" y="277533"/>
                </a:lnTo>
                <a:lnTo>
                  <a:pt x="191490" y="307849"/>
                </a:lnTo>
                <a:lnTo>
                  <a:pt x="165888" y="339814"/>
                </a:lnTo>
                <a:lnTo>
                  <a:pt x="142121" y="373808"/>
                </a:lnTo>
                <a:lnTo>
                  <a:pt x="120184" y="407675"/>
                </a:lnTo>
                <a:lnTo>
                  <a:pt x="99156" y="443394"/>
                </a:lnTo>
                <a:lnTo>
                  <a:pt x="80873" y="480039"/>
                </a:lnTo>
                <a:lnTo>
                  <a:pt x="63505" y="516684"/>
                </a:lnTo>
                <a:lnTo>
                  <a:pt x="48877" y="555169"/>
                </a:lnTo>
                <a:lnTo>
                  <a:pt x="35165" y="594566"/>
                </a:lnTo>
                <a:lnTo>
                  <a:pt x="23282" y="634877"/>
                </a:lnTo>
                <a:lnTo>
                  <a:pt x="14139" y="676101"/>
                </a:lnTo>
                <a:lnTo>
                  <a:pt x="6826" y="717326"/>
                </a:lnTo>
                <a:lnTo>
                  <a:pt x="1341" y="760389"/>
                </a:lnTo>
                <a:lnTo>
                  <a:pt x="0" y="775850"/>
                </a:lnTo>
                <a:lnTo>
                  <a:pt x="0" y="917742"/>
                </a:lnTo>
                <a:lnTo>
                  <a:pt x="6826" y="975681"/>
                </a:lnTo>
                <a:lnTo>
                  <a:pt x="14139" y="1016905"/>
                </a:lnTo>
                <a:lnTo>
                  <a:pt x="23282" y="1058142"/>
                </a:lnTo>
                <a:lnTo>
                  <a:pt x="35165" y="1098453"/>
                </a:lnTo>
                <a:lnTo>
                  <a:pt x="48878" y="1137838"/>
                </a:lnTo>
                <a:lnTo>
                  <a:pt x="63505" y="1176322"/>
                </a:lnTo>
                <a:lnTo>
                  <a:pt x="80873" y="1213880"/>
                </a:lnTo>
                <a:lnTo>
                  <a:pt x="99156" y="1250526"/>
                </a:lnTo>
                <a:lnTo>
                  <a:pt x="120184" y="1286257"/>
                </a:lnTo>
                <a:lnTo>
                  <a:pt x="142121" y="1320163"/>
                </a:lnTo>
                <a:lnTo>
                  <a:pt x="165888" y="1354055"/>
                </a:lnTo>
                <a:lnTo>
                  <a:pt x="191490" y="1385208"/>
                </a:lnTo>
                <a:lnTo>
                  <a:pt x="218003" y="1416361"/>
                </a:lnTo>
                <a:lnTo>
                  <a:pt x="246339" y="1445675"/>
                </a:lnTo>
                <a:lnTo>
                  <a:pt x="275598" y="1474075"/>
                </a:lnTo>
                <a:lnTo>
                  <a:pt x="306680" y="1500636"/>
                </a:lnTo>
                <a:lnTo>
                  <a:pt x="338673" y="1525383"/>
                </a:lnTo>
                <a:lnTo>
                  <a:pt x="371577" y="1549204"/>
                </a:lnTo>
                <a:lnTo>
                  <a:pt x="406316" y="1571186"/>
                </a:lnTo>
                <a:lnTo>
                  <a:pt x="441967" y="1591342"/>
                </a:lnTo>
                <a:lnTo>
                  <a:pt x="478541" y="1610581"/>
                </a:lnTo>
                <a:lnTo>
                  <a:pt x="516014" y="1627072"/>
                </a:lnTo>
                <a:lnTo>
                  <a:pt x="554411" y="1642646"/>
                </a:lnTo>
                <a:lnTo>
                  <a:pt x="594643" y="1655473"/>
                </a:lnTo>
                <a:lnTo>
                  <a:pt x="634862" y="1667383"/>
                </a:lnTo>
                <a:lnTo>
                  <a:pt x="675992" y="1676544"/>
                </a:lnTo>
                <a:lnTo>
                  <a:pt x="718046" y="1683874"/>
                </a:lnTo>
                <a:lnTo>
                  <a:pt x="951182" y="1687147"/>
                </a:lnTo>
                <a:lnTo>
                  <a:pt x="976762" y="1683874"/>
                </a:lnTo>
                <a:lnTo>
                  <a:pt x="1018817" y="1676544"/>
                </a:lnTo>
                <a:lnTo>
                  <a:pt x="1059947" y="1667383"/>
                </a:lnTo>
                <a:lnTo>
                  <a:pt x="1100166" y="1655473"/>
                </a:lnTo>
                <a:lnTo>
                  <a:pt x="1139487" y="1642646"/>
                </a:lnTo>
                <a:lnTo>
                  <a:pt x="1177871" y="1627072"/>
                </a:lnTo>
                <a:lnTo>
                  <a:pt x="1215356" y="1610582"/>
                </a:lnTo>
                <a:lnTo>
                  <a:pt x="1251931" y="1591342"/>
                </a:lnTo>
                <a:lnTo>
                  <a:pt x="1287568" y="1571186"/>
                </a:lnTo>
                <a:lnTo>
                  <a:pt x="1322371" y="1549204"/>
                </a:lnTo>
                <a:lnTo>
                  <a:pt x="1356161" y="1525383"/>
                </a:lnTo>
                <a:lnTo>
                  <a:pt x="1388180" y="1500636"/>
                </a:lnTo>
                <a:lnTo>
                  <a:pt x="1418300" y="1474075"/>
                </a:lnTo>
                <a:lnTo>
                  <a:pt x="1448420" y="1445675"/>
                </a:lnTo>
                <a:lnTo>
                  <a:pt x="1476768" y="1416361"/>
                </a:lnTo>
                <a:lnTo>
                  <a:pt x="1503344" y="1385208"/>
                </a:lnTo>
                <a:lnTo>
                  <a:pt x="1528023" y="1354055"/>
                </a:lnTo>
                <a:lnTo>
                  <a:pt x="1551815" y="1320163"/>
                </a:lnTo>
                <a:lnTo>
                  <a:pt x="1573709" y="1286258"/>
                </a:lnTo>
                <a:lnTo>
                  <a:pt x="1594717" y="1250526"/>
                </a:lnTo>
                <a:lnTo>
                  <a:pt x="1613067" y="1213881"/>
                </a:lnTo>
                <a:lnTo>
                  <a:pt x="1630405" y="1176322"/>
                </a:lnTo>
                <a:lnTo>
                  <a:pt x="1645972" y="1137838"/>
                </a:lnTo>
                <a:lnTo>
                  <a:pt x="1658754" y="1098453"/>
                </a:lnTo>
                <a:lnTo>
                  <a:pt x="1670650" y="1058142"/>
                </a:lnTo>
                <a:lnTo>
                  <a:pt x="1679762" y="1016905"/>
                </a:lnTo>
                <a:lnTo>
                  <a:pt x="1687102" y="975681"/>
                </a:lnTo>
                <a:lnTo>
                  <a:pt x="1692544" y="933543"/>
                </a:lnTo>
                <a:lnTo>
                  <a:pt x="1696214" y="890480"/>
                </a:lnTo>
                <a:lnTo>
                  <a:pt x="1697100" y="846503"/>
                </a:lnTo>
                <a:lnTo>
                  <a:pt x="1696214" y="802527"/>
                </a:lnTo>
                <a:lnTo>
                  <a:pt x="1692544" y="760389"/>
                </a:lnTo>
                <a:lnTo>
                  <a:pt x="1687102" y="717326"/>
                </a:lnTo>
                <a:lnTo>
                  <a:pt x="1679762" y="676102"/>
                </a:lnTo>
                <a:lnTo>
                  <a:pt x="1670650" y="634877"/>
                </a:lnTo>
                <a:lnTo>
                  <a:pt x="1658754" y="594566"/>
                </a:lnTo>
                <a:lnTo>
                  <a:pt x="1645972" y="555169"/>
                </a:lnTo>
                <a:lnTo>
                  <a:pt x="1630405" y="516684"/>
                </a:lnTo>
                <a:lnTo>
                  <a:pt x="1613067" y="480039"/>
                </a:lnTo>
                <a:lnTo>
                  <a:pt x="1594717" y="443394"/>
                </a:lnTo>
                <a:lnTo>
                  <a:pt x="1573709" y="407675"/>
                </a:lnTo>
                <a:lnTo>
                  <a:pt x="1551815" y="373808"/>
                </a:lnTo>
                <a:lnTo>
                  <a:pt x="1528023" y="339814"/>
                </a:lnTo>
                <a:lnTo>
                  <a:pt x="1503344" y="307849"/>
                </a:lnTo>
                <a:lnTo>
                  <a:pt x="1476768" y="277533"/>
                </a:lnTo>
                <a:lnTo>
                  <a:pt x="1448420" y="248233"/>
                </a:lnTo>
                <a:lnTo>
                  <a:pt x="1418300" y="219820"/>
                </a:lnTo>
                <a:lnTo>
                  <a:pt x="1388179" y="193309"/>
                </a:lnTo>
                <a:lnTo>
                  <a:pt x="1356161" y="168575"/>
                </a:lnTo>
                <a:lnTo>
                  <a:pt x="1322371" y="144728"/>
                </a:lnTo>
                <a:lnTo>
                  <a:pt x="1287568" y="122784"/>
                </a:lnTo>
                <a:lnTo>
                  <a:pt x="1251931" y="102616"/>
                </a:lnTo>
                <a:lnTo>
                  <a:pt x="1215356" y="83336"/>
                </a:lnTo>
                <a:lnTo>
                  <a:pt x="1177871" y="66846"/>
                </a:lnTo>
                <a:lnTo>
                  <a:pt x="1139487" y="51244"/>
                </a:lnTo>
                <a:lnTo>
                  <a:pt x="1100166" y="38433"/>
                </a:lnTo>
                <a:lnTo>
                  <a:pt x="1059947" y="26510"/>
                </a:lnTo>
                <a:lnTo>
                  <a:pt x="1018817" y="17377"/>
                </a:lnTo>
                <a:lnTo>
                  <a:pt x="976762" y="10020"/>
                </a:lnTo>
                <a:lnTo>
                  <a:pt x="933797" y="4566"/>
                </a:lnTo>
                <a:lnTo>
                  <a:pt x="890832" y="887"/>
                </a:lnTo>
                <a:lnTo>
                  <a:pt x="846942" y="0"/>
                </a:lnTo>
                <a:close/>
              </a:path>
            </a:pathLst>
          </a:custGeom>
          <a:solidFill>
            <a:srgbClr val="9EC4FF"/>
          </a:solidFill>
        </p:spPr>
        <p:txBody>
          <a:bodyPr wrap="square" lIns="0" tIns="0" rIns="0" bIns="0" rtlCol="0"/>
          <a:lstStyle/>
          <a:p>
            <a:endParaRPr/>
          </a:p>
        </p:txBody>
      </p:sp>
      <p:sp>
        <p:nvSpPr>
          <p:cNvPr id="6" name="object 6"/>
          <p:cNvSpPr/>
          <p:nvPr/>
        </p:nvSpPr>
        <p:spPr>
          <a:xfrm>
            <a:off x="2600313" y="3279702"/>
            <a:ext cx="1326515" cy="1644650"/>
          </a:xfrm>
          <a:custGeom>
            <a:avLst/>
            <a:gdLst/>
            <a:ahLst/>
            <a:cxnLst/>
            <a:rect l="l" t="t" r="r" b="b"/>
            <a:pathLst>
              <a:path w="1326514" h="1644650">
                <a:moveTo>
                  <a:pt x="307161" y="1299969"/>
                </a:moveTo>
                <a:lnTo>
                  <a:pt x="307161" y="1487774"/>
                </a:lnTo>
                <a:lnTo>
                  <a:pt x="958045" y="1644439"/>
                </a:lnTo>
                <a:lnTo>
                  <a:pt x="896792" y="1450216"/>
                </a:lnTo>
                <a:lnTo>
                  <a:pt x="896792" y="1309127"/>
                </a:lnTo>
                <a:lnTo>
                  <a:pt x="344634" y="1309127"/>
                </a:lnTo>
                <a:lnTo>
                  <a:pt x="307161" y="1299969"/>
                </a:lnTo>
                <a:close/>
              </a:path>
              <a:path w="1326514" h="1644650">
                <a:moveTo>
                  <a:pt x="1064136" y="1188195"/>
                </a:moveTo>
                <a:lnTo>
                  <a:pt x="344634" y="1188195"/>
                </a:lnTo>
                <a:lnTo>
                  <a:pt x="344634" y="1309127"/>
                </a:lnTo>
                <a:lnTo>
                  <a:pt x="896792" y="1309127"/>
                </a:lnTo>
                <a:lnTo>
                  <a:pt x="896792" y="1287145"/>
                </a:lnTo>
                <a:lnTo>
                  <a:pt x="992161" y="1287145"/>
                </a:lnTo>
                <a:lnTo>
                  <a:pt x="1027562" y="1267903"/>
                </a:lnTo>
                <a:lnTo>
                  <a:pt x="1054897" y="1224840"/>
                </a:lnTo>
                <a:lnTo>
                  <a:pt x="1060466" y="1207437"/>
                </a:lnTo>
                <a:lnTo>
                  <a:pt x="1064136" y="1188195"/>
                </a:lnTo>
                <a:close/>
              </a:path>
              <a:path w="1326514" h="1644650">
                <a:moveTo>
                  <a:pt x="992161" y="1287145"/>
                </a:moveTo>
                <a:lnTo>
                  <a:pt x="896792" y="1287145"/>
                </a:lnTo>
                <a:lnTo>
                  <a:pt x="898627" y="1288059"/>
                </a:lnTo>
                <a:lnTo>
                  <a:pt x="905031" y="1288972"/>
                </a:lnTo>
                <a:lnTo>
                  <a:pt x="914168" y="1291724"/>
                </a:lnTo>
                <a:lnTo>
                  <a:pt x="926052" y="1292638"/>
                </a:lnTo>
                <a:lnTo>
                  <a:pt x="941593" y="1293551"/>
                </a:lnTo>
                <a:lnTo>
                  <a:pt x="958956" y="1293551"/>
                </a:lnTo>
                <a:lnTo>
                  <a:pt x="978154" y="1290811"/>
                </a:lnTo>
                <a:lnTo>
                  <a:pt x="992161" y="1287145"/>
                </a:lnTo>
                <a:close/>
              </a:path>
              <a:path w="1326514" h="1644650">
                <a:moveTo>
                  <a:pt x="1114927" y="562462"/>
                </a:moveTo>
                <a:lnTo>
                  <a:pt x="144437" y="562462"/>
                </a:lnTo>
                <a:lnTo>
                  <a:pt x="127984" y="601847"/>
                </a:lnTo>
                <a:lnTo>
                  <a:pt x="121581" y="637579"/>
                </a:lnTo>
                <a:lnTo>
                  <a:pt x="121581" y="654995"/>
                </a:lnTo>
                <a:lnTo>
                  <a:pt x="123416" y="671484"/>
                </a:lnTo>
                <a:lnTo>
                  <a:pt x="127073" y="687061"/>
                </a:lnTo>
                <a:lnTo>
                  <a:pt x="132553" y="703550"/>
                </a:lnTo>
                <a:lnTo>
                  <a:pt x="119758" y="713622"/>
                </a:lnTo>
                <a:lnTo>
                  <a:pt x="87753" y="756685"/>
                </a:lnTo>
                <a:lnTo>
                  <a:pt x="71300" y="812572"/>
                </a:lnTo>
                <a:lnTo>
                  <a:pt x="69478" y="832728"/>
                </a:lnTo>
                <a:lnTo>
                  <a:pt x="54848" y="842799"/>
                </a:lnTo>
                <a:lnTo>
                  <a:pt x="19198" y="887689"/>
                </a:lnTo>
                <a:lnTo>
                  <a:pt x="5479" y="926174"/>
                </a:lnTo>
                <a:lnTo>
                  <a:pt x="0" y="970150"/>
                </a:lnTo>
                <a:lnTo>
                  <a:pt x="1822" y="999464"/>
                </a:lnTo>
                <a:lnTo>
                  <a:pt x="19198" y="1052599"/>
                </a:lnTo>
                <a:lnTo>
                  <a:pt x="49369" y="1093836"/>
                </a:lnTo>
                <a:lnTo>
                  <a:pt x="88676" y="1117657"/>
                </a:lnTo>
                <a:lnTo>
                  <a:pt x="111532" y="1122236"/>
                </a:lnTo>
                <a:lnTo>
                  <a:pt x="117012" y="1148797"/>
                </a:lnTo>
                <a:lnTo>
                  <a:pt x="139868" y="1194613"/>
                </a:lnTo>
                <a:lnTo>
                  <a:pt x="173696" y="1228505"/>
                </a:lnTo>
                <a:lnTo>
                  <a:pt x="216661" y="1246834"/>
                </a:lnTo>
                <a:lnTo>
                  <a:pt x="240428" y="1249574"/>
                </a:lnTo>
                <a:lnTo>
                  <a:pt x="255969" y="1248661"/>
                </a:lnTo>
                <a:lnTo>
                  <a:pt x="299846" y="1232171"/>
                </a:lnTo>
                <a:lnTo>
                  <a:pt x="335496" y="1201018"/>
                </a:lnTo>
                <a:lnTo>
                  <a:pt x="344634" y="1188195"/>
                </a:lnTo>
                <a:lnTo>
                  <a:pt x="1064136" y="1188195"/>
                </a:lnTo>
                <a:lnTo>
                  <a:pt x="1066793" y="1168952"/>
                </a:lnTo>
                <a:lnTo>
                  <a:pt x="1065022" y="1145131"/>
                </a:lnTo>
                <a:lnTo>
                  <a:pt x="1057682" y="1124976"/>
                </a:lnTo>
                <a:lnTo>
                  <a:pt x="1050341" y="1111239"/>
                </a:lnTo>
                <a:lnTo>
                  <a:pt x="1046671" y="1106660"/>
                </a:lnTo>
                <a:lnTo>
                  <a:pt x="1083246" y="1050772"/>
                </a:lnTo>
                <a:lnTo>
                  <a:pt x="1034775" y="1019619"/>
                </a:lnTo>
                <a:lnTo>
                  <a:pt x="1098812" y="1005882"/>
                </a:lnTo>
                <a:lnTo>
                  <a:pt x="1083246" y="910597"/>
                </a:lnTo>
                <a:lnTo>
                  <a:pt x="1144498" y="910597"/>
                </a:lnTo>
                <a:lnTo>
                  <a:pt x="1043128" y="687061"/>
                </a:lnTo>
                <a:lnTo>
                  <a:pt x="1046671" y="676063"/>
                </a:lnTo>
                <a:lnTo>
                  <a:pt x="1055910" y="647663"/>
                </a:lnTo>
                <a:lnTo>
                  <a:pt x="1064136" y="611018"/>
                </a:lnTo>
                <a:lnTo>
                  <a:pt x="1067806" y="575286"/>
                </a:lnTo>
                <a:lnTo>
                  <a:pt x="1076032" y="573447"/>
                </a:lnTo>
                <a:lnTo>
                  <a:pt x="1090586" y="568868"/>
                </a:lnTo>
                <a:lnTo>
                  <a:pt x="1108936" y="564289"/>
                </a:lnTo>
                <a:lnTo>
                  <a:pt x="1114927" y="562462"/>
                </a:lnTo>
                <a:close/>
              </a:path>
              <a:path w="1326514" h="1644650">
                <a:moveTo>
                  <a:pt x="1098812" y="0"/>
                </a:moveTo>
                <a:lnTo>
                  <a:pt x="29246" y="388395"/>
                </a:lnTo>
                <a:lnTo>
                  <a:pt x="114266" y="441542"/>
                </a:lnTo>
                <a:lnTo>
                  <a:pt x="111532" y="571620"/>
                </a:lnTo>
                <a:lnTo>
                  <a:pt x="144437" y="562462"/>
                </a:lnTo>
                <a:lnTo>
                  <a:pt x="1114927" y="562462"/>
                </a:lnTo>
                <a:lnTo>
                  <a:pt x="1129944" y="557883"/>
                </a:lnTo>
                <a:lnTo>
                  <a:pt x="1150952" y="550552"/>
                </a:lnTo>
                <a:lnTo>
                  <a:pt x="1188413" y="538641"/>
                </a:lnTo>
                <a:lnTo>
                  <a:pt x="1201195" y="533136"/>
                </a:lnTo>
                <a:lnTo>
                  <a:pt x="1252449" y="504710"/>
                </a:lnTo>
                <a:lnTo>
                  <a:pt x="1317372" y="458032"/>
                </a:lnTo>
                <a:lnTo>
                  <a:pt x="1323700" y="451563"/>
                </a:lnTo>
                <a:lnTo>
                  <a:pt x="1326484" y="449787"/>
                </a:lnTo>
                <a:lnTo>
                  <a:pt x="1044014" y="362772"/>
                </a:lnTo>
                <a:lnTo>
                  <a:pt x="1032117" y="233519"/>
                </a:lnTo>
                <a:lnTo>
                  <a:pt x="1033003" y="232631"/>
                </a:lnTo>
                <a:lnTo>
                  <a:pt x="1035788" y="228952"/>
                </a:lnTo>
                <a:lnTo>
                  <a:pt x="1039458" y="223498"/>
                </a:lnTo>
                <a:lnTo>
                  <a:pt x="1044899" y="217029"/>
                </a:lnTo>
                <a:lnTo>
                  <a:pt x="1051354" y="209799"/>
                </a:lnTo>
                <a:lnTo>
                  <a:pt x="1059580" y="202442"/>
                </a:lnTo>
                <a:lnTo>
                  <a:pt x="1066793" y="195085"/>
                </a:lnTo>
                <a:lnTo>
                  <a:pt x="1095142" y="166672"/>
                </a:lnTo>
                <a:lnTo>
                  <a:pt x="1109822" y="123672"/>
                </a:lnTo>
                <a:lnTo>
                  <a:pt x="1111594" y="108070"/>
                </a:lnTo>
                <a:lnTo>
                  <a:pt x="1111594" y="75979"/>
                </a:lnTo>
                <a:lnTo>
                  <a:pt x="1108936" y="46678"/>
                </a:lnTo>
                <a:lnTo>
                  <a:pt x="1104254" y="22831"/>
                </a:lnTo>
                <a:lnTo>
                  <a:pt x="1100710" y="6342"/>
                </a:lnTo>
                <a:lnTo>
                  <a:pt x="1098812" y="0"/>
                </a:lnTo>
                <a:close/>
              </a:path>
            </a:pathLst>
          </a:custGeom>
          <a:solidFill>
            <a:srgbClr val="000000"/>
          </a:solidFill>
        </p:spPr>
        <p:txBody>
          <a:bodyPr wrap="square" lIns="0" tIns="0" rIns="0" bIns="0" rtlCol="0"/>
          <a:lstStyle/>
          <a:p>
            <a:endParaRPr/>
          </a:p>
        </p:txBody>
      </p:sp>
      <p:sp>
        <p:nvSpPr>
          <p:cNvPr id="7" name="object 7"/>
          <p:cNvSpPr/>
          <p:nvPr/>
        </p:nvSpPr>
        <p:spPr>
          <a:xfrm>
            <a:off x="2717326" y="3364813"/>
            <a:ext cx="862965" cy="332740"/>
          </a:xfrm>
          <a:custGeom>
            <a:avLst/>
            <a:gdLst/>
            <a:ahLst/>
            <a:cxnLst/>
            <a:rect l="l" t="t" r="r" b="b"/>
            <a:pathLst>
              <a:path w="862964" h="332739">
                <a:moveTo>
                  <a:pt x="852916" y="0"/>
                </a:moveTo>
                <a:lnTo>
                  <a:pt x="0" y="309752"/>
                </a:lnTo>
                <a:lnTo>
                  <a:pt x="43876" y="332583"/>
                </a:lnTo>
                <a:lnTo>
                  <a:pt x="814519" y="150309"/>
                </a:lnTo>
                <a:lnTo>
                  <a:pt x="816354" y="149421"/>
                </a:lnTo>
                <a:lnTo>
                  <a:pt x="820923" y="144728"/>
                </a:lnTo>
                <a:lnTo>
                  <a:pt x="828238" y="138386"/>
                </a:lnTo>
                <a:lnTo>
                  <a:pt x="852005" y="103504"/>
                </a:lnTo>
                <a:lnTo>
                  <a:pt x="862977" y="35769"/>
                </a:lnTo>
                <a:lnTo>
                  <a:pt x="859319" y="14713"/>
                </a:lnTo>
                <a:lnTo>
                  <a:pt x="854751" y="3678"/>
                </a:lnTo>
                <a:lnTo>
                  <a:pt x="852916" y="0"/>
                </a:lnTo>
                <a:close/>
              </a:path>
            </a:pathLst>
          </a:custGeom>
          <a:solidFill>
            <a:srgbClr val="FFFFFF"/>
          </a:solidFill>
        </p:spPr>
        <p:txBody>
          <a:bodyPr wrap="square" lIns="0" tIns="0" rIns="0" bIns="0" rtlCol="0"/>
          <a:lstStyle/>
          <a:p>
            <a:endParaRPr/>
          </a:p>
        </p:txBody>
      </p:sp>
      <p:sp>
        <p:nvSpPr>
          <p:cNvPr id="8" name="object 8"/>
          <p:cNvSpPr/>
          <p:nvPr/>
        </p:nvSpPr>
        <p:spPr>
          <a:xfrm>
            <a:off x="3015350" y="3657062"/>
            <a:ext cx="80645" cy="81915"/>
          </a:xfrm>
          <a:custGeom>
            <a:avLst/>
            <a:gdLst/>
            <a:ahLst/>
            <a:cxnLst/>
            <a:rect l="l" t="t" r="r" b="b"/>
            <a:pathLst>
              <a:path w="80644" h="81914">
                <a:moveTo>
                  <a:pt x="40219" y="0"/>
                </a:moveTo>
                <a:lnTo>
                  <a:pt x="3657" y="24734"/>
                </a:lnTo>
                <a:lnTo>
                  <a:pt x="0" y="40336"/>
                </a:lnTo>
                <a:lnTo>
                  <a:pt x="911" y="48581"/>
                </a:lnTo>
                <a:lnTo>
                  <a:pt x="31993" y="80672"/>
                </a:lnTo>
                <a:lnTo>
                  <a:pt x="40219" y="81560"/>
                </a:lnTo>
                <a:lnTo>
                  <a:pt x="48445" y="80672"/>
                </a:lnTo>
                <a:lnTo>
                  <a:pt x="79527" y="48581"/>
                </a:lnTo>
                <a:lnTo>
                  <a:pt x="80438" y="40336"/>
                </a:lnTo>
                <a:lnTo>
                  <a:pt x="79527" y="32091"/>
                </a:lnTo>
                <a:lnTo>
                  <a:pt x="77704" y="24734"/>
                </a:lnTo>
                <a:lnTo>
                  <a:pt x="73123" y="18392"/>
                </a:lnTo>
                <a:lnTo>
                  <a:pt x="68554" y="11923"/>
                </a:lnTo>
                <a:lnTo>
                  <a:pt x="55760" y="2790"/>
                </a:lnTo>
                <a:lnTo>
                  <a:pt x="48445" y="887"/>
                </a:lnTo>
                <a:lnTo>
                  <a:pt x="40219" y="0"/>
                </a:lnTo>
                <a:close/>
              </a:path>
            </a:pathLst>
          </a:custGeom>
          <a:solidFill>
            <a:srgbClr val="FFFFFF"/>
          </a:solidFill>
        </p:spPr>
        <p:txBody>
          <a:bodyPr wrap="square" lIns="0" tIns="0" rIns="0" bIns="0" rtlCol="0"/>
          <a:lstStyle/>
          <a:p>
            <a:endParaRPr/>
          </a:p>
        </p:txBody>
      </p:sp>
      <p:sp>
        <p:nvSpPr>
          <p:cNvPr id="9" name="object 9"/>
          <p:cNvSpPr/>
          <p:nvPr/>
        </p:nvSpPr>
        <p:spPr>
          <a:xfrm>
            <a:off x="2920268" y="3795448"/>
            <a:ext cx="669290" cy="905510"/>
          </a:xfrm>
          <a:custGeom>
            <a:avLst/>
            <a:gdLst/>
            <a:ahLst/>
            <a:cxnLst/>
            <a:rect l="l" t="t" r="r" b="b"/>
            <a:pathLst>
              <a:path w="669289" h="905510">
                <a:moveTo>
                  <a:pt x="82273" y="148407"/>
                </a:moveTo>
                <a:lnTo>
                  <a:pt x="31993" y="172228"/>
                </a:lnTo>
                <a:lnTo>
                  <a:pt x="6403" y="210699"/>
                </a:lnTo>
                <a:lnTo>
                  <a:pt x="0" y="255602"/>
                </a:lnTo>
                <a:lnTo>
                  <a:pt x="3657" y="280337"/>
                </a:lnTo>
                <a:lnTo>
                  <a:pt x="30170" y="331632"/>
                </a:lnTo>
                <a:lnTo>
                  <a:pt x="65821" y="370117"/>
                </a:lnTo>
                <a:lnTo>
                  <a:pt x="106040" y="387520"/>
                </a:lnTo>
                <a:lnTo>
                  <a:pt x="131642" y="389359"/>
                </a:lnTo>
                <a:lnTo>
                  <a:pt x="131642" y="392099"/>
                </a:lnTo>
                <a:lnTo>
                  <a:pt x="132553" y="400356"/>
                </a:lnTo>
                <a:lnTo>
                  <a:pt x="132461" y="428756"/>
                </a:lnTo>
                <a:lnTo>
                  <a:pt x="130731" y="446159"/>
                </a:lnTo>
                <a:lnTo>
                  <a:pt x="127073" y="464476"/>
                </a:lnTo>
                <a:lnTo>
                  <a:pt x="121581" y="483718"/>
                </a:lnTo>
                <a:lnTo>
                  <a:pt x="112443" y="502047"/>
                </a:lnTo>
                <a:lnTo>
                  <a:pt x="101471" y="520363"/>
                </a:lnTo>
                <a:lnTo>
                  <a:pt x="92334" y="535939"/>
                </a:lnTo>
                <a:lnTo>
                  <a:pt x="85019" y="549689"/>
                </a:lnTo>
                <a:lnTo>
                  <a:pt x="78615" y="559760"/>
                </a:lnTo>
                <a:lnTo>
                  <a:pt x="74047" y="568005"/>
                </a:lnTo>
                <a:lnTo>
                  <a:pt x="71301" y="574424"/>
                </a:lnTo>
                <a:lnTo>
                  <a:pt x="69478" y="578089"/>
                </a:lnTo>
                <a:lnTo>
                  <a:pt x="68567" y="579003"/>
                </a:lnTo>
                <a:lnTo>
                  <a:pt x="68567" y="802539"/>
                </a:lnTo>
                <a:lnTo>
                  <a:pt x="429666" y="905156"/>
                </a:lnTo>
                <a:lnTo>
                  <a:pt x="429666" y="731088"/>
                </a:lnTo>
                <a:lnTo>
                  <a:pt x="427831" y="730162"/>
                </a:lnTo>
                <a:lnTo>
                  <a:pt x="423262" y="728336"/>
                </a:lnTo>
                <a:lnTo>
                  <a:pt x="415947" y="725583"/>
                </a:lnTo>
                <a:lnTo>
                  <a:pt x="406810" y="721917"/>
                </a:lnTo>
                <a:lnTo>
                  <a:pt x="383043" y="710007"/>
                </a:lnTo>
                <a:lnTo>
                  <a:pt x="369324" y="702688"/>
                </a:lnTo>
                <a:lnTo>
                  <a:pt x="355619" y="694443"/>
                </a:lnTo>
                <a:lnTo>
                  <a:pt x="340078" y="685272"/>
                </a:lnTo>
                <a:lnTo>
                  <a:pt x="298024" y="651380"/>
                </a:lnTo>
                <a:lnTo>
                  <a:pt x="265107" y="609230"/>
                </a:lnTo>
                <a:lnTo>
                  <a:pt x="258716" y="593666"/>
                </a:lnTo>
                <a:lnTo>
                  <a:pt x="282483" y="571671"/>
                </a:lnTo>
                <a:lnTo>
                  <a:pt x="547223" y="571671"/>
                </a:lnTo>
                <a:lnTo>
                  <a:pt x="548501" y="568919"/>
                </a:lnTo>
                <a:lnTo>
                  <a:pt x="564042" y="523115"/>
                </a:lnTo>
                <a:lnTo>
                  <a:pt x="576836" y="475473"/>
                </a:lnTo>
                <a:lnTo>
                  <a:pt x="585075" y="428756"/>
                </a:lnTo>
                <a:lnTo>
                  <a:pt x="589644" y="384780"/>
                </a:lnTo>
                <a:lnTo>
                  <a:pt x="589644" y="347209"/>
                </a:lnTo>
                <a:lnTo>
                  <a:pt x="580494" y="294987"/>
                </a:lnTo>
                <a:lnTo>
                  <a:pt x="562219" y="248271"/>
                </a:lnTo>
                <a:lnTo>
                  <a:pt x="553993" y="235447"/>
                </a:lnTo>
                <a:lnTo>
                  <a:pt x="553069" y="233607"/>
                </a:lnTo>
                <a:lnTo>
                  <a:pt x="470522" y="184138"/>
                </a:lnTo>
                <a:lnTo>
                  <a:pt x="167292" y="184138"/>
                </a:lnTo>
                <a:lnTo>
                  <a:pt x="123416" y="162144"/>
                </a:lnTo>
                <a:lnTo>
                  <a:pt x="121581" y="160317"/>
                </a:lnTo>
                <a:lnTo>
                  <a:pt x="116101" y="156651"/>
                </a:lnTo>
                <a:lnTo>
                  <a:pt x="106964" y="152986"/>
                </a:lnTo>
                <a:lnTo>
                  <a:pt x="95991" y="149320"/>
                </a:lnTo>
                <a:lnTo>
                  <a:pt x="82273" y="148407"/>
                </a:lnTo>
                <a:close/>
              </a:path>
              <a:path w="669289" h="905510">
                <a:moveTo>
                  <a:pt x="547223" y="571671"/>
                </a:moveTo>
                <a:lnTo>
                  <a:pt x="282483" y="571671"/>
                </a:lnTo>
                <a:lnTo>
                  <a:pt x="285216" y="575337"/>
                </a:lnTo>
                <a:lnTo>
                  <a:pt x="291620" y="584495"/>
                </a:lnTo>
                <a:lnTo>
                  <a:pt x="319044" y="613809"/>
                </a:lnTo>
                <a:lnTo>
                  <a:pt x="363845" y="646801"/>
                </a:lnTo>
                <a:lnTo>
                  <a:pt x="426008" y="669696"/>
                </a:lnTo>
                <a:lnTo>
                  <a:pt x="449775" y="673362"/>
                </a:lnTo>
                <a:lnTo>
                  <a:pt x="457090" y="672448"/>
                </a:lnTo>
                <a:lnTo>
                  <a:pt x="511028" y="639469"/>
                </a:lnTo>
                <a:lnTo>
                  <a:pt x="530214" y="608316"/>
                </a:lnTo>
                <a:lnTo>
                  <a:pt x="547223" y="571671"/>
                </a:lnTo>
                <a:close/>
              </a:path>
              <a:path w="669289" h="905510">
                <a:moveTo>
                  <a:pt x="234949" y="0"/>
                </a:moveTo>
                <a:lnTo>
                  <a:pt x="218484" y="94358"/>
                </a:lnTo>
                <a:lnTo>
                  <a:pt x="204778" y="131917"/>
                </a:lnTo>
                <a:lnTo>
                  <a:pt x="180087" y="170389"/>
                </a:lnTo>
                <a:lnTo>
                  <a:pt x="167292" y="184138"/>
                </a:lnTo>
                <a:lnTo>
                  <a:pt x="470522" y="184138"/>
                </a:lnTo>
                <a:lnTo>
                  <a:pt x="464405" y="180473"/>
                </a:lnTo>
                <a:lnTo>
                  <a:pt x="467139" y="179559"/>
                </a:lnTo>
                <a:lnTo>
                  <a:pt x="474454" y="176807"/>
                </a:lnTo>
                <a:lnTo>
                  <a:pt x="485426" y="173141"/>
                </a:lnTo>
                <a:lnTo>
                  <a:pt x="500967" y="168562"/>
                </a:lnTo>
                <a:lnTo>
                  <a:pt x="518330" y="163070"/>
                </a:lnTo>
                <a:lnTo>
                  <a:pt x="538452" y="155738"/>
                </a:lnTo>
                <a:lnTo>
                  <a:pt x="559473" y="149320"/>
                </a:lnTo>
                <a:lnTo>
                  <a:pt x="581418" y="141988"/>
                </a:lnTo>
                <a:lnTo>
                  <a:pt x="626205" y="122759"/>
                </a:lnTo>
                <a:lnTo>
                  <a:pt x="641746" y="111761"/>
                </a:lnTo>
                <a:lnTo>
                  <a:pt x="646315" y="108096"/>
                </a:lnTo>
                <a:lnTo>
                  <a:pt x="648150" y="105343"/>
                </a:lnTo>
                <a:lnTo>
                  <a:pt x="649061" y="104430"/>
                </a:lnTo>
                <a:lnTo>
                  <a:pt x="666740" y="77856"/>
                </a:lnTo>
                <a:lnTo>
                  <a:pt x="587809" y="77856"/>
                </a:lnTo>
                <a:lnTo>
                  <a:pt x="538452" y="73277"/>
                </a:lnTo>
                <a:lnTo>
                  <a:pt x="466228" y="64119"/>
                </a:lnTo>
                <a:lnTo>
                  <a:pt x="407721" y="54961"/>
                </a:lnTo>
                <a:lnTo>
                  <a:pt x="361098" y="45790"/>
                </a:lnTo>
                <a:lnTo>
                  <a:pt x="323613" y="36632"/>
                </a:lnTo>
                <a:lnTo>
                  <a:pt x="308072" y="32966"/>
                </a:lnTo>
                <a:lnTo>
                  <a:pt x="271510" y="19229"/>
                </a:lnTo>
                <a:lnTo>
                  <a:pt x="243175" y="4566"/>
                </a:lnTo>
                <a:lnTo>
                  <a:pt x="234949" y="0"/>
                </a:lnTo>
                <a:close/>
              </a:path>
              <a:path w="669289" h="905510">
                <a:moveTo>
                  <a:pt x="669171" y="74203"/>
                </a:moveTo>
                <a:lnTo>
                  <a:pt x="652719" y="76030"/>
                </a:lnTo>
                <a:lnTo>
                  <a:pt x="619802" y="77856"/>
                </a:lnTo>
                <a:lnTo>
                  <a:pt x="666740" y="77856"/>
                </a:lnTo>
                <a:lnTo>
                  <a:pt x="669171" y="74203"/>
                </a:lnTo>
                <a:close/>
              </a:path>
            </a:pathLst>
          </a:custGeom>
          <a:solidFill>
            <a:srgbClr val="FFFFFF"/>
          </a:solidFill>
        </p:spPr>
        <p:txBody>
          <a:bodyPr wrap="square" lIns="0" tIns="0" rIns="0" bIns="0" rtlCol="0"/>
          <a:lstStyle/>
          <a:p>
            <a:endParaRPr/>
          </a:p>
        </p:txBody>
      </p:sp>
      <p:sp>
        <p:nvSpPr>
          <p:cNvPr id="10" name="object 10"/>
          <p:cNvSpPr/>
          <p:nvPr/>
        </p:nvSpPr>
        <p:spPr>
          <a:xfrm>
            <a:off x="2941303" y="4628227"/>
            <a:ext cx="442595" cy="200660"/>
          </a:xfrm>
          <a:custGeom>
            <a:avLst/>
            <a:gdLst/>
            <a:ahLst/>
            <a:cxnLst/>
            <a:rect l="l" t="t" r="r" b="b"/>
            <a:pathLst>
              <a:path w="442594" h="200660">
                <a:moveTo>
                  <a:pt x="0" y="0"/>
                </a:moveTo>
                <a:lnTo>
                  <a:pt x="0" y="95284"/>
                </a:lnTo>
                <a:lnTo>
                  <a:pt x="442448" y="200641"/>
                </a:lnTo>
                <a:lnTo>
                  <a:pt x="415935" y="112687"/>
                </a:lnTo>
                <a:lnTo>
                  <a:pt x="0" y="0"/>
                </a:lnTo>
                <a:close/>
              </a:path>
            </a:pathLst>
          </a:custGeom>
          <a:solidFill>
            <a:srgbClr val="FFFFFF"/>
          </a:solidFill>
        </p:spPr>
        <p:txBody>
          <a:bodyPr wrap="square" lIns="0" tIns="0" rIns="0" bIns="0" rtlCol="0"/>
          <a:lstStyle/>
          <a:p>
            <a:endParaRPr/>
          </a:p>
        </p:txBody>
      </p:sp>
      <p:sp>
        <p:nvSpPr>
          <p:cNvPr id="11" name="object 11"/>
          <p:cNvSpPr txBox="1"/>
          <p:nvPr/>
        </p:nvSpPr>
        <p:spPr>
          <a:xfrm>
            <a:off x="2286000" y="5181601"/>
            <a:ext cx="2209800" cy="319959"/>
          </a:xfrm>
          <a:prstGeom prst="rect">
            <a:avLst/>
          </a:prstGeom>
          <a:ln w="10160">
            <a:noFill/>
          </a:ln>
        </p:spPr>
        <p:txBody>
          <a:bodyPr vert="horz" wrap="square" lIns="0" tIns="12065" rIns="0" bIns="0" rtlCol="0">
            <a:spAutoFit/>
          </a:bodyPr>
          <a:lstStyle/>
          <a:p>
            <a:pPr marL="86360">
              <a:spcBef>
                <a:spcPts val="95"/>
              </a:spcBef>
            </a:pPr>
            <a:r>
              <a:rPr sz="2000" b="1" spc="-5" dirty="0">
                <a:latin typeface="Times New Roman"/>
                <a:cs typeface="Times New Roman"/>
              </a:rPr>
              <a:t>Objeto</a:t>
            </a:r>
            <a:r>
              <a:rPr sz="2000" b="1" spc="-40" dirty="0">
                <a:latin typeface="Times New Roman"/>
                <a:cs typeface="Times New Roman"/>
              </a:rPr>
              <a:t> </a:t>
            </a:r>
            <a:r>
              <a:rPr sz="2000" b="1" spc="-5" dirty="0">
                <a:latin typeface="Times New Roman"/>
                <a:cs typeface="Times New Roman"/>
              </a:rPr>
              <a:t>Conductor</a:t>
            </a:r>
            <a:endParaRPr sz="2000" dirty="0">
              <a:latin typeface="Times New Roman"/>
              <a:cs typeface="Times New Roman"/>
            </a:endParaRPr>
          </a:p>
        </p:txBody>
      </p:sp>
      <p:sp>
        <p:nvSpPr>
          <p:cNvPr id="12" name="object 12"/>
          <p:cNvSpPr/>
          <p:nvPr/>
        </p:nvSpPr>
        <p:spPr>
          <a:xfrm>
            <a:off x="3719829" y="3481578"/>
            <a:ext cx="2377440" cy="1473200"/>
          </a:xfrm>
          <a:custGeom>
            <a:avLst/>
            <a:gdLst/>
            <a:ahLst/>
            <a:cxnLst/>
            <a:rect l="l" t="t" r="r" b="b"/>
            <a:pathLst>
              <a:path w="2377440" h="1473200">
                <a:moveTo>
                  <a:pt x="2212759" y="1406023"/>
                </a:moveTo>
                <a:lnTo>
                  <a:pt x="2182241" y="1455801"/>
                </a:lnTo>
                <a:lnTo>
                  <a:pt x="2377440" y="1472692"/>
                </a:lnTo>
                <a:lnTo>
                  <a:pt x="2345376" y="1421257"/>
                </a:lnTo>
                <a:lnTo>
                  <a:pt x="2237612" y="1421257"/>
                </a:lnTo>
                <a:lnTo>
                  <a:pt x="2212759" y="1406023"/>
                </a:lnTo>
                <a:close/>
              </a:path>
              <a:path w="2377440" h="1473200">
                <a:moveTo>
                  <a:pt x="2243304" y="1356202"/>
                </a:moveTo>
                <a:lnTo>
                  <a:pt x="2212759" y="1406023"/>
                </a:lnTo>
                <a:lnTo>
                  <a:pt x="2237612" y="1421257"/>
                </a:lnTo>
                <a:lnTo>
                  <a:pt x="2268220" y="1371473"/>
                </a:lnTo>
                <a:lnTo>
                  <a:pt x="2243304" y="1356202"/>
                </a:lnTo>
                <a:close/>
              </a:path>
              <a:path w="2377440" h="1473200">
                <a:moveTo>
                  <a:pt x="2273808" y="1306449"/>
                </a:moveTo>
                <a:lnTo>
                  <a:pt x="2243304" y="1356202"/>
                </a:lnTo>
                <a:lnTo>
                  <a:pt x="2268220" y="1371473"/>
                </a:lnTo>
                <a:lnTo>
                  <a:pt x="2237612" y="1421257"/>
                </a:lnTo>
                <a:lnTo>
                  <a:pt x="2345376" y="1421257"/>
                </a:lnTo>
                <a:lnTo>
                  <a:pt x="2273808" y="1306449"/>
                </a:lnTo>
                <a:close/>
              </a:path>
              <a:path w="2377440" h="1473200">
                <a:moveTo>
                  <a:pt x="30480" y="0"/>
                </a:moveTo>
                <a:lnTo>
                  <a:pt x="0" y="49784"/>
                </a:lnTo>
                <a:lnTo>
                  <a:pt x="2212759" y="1406023"/>
                </a:lnTo>
                <a:lnTo>
                  <a:pt x="2243304" y="1356202"/>
                </a:lnTo>
                <a:lnTo>
                  <a:pt x="30480" y="0"/>
                </a:lnTo>
                <a:close/>
              </a:path>
            </a:pathLst>
          </a:custGeom>
          <a:solidFill>
            <a:srgbClr val="000000"/>
          </a:solidFill>
        </p:spPr>
        <p:txBody>
          <a:bodyPr wrap="square" lIns="0" tIns="0" rIns="0" bIns="0" rtlCol="0"/>
          <a:lstStyle/>
          <a:p>
            <a:endParaRPr/>
          </a:p>
        </p:txBody>
      </p:sp>
      <p:sp>
        <p:nvSpPr>
          <p:cNvPr id="13" name="object 13"/>
          <p:cNvSpPr txBox="1"/>
          <p:nvPr/>
        </p:nvSpPr>
        <p:spPr>
          <a:xfrm>
            <a:off x="4327579" y="3580544"/>
            <a:ext cx="991869" cy="316865"/>
          </a:xfrm>
          <a:prstGeom prst="rect">
            <a:avLst/>
          </a:prstGeom>
        </p:spPr>
        <p:txBody>
          <a:bodyPr vert="horz" wrap="square" lIns="0" tIns="0" rIns="0" bIns="0" rtlCol="0">
            <a:spAutoFit/>
          </a:bodyPr>
          <a:lstStyle/>
          <a:p>
            <a:pPr marL="12700"/>
            <a:r>
              <a:rPr sz="2000" b="1" spc="-10" dirty="0">
                <a:latin typeface="Times New Roman"/>
                <a:cs typeface="Times New Roman"/>
              </a:rPr>
              <a:t>destroy()</a:t>
            </a:r>
            <a:endParaRPr sz="2000" dirty="0">
              <a:latin typeface="Times New Roman"/>
              <a:cs typeface="Times New Roman"/>
            </a:endParaRPr>
          </a:p>
        </p:txBody>
      </p:sp>
      <p:sp>
        <p:nvSpPr>
          <p:cNvPr id="14" name="object 14"/>
          <p:cNvSpPr/>
          <p:nvPr/>
        </p:nvSpPr>
        <p:spPr>
          <a:xfrm>
            <a:off x="6166306" y="4726941"/>
            <a:ext cx="1732280" cy="607060"/>
          </a:xfrm>
          <a:prstGeom prst="rect">
            <a:avLst/>
          </a:prstGeom>
          <a:blipFill>
            <a:blip r:embed="rId4" cstate="print"/>
            <a:stretch>
              <a:fillRect/>
            </a:stretch>
          </a:blipFill>
        </p:spPr>
        <p:txBody>
          <a:bodyPr wrap="square" lIns="0" tIns="0" rIns="0" bIns="0" rtlCol="0"/>
          <a:lstStyle/>
          <a:p>
            <a:endParaRPr/>
          </a:p>
        </p:txBody>
      </p:sp>
      <p:sp>
        <p:nvSpPr>
          <p:cNvPr id="15" name="object 15"/>
          <p:cNvSpPr txBox="1"/>
          <p:nvPr/>
        </p:nvSpPr>
        <p:spPr>
          <a:xfrm>
            <a:off x="8084820" y="5174021"/>
            <a:ext cx="1752600" cy="319959"/>
          </a:xfrm>
          <a:prstGeom prst="rect">
            <a:avLst/>
          </a:prstGeom>
          <a:ln w="10160">
            <a:noFill/>
          </a:ln>
        </p:spPr>
        <p:txBody>
          <a:bodyPr vert="horz" wrap="square" lIns="0" tIns="12065" rIns="0" bIns="0" rtlCol="0">
            <a:spAutoFit/>
          </a:bodyPr>
          <a:lstStyle/>
          <a:p>
            <a:pPr marL="260985">
              <a:spcBef>
                <a:spcPts val="95"/>
              </a:spcBef>
            </a:pPr>
            <a:r>
              <a:rPr sz="2000" b="1" spc="-5" dirty="0">
                <a:latin typeface="Times New Roman"/>
                <a:cs typeface="Times New Roman"/>
              </a:rPr>
              <a:t>Objeto</a:t>
            </a:r>
            <a:r>
              <a:rPr sz="2000" b="1" spc="-75" dirty="0">
                <a:latin typeface="Times New Roman"/>
                <a:cs typeface="Times New Roman"/>
              </a:rPr>
              <a:t> </a:t>
            </a:r>
            <a:r>
              <a:rPr sz="2000" b="1" dirty="0">
                <a:latin typeface="Times New Roman"/>
                <a:cs typeface="Times New Roman"/>
              </a:rPr>
              <a:t>Bus</a:t>
            </a:r>
            <a:endParaRPr sz="2000" dirty="0">
              <a:latin typeface="Times New Roman"/>
              <a:cs typeface="Times New Roman"/>
            </a:endParaRPr>
          </a:p>
        </p:txBody>
      </p:sp>
      <p:sp>
        <p:nvSpPr>
          <p:cNvPr id="16" name="CuadroTexto 15">
            <a:extLst>
              <a:ext uri="{FF2B5EF4-FFF2-40B4-BE49-F238E27FC236}">
                <a16:creationId xmlns:a16="http://schemas.microsoft.com/office/drawing/2014/main" id="{BA8D35D7-C678-4BF0-BF31-4E444C2FA87B}"/>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
        <p:nvSpPr>
          <p:cNvPr id="17" name="object 3">
            <a:extLst>
              <a:ext uri="{FF2B5EF4-FFF2-40B4-BE49-F238E27FC236}">
                <a16:creationId xmlns:a16="http://schemas.microsoft.com/office/drawing/2014/main" id="{FC50CD91-FAD2-4CF6-920C-DDB5E390857D}"/>
              </a:ext>
            </a:extLst>
          </p:cNvPr>
          <p:cNvSpPr txBox="1">
            <a:spLocks/>
          </p:cNvSpPr>
          <p:nvPr/>
        </p:nvSpPr>
        <p:spPr>
          <a:xfrm>
            <a:off x="923936" y="649384"/>
            <a:ext cx="8229600" cy="923971"/>
          </a:xfrm>
          <a:prstGeom prst="rect">
            <a:avLst/>
          </a:prstGeom>
        </p:spPr>
        <p:txBody>
          <a:bodyPr vert="horz" wrap="square" lIns="0" tIns="92075" rIns="0" bIns="0" rtlCol="0" anchor="ctr">
            <a:sp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113664">
              <a:lnSpc>
                <a:spcPct val="100000"/>
              </a:lnSpc>
            </a:pPr>
            <a:r>
              <a:rPr lang="es-ES" spc="-10" dirty="0"/>
              <a:t>Tipos de Métodos</a:t>
            </a:r>
          </a:p>
        </p:txBody>
      </p:sp>
      <p:sp>
        <p:nvSpPr>
          <p:cNvPr id="18" name="object 5">
            <a:extLst>
              <a:ext uri="{FF2B5EF4-FFF2-40B4-BE49-F238E27FC236}">
                <a16:creationId xmlns:a16="http://schemas.microsoft.com/office/drawing/2014/main" id="{95BA659D-7923-4E28-9FFF-C0EE2374FF78}"/>
              </a:ext>
            </a:extLst>
          </p:cNvPr>
          <p:cNvSpPr txBox="1"/>
          <p:nvPr/>
        </p:nvSpPr>
        <p:spPr>
          <a:xfrm>
            <a:off x="1339256" y="1673351"/>
            <a:ext cx="8970604" cy="889987"/>
          </a:xfrm>
          <a:prstGeom prst="rect">
            <a:avLst/>
          </a:prstGeom>
        </p:spPr>
        <p:txBody>
          <a:bodyPr vert="horz" wrap="square" lIns="0" tIns="0" rIns="0" bIns="0" rtlCol="0">
            <a:spAutoFit/>
          </a:bodyPr>
          <a:lstStyle/>
          <a:p>
            <a:pPr marL="12700"/>
            <a:r>
              <a:rPr lang="es-ES" sz="3200" b="1" u="sng" spc="-5" dirty="0">
                <a:latin typeface="Calibri"/>
                <a:cs typeface="Calibri"/>
              </a:rPr>
              <a:t>Destructores</a:t>
            </a:r>
            <a:endParaRPr sz="3200" b="1" u="sng" dirty="0">
              <a:latin typeface="Calibri"/>
              <a:cs typeface="Calibri"/>
            </a:endParaRPr>
          </a:p>
          <a:p>
            <a:pPr marL="91440">
              <a:lnSpc>
                <a:spcPts val="2780"/>
              </a:lnSpc>
              <a:spcBef>
                <a:spcPts val="330"/>
              </a:spcBef>
            </a:pPr>
            <a:r>
              <a:rPr lang="es-ES" sz="2400" dirty="0">
                <a:latin typeface="Arial"/>
                <a:cs typeface="Arial"/>
              </a:rPr>
              <a:t>S</a:t>
            </a:r>
            <a:r>
              <a:rPr sz="2400" dirty="0">
                <a:latin typeface="Arial"/>
                <a:cs typeface="Arial"/>
              </a:rPr>
              <a:t>on </a:t>
            </a:r>
            <a:r>
              <a:rPr sz="2400" spc="-5" dirty="0">
                <a:latin typeface="Arial"/>
                <a:cs typeface="Arial"/>
              </a:rPr>
              <a:t>fragmentos </a:t>
            </a:r>
            <a:r>
              <a:rPr sz="2400" spc="-10" dirty="0">
                <a:latin typeface="Arial"/>
                <a:cs typeface="Arial"/>
              </a:rPr>
              <a:t>de </a:t>
            </a:r>
            <a:r>
              <a:rPr sz="2400" spc="-5" dirty="0">
                <a:latin typeface="Arial"/>
                <a:cs typeface="Arial"/>
              </a:rPr>
              <a:t>código que </a:t>
            </a:r>
            <a:r>
              <a:rPr lang="es-ES" sz="2400" spc="-10" dirty="0">
                <a:latin typeface="Arial"/>
                <a:cs typeface="Arial"/>
              </a:rPr>
              <a:t>permiten eliminar un objeto</a:t>
            </a:r>
            <a:endParaRPr sz="2400" dirty="0">
              <a:latin typeface="Arial"/>
              <a:cs typeface="Arial"/>
            </a:endParaRPr>
          </a:p>
        </p:txBody>
      </p:sp>
      <p:sp>
        <p:nvSpPr>
          <p:cNvPr id="21" name="Explosión: 8 puntos 20">
            <a:extLst>
              <a:ext uri="{FF2B5EF4-FFF2-40B4-BE49-F238E27FC236}">
                <a16:creationId xmlns:a16="http://schemas.microsoft.com/office/drawing/2014/main" id="{0F79E4DE-E6D7-4DC6-8233-FF2BDD4F10F8}"/>
              </a:ext>
            </a:extLst>
          </p:cNvPr>
          <p:cNvSpPr/>
          <p:nvPr/>
        </p:nvSpPr>
        <p:spPr>
          <a:xfrm>
            <a:off x="8036549" y="2937128"/>
            <a:ext cx="1985369" cy="2093343"/>
          </a:xfrm>
          <a:prstGeom prst="irregularSeal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39596" y="1705997"/>
            <a:ext cx="9767377" cy="740524"/>
          </a:xfrm>
          <a:prstGeom prst="rect">
            <a:avLst/>
          </a:prstGeom>
        </p:spPr>
        <p:txBody>
          <a:bodyPr vert="horz" wrap="square" lIns="0" tIns="0" rIns="0" bIns="0" rtlCol="0">
            <a:spAutoFit/>
          </a:bodyPr>
          <a:lstStyle/>
          <a:p>
            <a:pPr marL="12700" marR="5080">
              <a:lnSpc>
                <a:spcPct val="102000"/>
              </a:lnSpc>
            </a:pPr>
            <a:r>
              <a:rPr sz="2400" spc="-5" dirty="0">
                <a:latin typeface="Calibri"/>
                <a:cs typeface="Calibri"/>
              </a:rPr>
              <a:t>Métodos dentro de una misma clase que </a:t>
            </a:r>
            <a:r>
              <a:rPr sz="2400" dirty="0">
                <a:latin typeface="Calibri"/>
                <a:cs typeface="Calibri"/>
              </a:rPr>
              <a:t>tienen el </a:t>
            </a:r>
            <a:r>
              <a:rPr sz="2400" spc="-5" dirty="0">
                <a:latin typeface="Calibri"/>
                <a:cs typeface="Calibri"/>
              </a:rPr>
              <a:t>mismo  nombre pero </a:t>
            </a:r>
            <a:r>
              <a:rPr sz="2400" spc="-5" dirty="0" err="1">
                <a:latin typeface="Calibri"/>
                <a:cs typeface="Calibri"/>
              </a:rPr>
              <a:t>distinta</a:t>
            </a:r>
            <a:r>
              <a:rPr sz="2400" spc="-60" dirty="0">
                <a:latin typeface="Calibri"/>
                <a:cs typeface="Calibri"/>
              </a:rPr>
              <a:t> </a:t>
            </a:r>
            <a:r>
              <a:rPr sz="2400" dirty="0" err="1">
                <a:latin typeface="Calibri"/>
                <a:cs typeface="Calibri"/>
              </a:rPr>
              <a:t>firma</a:t>
            </a:r>
            <a:endParaRPr sz="2400" dirty="0">
              <a:latin typeface="Calibri"/>
              <a:cs typeface="Calibri"/>
            </a:endParaRPr>
          </a:p>
        </p:txBody>
      </p:sp>
      <p:sp>
        <p:nvSpPr>
          <p:cNvPr id="5" name="object 3">
            <a:extLst>
              <a:ext uri="{FF2B5EF4-FFF2-40B4-BE49-F238E27FC236}">
                <a16:creationId xmlns:a16="http://schemas.microsoft.com/office/drawing/2014/main" id="{9703796E-AF43-4A5E-96F4-04890A9D4823}"/>
              </a:ext>
            </a:extLst>
          </p:cNvPr>
          <p:cNvSpPr txBox="1"/>
          <p:nvPr/>
        </p:nvSpPr>
        <p:spPr>
          <a:xfrm>
            <a:off x="2870359" y="5492912"/>
            <a:ext cx="7444740" cy="848360"/>
          </a:xfrm>
          <a:prstGeom prst="rect">
            <a:avLst/>
          </a:prstGeom>
        </p:spPr>
        <p:txBody>
          <a:bodyPr vert="horz" wrap="square" lIns="0" tIns="0" rIns="0" bIns="0" rtlCol="0">
            <a:spAutoFit/>
          </a:bodyPr>
          <a:lstStyle/>
          <a:p>
            <a:pPr marL="12700"/>
            <a:r>
              <a:rPr sz="2000" b="1" spc="-5" dirty="0">
                <a:solidFill>
                  <a:srgbClr val="FF0000"/>
                </a:solidFill>
                <a:latin typeface="Times New Roman"/>
                <a:cs typeface="Times New Roman"/>
              </a:rPr>
              <a:t>Buses()  </a:t>
            </a:r>
            <a:r>
              <a:rPr sz="2000" b="1" dirty="0">
                <a:solidFill>
                  <a:srgbClr val="FF0000"/>
                </a:solidFill>
                <a:latin typeface="Times New Roman"/>
                <a:cs typeface="Times New Roman"/>
              </a:rPr>
              <a:t>/* </a:t>
            </a:r>
            <a:r>
              <a:rPr sz="2000" b="1" spc="-10" dirty="0">
                <a:solidFill>
                  <a:srgbClr val="FF0000"/>
                </a:solidFill>
                <a:latin typeface="Times New Roman"/>
                <a:cs typeface="Times New Roman"/>
              </a:rPr>
              <a:t>valores </a:t>
            </a:r>
            <a:r>
              <a:rPr sz="2000" b="1" dirty="0">
                <a:solidFill>
                  <a:srgbClr val="FF0000"/>
                </a:solidFill>
                <a:latin typeface="Times New Roman"/>
                <a:cs typeface="Times New Roman"/>
              </a:rPr>
              <a:t>por </a:t>
            </a:r>
            <a:r>
              <a:rPr sz="2000" b="1" spc="-5" dirty="0">
                <a:solidFill>
                  <a:srgbClr val="FF0000"/>
                </a:solidFill>
                <a:latin typeface="Times New Roman"/>
                <a:cs typeface="Times New Roman"/>
              </a:rPr>
              <a:t>defecto </a:t>
            </a:r>
            <a:r>
              <a:rPr sz="2000" b="1" dirty="0">
                <a:solidFill>
                  <a:srgbClr val="FF0000"/>
                </a:solidFill>
                <a:latin typeface="Times New Roman"/>
                <a:cs typeface="Times New Roman"/>
              </a:rPr>
              <a:t>: </a:t>
            </a:r>
            <a:r>
              <a:rPr sz="2000" b="1" spc="-5" dirty="0">
                <a:solidFill>
                  <a:srgbClr val="FF0000"/>
                </a:solidFill>
                <a:latin typeface="Times New Roman"/>
                <a:cs typeface="Times New Roman"/>
              </a:rPr>
              <a:t>color </a:t>
            </a:r>
            <a:r>
              <a:rPr sz="2000" b="1" dirty="0">
                <a:solidFill>
                  <a:srgbClr val="FF0000"/>
                </a:solidFill>
                <a:latin typeface="Times New Roman"/>
                <a:cs typeface="Times New Roman"/>
              </a:rPr>
              <a:t>= </a:t>
            </a:r>
            <a:r>
              <a:rPr sz="2000" b="1" spc="-5" dirty="0">
                <a:solidFill>
                  <a:srgbClr val="FF0000"/>
                </a:solidFill>
                <a:latin typeface="Times New Roman"/>
                <a:cs typeface="Times New Roman"/>
              </a:rPr>
              <a:t>Rojo, Placa =AAA, cap=20</a:t>
            </a:r>
            <a:r>
              <a:rPr sz="2000" b="1" dirty="0">
                <a:solidFill>
                  <a:srgbClr val="FF0000"/>
                </a:solidFill>
                <a:latin typeface="Times New Roman"/>
                <a:cs typeface="Times New Roman"/>
              </a:rPr>
              <a:t> */</a:t>
            </a:r>
            <a:endParaRPr sz="2000" dirty="0">
              <a:latin typeface="Times New Roman"/>
              <a:cs typeface="Times New Roman"/>
            </a:endParaRPr>
          </a:p>
          <a:p>
            <a:pPr marL="33020">
              <a:spcBef>
                <a:spcPts val="1310"/>
              </a:spcBef>
            </a:pPr>
            <a:r>
              <a:rPr sz="2400" b="1" dirty="0">
                <a:latin typeface="Times New Roman"/>
                <a:cs typeface="Times New Roman"/>
              </a:rPr>
              <a:t>Buses(verde, </a:t>
            </a:r>
            <a:r>
              <a:rPr sz="2400" b="1" spc="-20" dirty="0">
                <a:latin typeface="Times New Roman"/>
                <a:cs typeface="Times New Roman"/>
              </a:rPr>
              <a:t>xxx,</a:t>
            </a:r>
            <a:r>
              <a:rPr sz="2400" b="1" spc="-35" dirty="0">
                <a:latin typeface="Times New Roman"/>
                <a:cs typeface="Times New Roman"/>
              </a:rPr>
              <a:t> </a:t>
            </a:r>
            <a:r>
              <a:rPr sz="2400" b="1" dirty="0">
                <a:latin typeface="Times New Roman"/>
                <a:cs typeface="Times New Roman"/>
              </a:rPr>
              <a:t>20)</a:t>
            </a:r>
            <a:endParaRPr sz="2400" dirty="0">
              <a:latin typeface="Times New Roman"/>
              <a:cs typeface="Times New Roman"/>
            </a:endParaRPr>
          </a:p>
        </p:txBody>
      </p:sp>
      <p:sp>
        <p:nvSpPr>
          <p:cNvPr id="6" name="object 4">
            <a:extLst>
              <a:ext uri="{FF2B5EF4-FFF2-40B4-BE49-F238E27FC236}">
                <a16:creationId xmlns:a16="http://schemas.microsoft.com/office/drawing/2014/main" id="{0E32741D-76D3-4B2F-873D-D8853E0E9B52}"/>
              </a:ext>
            </a:extLst>
          </p:cNvPr>
          <p:cNvSpPr/>
          <p:nvPr/>
        </p:nvSpPr>
        <p:spPr>
          <a:xfrm>
            <a:off x="2781204" y="2556674"/>
            <a:ext cx="6858000" cy="2819400"/>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DE52214D-F4E9-4D7E-A5B5-1E25770FAFFA}"/>
              </a:ext>
            </a:extLst>
          </p:cNvPr>
          <p:cNvSpPr/>
          <p:nvPr/>
        </p:nvSpPr>
        <p:spPr>
          <a:xfrm>
            <a:off x="3446685" y="3991773"/>
            <a:ext cx="1524000" cy="990600"/>
          </a:xfrm>
          <a:prstGeom prst="rect">
            <a:avLst/>
          </a:prstGeom>
          <a:blipFill>
            <a:blip r:embed="rId3" cstate="print"/>
            <a:stretch>
              <a:fillRect/>
            </a:stretch>
          </a:blipFill>
        </p:spPr>
        <p:txBody>
          <a:bodyPr wrap="square" lIns="0" tIns="0" rIns="0" bIns="0" rtlCol="0"/>
          <a:lstStyle/>
          <a:p>
            <a:endParaRPr/>
          </a:p>
        </p:txBody>
      </p:sp>
      <p:sp>
        <p:nvSpPr>
          <p:cNvPr id="8" name="object 6">
            <a:extLst>
              <a:ext uri="{FF2B5EF4-FFF2-40B4-BE49-F238E27FC236}">
                <a16:creationId xmlns:a16="http://schemas.microsoft.com/office/drawing/2014/main" id="{F8619305-FD28-497C-9ECA-88F12BDA1E46}"/>
              </a:ext>
            </a:extLst>
          </p:cNvPr>
          <p:cNvSpPr/>
          <p:nvPr/>
        </p:nvSpPr>
        <p:spPr>
          <a:xfrm>
            <a:off x="6723285" y="3915573"/>
            <a:ext cx="1752600" cy="1066800"/>
          </a:xfrm>
          <a:prstGeom prst="rect">
            <a:avLst/>
          </a:prstGeom>
          <a:blipFill>
            <a:blip r:embed="rId4" cstate="print"/>
            <a:stretch>
              <a:fillRect/>
            </a:stretch>
          </a:blipFill>
        </p:spPr>
        <p:txBody>
          <a:bodyPr wrap="square" lIns="0" tIns="0" rIns="0" bIns="0" rtlCol="0"/>
          <a:lstStyle/>
          <a:p>
            <a:endParaRPr/>
          </a:p>
        </p:txBody>
      </p:sp>
      <p:sp>
        <p:nvSpPr>
          <p:cNvPr id="9" name="CuadroTexto 8">
            <a:extLst>
              <a:ext uri="{FF2B5EF4-FFF2-40B4-BE49-F238E27FC236}">
                <a16:creationId xmlns:a16="http://schemas.microsoft.com/office/drawing/2014/main" id="{3875382F-D9F2-4005-9967-4B13872D9E55}"/>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
        <p:nvSpPr>
          <p:cNvPr id="10" name="object 3">
            <a:extLst>
              <a:ext uri="{FF2B5EF4-FFF2-40B4-BE49-F238E27FC236}">
                <a16:creationId xmlns:a16="http://schemas.microsoft.com/office/drawing/2014/main" id="{F8B0B326-80AF-4DB3-B199-19FCA667EA30}"/>
              </a:ext>
            </a:extLst>
          </p:cNvPr>
          <p:cNvSpPr txBox="1">
            <a:spLocks/>
          </p:cNvSpPr>
          <p:nvPr/>
        </p:nvSpPr>
        <p:spPr>
          <a:xfrm>
            <a:off x="923936" y="649384"/>
            <a:ext cx="8229600" cy="923971"/>
          </a:xfrm>
          <a:prstGeom prst="rect">
            <a:avLst/>
          </a:prstGeom>
        </p:spPr>
        <p:txBody>
          <a:bodyPr vert="horz" wrap="square" lIns="0" tIns="92075" rIns="0" bIns="0" rtlCol="0" anchor="ctr">
            <a:sp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113664">
              <a:lnSpc>
                <a:spcPct val="100000"/>
              </a:lnSpc>
            </a:pPr>
            <a:r>
              <a:rPr lang="es-ES" spc="-10" dirty="0"/>
              <a:t>sobrecarga de Métodos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5171" y="1818141"/>
            <a:ext cx="10575984" cy="2076851"/>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r>
              <a:rPr lang="es-CO" dirty="0"/>
              <a:t>Es un suceso en el sistema (tal como una interacción del usuario con la máquina, o un mensaje enviado por un objeto). </a:t>
            </a:r>
          </a:p>
          <a:p>
            <a:endParaRPr lang="es-CO" dirty="0"/>
          </a:p>
          <a:p>
            <a:r>
              <a:rPr lang="es-CO" dirty="0"/>
              <a:t>El sistema maneja el evento enviando el mensaje adecuado al objeto pertinente. También se puede definir como evento, a la reacción que puede desencadenar un objeto, es decir la acción que genera.</a:t>
            </a:r>
            <a:r>
              <a:rPr dirty="0"/>
              <a:t>.</a:t>
            </a:r>
          </a:p>
        </p:txBody>
      </p:sp>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evento</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pic>
        <p:nvPicPr>
          <p:cNvPr id="2050" name="Picture 2" descr="Resultado de imagen para evento en programacion orientada a objetos">
            <a:extLst>
              <a:ext uri="{FF2B5EF4-FFF2-40B4-BE49-F238E27FC236}">
                <a16:creationId xmlns:a16="http://schemas.microsoft.com/office/drawing/2014/main" id="{9B17DC77-4DD3-419B-936B-CF91D30063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726" b="22974"/>
          <a:stretch/>
        </p:blipFill>
        <p:spPr bwMode="auto">
          <a:xfrm>
            <a:off x="3442658" y="4234922"/>
            <a:ext cx="4355620" cy="2278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35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003635" y="2967335"/>
            <a:ext cx="184730" cy="923330"/>
          </a:xfrm>
          <a:prstGeom prst="rect">
            <a:avLst/>
          </a:prstGeom>
          <a:noFill/>
        </p:spPr>
        <p:txBody>
          <a:bodyPr wrap="none" lIns="91440" tIns="45720" rIns="91440" bIns="45720">
            <a:spAutoFit/>
          </a:bodyPr>
          <a:lstStyle/>
          <a:p>
            <a:pPr algn="ctr">
              <a:buNone/>
            </a:pPr>
            <a:endParaRPr lang="es-E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CuadroTexto 3">
            <a:extLst>
              <a:ext uri="{FF2B5EF4-FFF2-40B4-BE49-F238E27FC236}">
                <a16:creationId xmlns:a16="http://schemas.microsoft.com/office/drawing/2014/main" id="{9B26776B-58F2-425F-86F8-AF6BFB101EB3}"/>
              </a:ext>
            </a:extLst>
          </p:cNvPr>
          <p:cNvSpPr txBox="1"/>
          <p:nvPr/>
        </p:nvSpPr>
        <p:spPr>
          <a:xfrm>
            <a:off x="1143001" y="6461305"/>
            <a:ext cx="4008020" cy="369332"/>
          </a:xfrm>
          <a:prstGeom prst="rect">
            <a:avLst/>
          </a:prstGeom>
          <a:noFill/>
        </p:spPr>
        <p:txBody>
          <a:bodyPr wrap="none" rtlCol="0">
            <a:spAutoFit/>
          </a:bodyPr>
          <a:lstStyle/>
          <a:p>
            <a:r>
              <a:rPr lang="es-ES" dirty="0">
                <a:solidFill>
                  <a:schemeClr val="bg1"/>
                </a:solidFill>
              </a:rPr>
              <a:t>PROGRAMACION ORIENTADA A OBJETOS</a:t>
            </a:r>
          </a:p>
        </p:txBody>
      </p:sp>
      <p:sp>
        <p:nvSpPr>
          <p:cNvPr id="11" name="CuadroTexto 10">
            <a:extLst>
              <a:ext uri="{FF2B5EF4-FFF2-40B4-BE49-F238E27FC236}">
                <a16:creationId xmlns:a16="http://schemas.microsoft.com/office/drawing/2014/main" id="{34511DA4-CB4E-475E-9716-45C8B1FBC48F}"/>
              </a:ext>
            </a:extLst>
          </p:cNvPr>
          <p:cNvSpPr txBox="1"/>
          <p:nvPr/>
        </p:nvSpPr>
        <p:spPr>
          <a:xfrm>
            <a:off x="9517623" y="6415139"/>
            <a:ext cx="1505990" cy="461665"/>
          </a:xfrm>
          <a:prstGeom prst="rect">
            <a:avLst/>
          </a:prstGeom>
          <a:noFill/>
        </p:spPr>
        <p:txBody>
          <a:bodyPr wrap="none" rtlCol="0">
            <a:spAutoFit/>
          </a:bodyPr>
          <a:lstStyle/>
          <a:p>
            <a:pPr algn="r"/>
            <a:r>
              <a:rPr lang="es-ES" sz="1200" dirty="0">
                <a:solidFill>
                  <a:schemeClr val="bg1"/>
                </a:solidFill>
              </a:rPr>
              <a:t>ING. SARA OSORIO S.</a:t>
            </a:r>
          </a:p>
          <a:p>
            <a:pPr algn="r"/>
            <a:r>
              <a:rPr lang="es-ES" sz="1200" dirty="0">
                <a:solidFill>
                  <a:schemeClr val="bg1"/>
                </a:solidFill>
              </a:rPr>
              <a:t>2019</a:t>
            </a:r>
          </a:p>
        </p:txBody>
      </p:sp>
      <p:sp>
        <p:nvSpPr>
          <p:cNvPr id="5" name="CuadroTexto 4">
            <a:extLst>
              <a:ext uri="{FF2B5EF4-FFF2-40B4-BE49-F238E27FC236}">
                <a16:creationId xmlns:a16="http://schemas.microsoft.com/office/drawing/2014/main" id="{249CDE4A-320B-4447-8550-8461D9200B27}"/>
              </a:ext>
            </a:extLst>
          </p:cNvPr>
          <p:cNvSpPr txBox="1"/>
          <p:nvPr/>
        </p:nvSpPr>
        <p:spPr>
          <a:xfrm>
            <a:off x="1920349" y="746004"/>
            <a:ext cx="7998374" cy="5909310"/>
          </a:xfrm>
          <a:prstGeom prst="rect">
            <a:avLst/>
          </a:prstGeom>
          <a:noFill/>
        </p:spPr>
        <p:txBody>
          <a:bodyPr wrap="square" rtlCol="0">
            <a:spAutoFit/>
          </a:bodyPr>
          <a:lstStyle/>
          <a:p>
            <a:r>
              <a:rPr lang="es-CO" sz="2000" b="1" dirty="0">
                <a:solidFill>
                  <a:schemeClr val="accent1"/>
                </a:solidFill>
                <a:latin typeface="Calibri" panose="020F0502020204030204" pitchFamily="34" charset="0"/>
                <a:cs typeface="Calibri" panose="020F0502020204030204" pitchFamily="34" charset="0"/>
              </a:rPr>
              <a:t>Introducción</a:t>
            </a:r>
          </a:p>
          <a:p>
            <a:endParaRPr lang="es-CO" sz="2000" dirty="0">
              <a:solidFill>
                <a:schemeClr val="accent1"/>
              </a:solidFill>
              <a:latin typeface="Calibri" panose="020F0502020204030204" pitchFamily="34" charset="0"/>
              <a:cs typeface="Calibri" panose="020F0502020204030204" pitchFamily="34" charset="0"/>
            </a:endParaRPr>
          </a:p>
          <a:p>
            <a:r>
              <a:rPr lang="es-CO" sz="2000" b="1" dirty="0">
                <a:solidFill>
                  <a:schemeClr val="accent1"/>
                </a:solidFill>
                <a:latin typeface="Calibri" panose="020F0502020204030204" pitchFamily="34" charset="0"/>
                <a:cs typeface="Calibri" panose="020F0502020204030204" pitchFamily="34" charset="0"/>
              </a:rPr>
              <a:t>Conceptos fundamentales</a:t>
            </a:r>
          </a:p>
          <a:p>
            <a:pPr lvl="1"/>
            <a:r>
              <a:rPr lang="es-CO" sz="2000" dirty="0">
                <a:solidFill>
                  <a:schemeClr val="accent1"/>
                </a:solidFill>
                <a:latin typeface="Calibri" panose="020F0502020204030204" pitchFamily="34" charset="0"/>
                <a:cs typeface="Calibri" panose="020F0502020204030204" pitchFamily="34" charset="0"/>
              </a:rPr>
              <a:t>Clase</a:t>
            </a:r>
          </a:p>
          <a:p>
            <a:pPr lvl="1"/>
            <a:r>
              <a:rPr lang="es-CO" sz="2000" dirty="0">
                <a:solidFill>
                  <a:schemeClr val="accent1"/>
                </a:solidFill>
                <a:latin typeface="Calibri" panose="020F0502020204030204" pitchFamily="34" charset="0"/>
                <a:cs typeface="Calibri" panose="020F0502020204030204" pitchFamily="34" charset="0"/>
              </a:rPr>
              <a:t>Objeto</a:t>
            </a:r>
          </a:p>
          <a:p>
            <a:pPr lvl="1"/>
            <a:r>
              <a:rPr lang="es-CO" sz="2000" dirty="0">
                <a:solidFill>
                  <a:schemeClr val="accent1"/>
                </a:solidFill>
                <a:latin typeface="Calibri" panose="020F0502020204030204" pitchFamily="34" charset="0"/>
                <a:cs typeface="Calibri" panose="020F0502020204030204" pitchFamily="34" charset="0"/>
              </a:rPr>
              <a:t>Atributo</a:t>
            </a:r>
          </a:p>
          <a:p>
            <a:pPr lvl="1"/>
            <a:r>
              <a:rPr lang="es-CO" sz="2000" dirty="0">
                <a:solidFill>
                  <a:schemeClr val="accent1"/>
                </a:solidFill>
                <a:latin typeface="Calibri" panose="020F0502020204030204" pitchFamily="34" charset="0"/>
                <a:cs typeface="Calibri" panose="020F0502020204030204" pitchFamily="34" charset="0"/>
              </a:rPr>
              <a:t>Método</a:t>
            </a:r>
          </a:p>
          <a:p>
            <a:pPr lvl="1"/>
            <a:r>
              <a:rPr lang="es-CO" sz="2000" dirty="0">
                <a:solidFill>
                  <a:schemeClr val="accent1"/>
                </a:solidFill>
                <a:latin typeface="Calibri" panose="020F0502020204030204" pitchFamily="34" charset="0"/>
                <a:cs typeface="Calibri" panose="020F0502020204030204" pitchFamily="34" charset="0"/>
              </a:rPr>
              <a:t>Evento</a:t>
            </a:r>
          </a:p>
          <a:p>
            <a:pPr lvl="1"/>
            <a:r>
              <a:rPr lang="es-CO" sz="2000" dirty="0">
                <a:solidFill>
                  <a:schemeClr val="accent1"/>
                </a:solidFill>
                <a:latin typeface="Calibri" panose="020F0502020204030204" pitchFamily="34" charset="0"/>
                <a:cs typeface="Calibri" panose="020F0502020204030204" pitchFamily="34" charset="0"/>
              </a:rPr>
              <a:t>Mensaje</a:t>
            </a:r>
          </a:p>
          <a:p>
            <a:pPr lvl="1"/>
            <a:r>
              <a:rPr lang="es-CO" sz="2000" dirty="0">
                <a:solidFill>
                  <a:schemeClr val="accent1"/>
                </a:solidFill>
                <a:latin typeface="Calibri" panose="020F0502020204030204" pitchFamily="34" charset="0"/>
                <a:cs typeface="Calibri" panose="020F0502020204030204" pitchFamily="34" charset="0"/>
              </a:rPr>
              <a:t>Estado interno</a:t>
            </a:r>
          </a:p>
          <a:p>
            <a:pPr lvl="1"/>
            <a:r>
              <a:rPr lang="es-CO" sz="2000" dirty="0">
                <a:solidFill>
                  <a:schemeClr val="accent1"/>
                </a:solidFill>
                <a:latin typeface="Calibri" panose="020F0502020204030204" pitchFamily="34" charset="0"/>
                <a:cs typeface="Calibri" panose="020F0502020204030204" pitchFamily="34" charset="0"/>
              </a:rPr>
              <a:t>Componentes e Identificación de un objeto</a:t>
            </a:r>
          </a:p>
          <a:p>
            <a:endParaRPr lang="es-CO" sz="2000" b="1" dirty="0">
              <a:solidFill>
                <a:schemeClr val="accent1"/>
              </a:solidFill>
              <a:latin typeface="Calibri" panose="020F0502020204030204" pitchFamily="34" charset="0"/>
              <a:cs typeface="Calibri" panose="020F0502020204030204" pitchFamily="34" charset="0"/>
            </a:endParaRPr>
          </a:p>
          <a:p>
            <a:r>
              <a:rPr lang="es-CO" sz="2000" b="1" dirty="0">
                <a:solidFill>
                  <a:schemeClr val="accent1"/>
                </a:solidFill>
                <a:latin typeface="Calibri" panose="020F0502020204030204" pitchFamily="34" charset="0"/>
                <a:cs typeface="Calibri" panose="020F0502020204030204" pitchFamily="34" charset="0"/>
              </a:rPr>
              <a:t>Características de la POO</a:t>
            </a:r>
          </a:p>
          <a:p>
            <a:pPr lvl="1"/>
            <a:r>
              <a:rPr lang="es-CO" sz="2000" dirty="0">
                <a:solidFill>
                  <a:schemeClr val="accent1"/>
                </a:solidFill>
                <a:latin typeface="Calibri" panose="020F0502020204030204" pitchFamily="34" charset="0"/>
                <a:cs typeface="Calibri" panose="020F0502020204030204" pitchFamily="34" charset="0"/>
              </a:rPr>
              <a:t>Abstracción</a:t>
            </a:r>
          </a:p>
          <a:p>
            <a:pPr lvl="1"/>
            <a:r>
              <a:rPr lang="es-CO" sz="2000" dirty="0">
                <a:solidFill>
                  <a:schemeClr val="accent1"/>
                </a:solidFill>
                <a:latin typeface="Calibri" panose="020F0502020204030204" pitchFamily="34" charset="0"/>
                <a:cs typeface="Calibri" panose="020F0502020204030204" pitchFamily="34" charset="0"/>
              </a:rPr>
              <a:t>Encapsulamiento</a:t>
            </a:r>
          </a:p>
          <a:p>
            <a:pPr lvl="1"/>
            <a:r>
              <a:rPr lang="es-CO" sz="2000" dirty="0">
                <a:solidFill>
                  <a:schemeClr val="accent1"/>
                </a:solidFill>
                <a:latin typeface="Calibri" panose="020F0502020204030204" pitchFamily="34" charset="0"/>
                <a:cs typeface="Calibri" panose="020F0502020204030204" pitchFamily="34" charset="0"/>
              </a:rPr>
              <a:t>Principio de ocultación</a:t>
            </a:r>
          </a:p>
          <a:p>
            <a:pPr lvl="1"/>
            <a:r>
              <a:rPr lang="es-CO" sz="2000" dirty="0">
                <a:solidFill>
                  <a:schemeClr val="accent1"/>
                </a:solidFill>
                <a:latin typeface="Calibri" panose="020F0502020204030204" pitchFamily="34" charset="0"/>
                <a:cs typeface="Calibri" panose="020F0502020204030204" pitchFamily="34" charset="0"/>
              </a:rPr>
              <a:t>Polimorfismo</a:t>
            </a:r>
          </a:p>
          <a:p>
            <a:pPr lvl="1"/>
            <a:r>
              <a:rPr lang="es-CO" sz="2000" dirty="0">
                <a:solidFill>
                  <a:schemeClr val="accent1"/>
                </a:solidFill>
                <a:latin typeface="Calibri" panose="020F0502020204030204" pitchFamily="34" charset="0"/>
                <a:cs typeface="Calibri" panose="020F0502020204030204" pitchFamily="34" charset="0"/>
              </a:rPr>
              <a:t>Herencia</a:t>
            </a:r>
          </a:p>
          <a:p>
            <a:pPr lvl="1"/>
            <a:r>
              <a:rPr lang="es-CO" sz="2000" dirty="0">
                <a:solidFill>
                  <a:schemeClr val="accent1"/>
                </a:solidFill>
                <a:latin typeface="Calibri" panose="020F0502020204030204" pitchFamily="34" charset="0"/>
                <a:cs typeface="Calibri" panose="020F0502020204030204" pitchFamily="34" charset="0"/>
              </a:rPr>
              <a:t>Recolección de basura</a:t>
            </a:r>
          </a:p>
        </p:txBody>
      </p:sp>
      <p:sp>
        <p:nvSpPr>
          <p:cNvPr id="8" name="CuadroTexto 7">
            <a:extLst>
              <a:ext uri="{FF2B5EF4-FFF2-40B4-BE49-F238E27FC236}">
                <a16:creationId xmlns:a16="http://schemas.microsoft.com/office/drawing/2014/main" id="{BCF4171B-2AFC-4CC0-97CB-8B064082573D}"/>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CONTENIDO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32452" y="3947496"/>
            <a:ext cx="4071667" cy="2076851"/>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r>
              <a:rPr lang="es-CO" dirty="0"/>
              <a:t>Una comunicación dirigida a un objeto, que le ordena que ejecute uno de sus métodos con ciertos parámetros asociados al evento que lo generó.</a:t>
            </a:r>
            <a:endParaRPr dirty="0"/>
          </a:p>
        </p:txBody>
      </p:sp>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mensaje</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pic>
        <p:nvPicPr>
          <p:cNvPr id="3074" name="Picture 2" descr="Resultado de imagen para mensaje en programacion orientada a objetos">
            <a:extLst>
              <a:ext uri="{FF2B5EF4-FFF2-40B4-BE49-F238E27FC236}">
                <a16:creationId xmlns:a16="http://schemas.microsoft.com/office/drawing/2014/main" id="{A4821D3F-1F82-442E-A56A-7EE05D227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620" y="1868530"/>
            <a:ext cx="5295900"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286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mensaje</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
        <p:nvSpPr>
          <p:cNvPr id="6" name="object 3">
            <a:extLst>
              <a:ext uri="{FF2B5EF4-FFF2-40B4-BE49-F238E27FC236}">
                <a16:creationId xmlns:a16="http://schemas.microsoft.com/office/drawing/2014/main" id="{6A453A5A-68AF-49A0-BC0A-51114536684E}"/>
              </a:ext>
            </a:extLst>
          </p:cNvPr>
          <p:cNvSpPr/>
          <p:nvPr/>
        </p:nvSpPr>
        <p:spPr>
          <a:xfrm>
            <a:off x="2142227" y="3340328"/>
            <a:ext cx="1697355" cy="1687195"/>
          </a:xfrm>
          <a:custGeom>
            <a:avLst/>
            <a:gdLst/>
            <a:ahLst/>
            <a:cxnLst/>
            <a:rect l="l" t="t" r="r" b="b"/>
            <a:pathLst>
              <a:path w="1697355" h="1687195">
                <a:moveTo>
                  <a:pt x="846942" y="0"/>
                </a:moveTo>
                <a:lnTo>
                  <a:pt x="803066" y="887"/>
                </a:lnTo>
                <a:lnTo>
                  <a:pt x="760100" y="4566"/>
                </a:lnTo>
                <a:lnTo>
                  <a:pt x="718046" y="10020"/>
                </a:lnTo>
                <a:lnTo>
                  <a:pt x="675992" y="17377"/>
                </a:lnTo>
                <a:lnTo>
                  <a:pt x="634862" y="26510"/>
                </a:lnTo>
                <a:lnTo>
                  <a:pt x="594643" y="38433"/>
                </a:lnTo>
                <a:lnTo>
                  <a:pt x="554411" y="51244"/>
                </a:lnTo>
                <a:lnTo>
                  <a:pt x="516014" y="66846"/>
                </a:lnTo>
                <a:lnTo>
                  <a:pt x="478541" y="83336"/>
                </a:lnTo>
                <a:lnTo>
                  <a:pt x="441967" y="102616"/>
                </a:lnTo>
                <a:lnTo>
                  <a:pt x="406316" y="122784"/>
                </a:lnTo>
                <a:lnTo>
                  <a:pt x="371577" y="144728"/>
                </a:lnTo>
                <a:lnTo>
                  <a:pt x="338673" y="168575"/>
                </a:lnTo>
                <a:lnTo>
                  <a:pt x="306680" y="193309"/>
                </a:lnTo>
                <a:lnTo>
                  <a:pt x="275598" y="219819"/>
                </a:lnTo>
                <a:lnTo>
                  <a:pt x="246338" y="248232"/>
                </a:lnTo>
                <a:lnTo>
                  <a:pt x="218003" y="277533"/>
                </a:lnTo>
                <a:lnTo>
                  <a:pt x="191490" y="307849"/>
                </a:lnTo>
                <a:lnTo>
                  <a:pt x="165888" y="339814"/>
                </a:lnTo>
                <a:lnTo>
                  <a:pt x="142121" y="373808"/>
                </a:lnTo>
                <a:lnTo>
                  <a:pt x="120184" y="407675"/>
                </a:lnTo>
                <a:lnTo>
                  <a:pt x="99156" y="443394"/>
                </a:lnTo>
                <a:lnTo>
                  <a:pt x="80873" y="480039"/>
                </a:lnTo>
                <a:lnTo>
                  <a:pt x="63505" y="516684"/>
                </a:lnTo>
                <a:lnTo>
                  <a:pt x="48877" y="555169"/>
                </a:lnTo>
                <a:lnTo>
                  <a:pt x="35165" y="594566"/>
                </a:lnTo>
                <a:lnTo>
                  <a:pt x="23282" y="634877"/>
                </a:lnTo>
                <a:lnTo>
                  <a:pt x="14139" y="676101"/>
                </a:lnTo>
                <a:lnTo>
                  <a:pt x="6826" y="717326"/>
                </a:lnTo>
                <a:lnTo>
                  <a:pt x="1341" y="760389"/>
                </a:lnTo>
                <a:lnTo>
                  <a:pt x="0" y="775850"/>
                </a:lnTo>
                <a:lnTo>
                  <a:pt x="0" y="917742"/>
                </a:lnTo>
                <a:lnTo>
                  <a:pt x="6826" y="975681"/>
                </a:lnTo>
                <a:lnTo>
                  <a:pt x="14139" y="1016905"/>
                </a:lnTo>
                <a:lnTo>
                  <a:pt x="23282" y="1058142"/>
                </a:lnTo>
                <a:lnTo>
                  <a:pt x="35165" y="1098453"/>
                </a:lnTo>
                <a:lnTo>
                  <a:pt x="48877" y="1137838"/>
                </a:lnTo>
                <a:lnTo>
                  <a:pt x="63505" y="1176322"/>
                </a:lnTo>
                <a:lnTo>
                  <a:pt x="80873" y="1213880"/>
                </a:lnTo>
                <a:lnTo>
                  <a:pt x="99156" y="1250526"/>
                </a:lnTo>
                <a:lnTo>
                  <a:pt x="120184" y="1286257"/>
                </a:lnTo>
                <a:lnTo>
                  <a:pt x="142121" y="1320163"/>
                </a:lnTo>
                <a:lnTo>
                  <a:pt x="165888" y="1354055"/>
                </a:lnTo>
                <a:lnTo>
                  <a:pt x="191490" y="1385208"/>
                </a:lnTo>
                <a:lnTo>
                  <a:pt x="218003" y="1416361"/>
                </a:lnTo>
                <a:lnTo>
                  <a:pt x="246338" y="1445675"/>
                </a:lnTo>
                <a:lnTo>
                  <a:pt x="275598" y="1474075"/>
                </a:lnTo>
                <a:lnTo>
                  <a:pt x="306680" y="1500636"/>
                </a:lnTo>
                <a:lnTo>
                  <a:pt x="338673" y="1525383"/>
                </a:lnTo>
                <a:lnTo>
                  <a:pt x="371577" y="1549204"/>
                </a:lnTo>
                <a:lnTo>
                  <a:pt x="406316" y="1571186"/>
                </a:lnTo>
                <a:lnTo>
                  <a:pt x="441967" y="1591342"/>
                </a:lnTo>
                <a:lnTo>
                  <a:pt x="478541" y="1610581"/>
                </a:lnTo>
                <a:lnTo>
                  <a:pt x="516014" y="1627072"/>
                </a:lnTo>
                <a:lnTo>
                  <a:pt x="554411" y="1642646"/>
                </a:lnTo>
                <a:lnTo>
                  <a:pt x="594643" y="1655473"/>
                </a:lnTo>
                <a:lnTo>
                  <a:pt x="634862" y="1667383"/>
                </a:lnTo>
                <a:lnTo>
                  <a:pt x="675992" y="1676544"/>
                </a:lnTo>
                <a:lnTo>
                  <a:pt x="718046" y="1683874"/>
                </a:lnTo>
                <a:lnTo>
                  <a:pt x="951180" y="1687147"/>
                </a:lnTo>
                <a:lnTo>
                  <a:pt x="976762" y="1683874"/>
                </a:lnTo>
                <a:lnTo>
                  <a:pt x="1018817" y="1676544"/>
                </a:lnTo>
                <a:lnTo>
                  <a:pt x="1059947" y="1667383"/>
                </a:lnTo>
                <a:lnTo>
                  <a:pt x="1100166" y="1655473"/>
                </a:lnTo>
                <a:lnTo>
                  <a:pt x="1139487" y="1642646"/>
                </a:lnTo>
                <a:lnTo>
                  <a:pt x="1177871" y="1627072"/>
                </a:lnTo>
                <a:lnTo>
                  <a:pt x="1215356" y="1610582"/>
                </a:lnTo>
                <a:lnTo>
                  <a:pt x="1251931" y="1591342"/>
                </a:lnTo>
                <a:lnTo>
                  <a:pt x="1287568" y="1571186"/>
                </a:lnTo>
                <a:lnTo>
                  <a:pt x="1322371" y="1549204"/>
                </a:lnTo>
                <a:lnTo>
                  <a:pt x="1356161" y="1525383"/>
                </a:lnTo>
                <a:lnTo>
                  <a:pt x="1388179" y="1500636"/>
                </a:lnTo>
                <a:lnTo>
                  <a:pt x="1418300" y="1474075"/>
                </a:lnTo>
                <a:lnTo>
                  <a:pt x="1448420" y="1445675"/>
                </a:lnTo>
                <a:lnTo>
                  <a:pt x="1476768" y="1416361"/>
                </a:lnTo>
                <a:lnTo>
                  <a:pt x="1503344" y="1385208"/>
                </a:lnTo>
                <a:lnTo>
                  <a:pt x="1528023" y="1354055"/>
                </a:lnTo>
                <a:lnTo>
                  <a:pt x="1551815" y="1320163"/>
                </a:lnTo>
                <a:lnTo>
                  <a:pt x="1573709" y="1286258"/>
                </a:lnTo>
                <a:lnTo>
                  <a:pt x="1594717" y="1250526"/>
                </a:lnTo>
                <a:lnTo>
                  <a:pt x="1613067" y="1213881"/>
                </a:lnTo>
                <a:lnTo>
                  <a:pt x="1630405" y="1176322"/>
                </a:lnTo>
                <a:lnTo>
                  <a:pt x="1645972" y="1137838"/>
                </a:lnTo>
                <a:lnTo>
                  <a:pt x="1658754" y="1098453"/>
                </a:lnTo>
                <a:lnTo>
                  <a:pt x="1670650" y="1058142"/>
                </a:lnTo>
                <a:lnTo>
                  <a:pt x="1679762" y="1016905"/>
                </a:lnTo>
                <a:lnTo>
                  <a:pt x="1687102" y="975681"/>
                </a:lnTo>
                <a:lnTo>
                  <a:pt x="1692544" y="933543"/>
                </a:lnTo>
                <a:lnTo>
                  <a:pt x="1696214" y="890480"/>
                </a:lnTo>
                <a:lnTo>
                  <a:pt x="1697100" y="846503"/>
                </a:lnTo>
                <a:lnTo>
                  <a:pt x="1696214" y="802527"/>
                </a:lnTo>
                <a:lnTo>
                  <a:pt x="1692544" y="760389"/>
                </a:lnTo>
                <a:lnTo>
                  <a:pt x="1687102" y="717326"/>
                </a:lnTo>
                <a:lnTo>
                  <a:pt x="1679762" y="676102"/>
                </a:lnTo>
                <a:lnTo>
                  <a:pt x="1670650" y="634877"/>
                </a:lnTo>
                <a:lnTo>
                  <a:pt x="1658754" y="594566"/>
                </a:lnTo>
                <a:lnTo>
                  <a:pt x="1645972" y="555169"/>
                </a:lnTo>
                <a:lnTo>
                  <a:pt x="1630405" y="516684"/>
                </a:lnTo>
                <a:lnTo>
                  <a:pt x="1613067" y="480039"/>
                </a:lnTo>
                <a:lnTo>
                  <a:pt x="1594717" y="443394"/>
                </a:lnTo>
                <a:lnTo>
                  <a:pt x="1573709" y="407675"/>
                </a:lnTo>
                <a:lnTo>
                  <a:pt x="1551815" y="373808"/>
                </a:lnTo>
                <a:lnTo>
                  <a:pt x="1528023" y="339814"/>
                </a:lnTo>
                <a:lnTo>
                  <a:pt x="1503344" y="307849"/>
                </a:lnTo>
                <a:lnTo>
                  <a:pt x="1476768" y="277533"/>
                </a:lnTo>
                <a:lnTo>
                  <a:pt x="1448420" y="248233"/>
                </a:lnTo>
                <a:lnTo>
                  <a:pt x="1418300" y="219820"/>
                </a:lnTo>
                <a:lnTo>
                  <a:pt x="1388179" y="193309"/>
                </a:lnTo>
                <a:lnTo>
                  <a:pt x="1356161" y="168575"/>
                </a:lnTo>
                <a:lnTo>
                  <a:pt x="1322371" y="144728"/>
                </a:lnTo>
                <a:lnTo>
                  <a:pt x="1287568" y="122784"/>
                </a:lnTo>
                <a:lnTo>
                  <a:pt x="1251931" y="102616"/>
                </a:lnTo>
                <a:lnTo>
                  <a:pt x="1215356" y="83336"/>
                </a:lnTo>
                <a:lnTo>
                  <a:pt x="1177871" y="66846"/>
                </a:lnTo>
                <a:lnTo>
                  <a:pt x="1139487" y="51244"/>
                </a:lnTo>
                <a:lnTo>
                  <a:pt x="1100166" y="38433"/>
                </a:lnTo>
                <a:lnTo>
                  <a:pt x="1059947" y="26510"/>
                </a:lnTo>
                <a:lnTo>
                  <a:pt x="1018817" y="17377"/>
                </a:lnTo>
                <a:lnTo>
                  <a:pt x="976762" y="10020"/>
                </a:lnTo>
                <a:lnTo>
                  <a:pt x="933797" y="4566"/>
                </a:lnTo>
                <a:lnTo>
                  <a:pt x="890832" y="887"/>
                </a:lnTo>
                <a:lnTo>
                  <a:pt x="846942" y="0"/>
                </a:lnTo>
                <a:close/>
              </a:path>
            </a:pathLst>
          </a:custGeom>
          <a:solidFill>
            <a:srgbClr val="9EC4FF"/>
          </a:solidFill>
        </p:spPr>
        <p:txBody>
          <a:bodyPr wrap="square" lIns="0" tIns="0" rIns="0" bIns="0" rtlCol="0"/>
          <a:lstStyle/>
          <a:p>
            <a:endParaRPr/>
          </a:p>
        </p:txBody>
      </p:sp>
      <p:sp>
        <p:nvSpPr>
          <p:cNvPr id="7" name="object 4">
            <a:extLst>
              <a:ext uri="{FF2B5EF4-FFF2-40B4-BE49-F238E27FC236}">
                <a16:creationId xmlns:a16="http://schemas.microsoft.com/office/drawing/2014/main" id="{0BC45635-7ED3-47AC-AD2C-A47654AD1B84}"/>
              </a:ext>
            </a:extLst>
          </p:cNvPr>
          <p:cNvSpPr/>
          <p:nvPr/>
        </p:nvSpPr>
        <p:spPr>
          <a:xfrm>
            <a:off x="2380339" y="3232256"/>
            <a:ext cx="1326515" cy="1644650"/>
          </a:xfrm>
          <a:custGeom>
            <a:avLst/>
            <a:gdLst/>
            <a:ahLst/>
            <a:cxnLst/>
            <a:rect l="l" t="t" r="r" b="b"/>
            <a:pathLst>
              <a:path w="1326514" h="1644650">
                <a:moveTo>
                  <a:pt x="307161" y="1299969"/>
                </a:moveTo>
                <a:lnTo>
                  <a:pt x="307161" y="1487774"/>
                </a:lnTo>
                <a:lnTo>
                  <a:pt x="958045" y="1644439"/>
                </a:lnTo>
                <a:lnTo>
                  <a:pt x="896792" y="1450216"/>
                </a:lnTo>
                <a:lnTo>
                  <a:pt x="896792" y="1309127"/>
                </a:lnTo>
                <a:lnTo>
                  <a:pt x="344634" y="1309127"/>
                </a:lnTo>
                <a:lnTo>
                  <a:pt x="307161" y="1299969"/>
                </a:lnTo>
                <a:close/>
              </a:path>
              <a:path w="1326514" h="1644650">
                <a:moveTo>
                  <a:pt x="1064136" y="1188195"/>
                </a:moveTo>
                <a:lnTo>
                  <a:pt x="344634" y="1188195"/>
                </a:lnTo>
                <a:lnTo>
                  <a:pt x="344634" y="1309127"/>
                </a:lnTo>
                <a:lnTo>
                  <a:pt x="896792" y="1309127"/>
                </a:lnTo>
                <a:lnTo>
                  <a:pt x="896792" y="1287145"/>
                </a:lnTo>
                <a:lnTo>
                  <a:pt x="992161" y="1287145"/>
                </a:lnTo>
                <a:lnTo>
                  <a:pt x="1027561" y="1267903"/>
                </a:lnTo>
                <a:lnTo>
                  <a:pt x="1054897" y="1224840"/>
                </a:lnTo>
                <a:lnTo>
                  <a:pt x="1060466" y="1207437"/>
                </a:lnTo>
                <a:lnTo>
                  <a:pt x="1064136" y="1188195"/>
                </a:lnTo>
                <a:close/>
              </a:path>
              <a:path w="1326514" h="1644650">
                <a:moveTo>
                  <a:pt x="992161" y="1287145"/>
                </a:moveTo>
                <a:lnTo>
                  <a:pt x="896792" y="1287145"/>
                </a:lnTo>
                <a:lnTo>
                  <a:pt x="898627" y="1288059"/>
                </a:lnTo>
                <a:lnTo>
                  <a:pt x="905031" y="1288972"/>
                </a:lnTo>
                <a:lnTo>
                  <a:pt x="914168" y="1291724"/>
                </a:lnTo>
                <a:lnTo>
                  <a:pt x="926052" y="1292638"/>
                </a:lnTo>
                <a:lnTo>
                  <a:pt x="941593" y="1293551"/>
                </a:lnTo>
                <a:lnTo>
                  <a:pt x="958956" y="1293551"/>
                </a:lnTo>
                <a:lnTo>
                  <a:pt x="978154" y="1290811"/>
                </a:lnTo>
                <a:lnTo>
                  <a:pt x="992161" y="1287145"/>
                </a:lnTo>
                <a:close/>
              </a:path>
              <a:path w="1326514" h="1644650">
                <a:moveTo>
                  <a:pt x="1114927" y="562462"/>
                </a:moveTo>
                <a:lnTo>
                  <a:pt x="144437" y="562462"/>
                </a:lnTo>
                <a:lnTo>
                  <a:pt x="127984" y="601847"/>
                </a:lnTo>
                <a:lnTo>
                  <a:pt x="121581" y="637579"/>
                </a:lnTo>
                <a:lnTo>
                  <a:pt x="121581" y="654995"/>
                </a:lnTo>
                <a:lnTo>
                  <a:pt x="123416" y="671484"/>
                </a:lnTo>
                <a:lnTo>
                  <a:pt x="127073" y="687061"/>
                </a:lnTo>
                <a:lnTo>
                  <a:pt x="132553" y="703550"/>
                </a:lnTo>
                <a:lnTo>
                  <a:pt x="119758" y="713622"/>
                </a:lnTo>
                <a:lnTo>
                  <a:pt x="87753" y="756685"/>
                </a:lnTo>
                <a:lnTo>
                  <a:pt x="71300" y="812572"/>
                </a:lnTo>
                <a:lnTo>
                  <a:pt x="69478" y="832728"/>
                </a:lnTo>
                <a:lnTo>
                  <a:pt x="54848" y="842799"/>
                </a:lnTo>
                <a:lnTo>
                  <a:pt x="19198" y="887689"/>
                </a:lnTo>
                <a:lnTo>
                  <a:pt x="5479" y="926174"/>
                </a:lnTo>
                <a:lnTo>
                  <a:pt x="0" y="970150"/>
                </a:lnTo>
                <a:lnTo>
                  <a:pt x="1822" y="999464"/>
                </a:lnTo>
                <a:lnTo>
                  <a:pt x="19198" y="1052599"/>
                </a:lnTo>
                <a:lnTo>
                  <a:pt x="49369" y="1093836"/>
                </a:lnTo>
                <a:lnTo>
                  <a:pt x="88676" y="1117657"/>
                </a:lnTo>
                <a:lnTo>
                  <a:pt x="111532" y="1122236"/>
                </a:lnTo>
                <a:lnTo>
                  <a:pt x="117012" y="1148797"/>
                </a:lnTo>
                <a:lnTo>
                  <a:pt x="139868" y="1194613"/>
                </a:lnTo>
                <a:lnTo>
                  <a:pt x="173696" y="1228505"/>
                </a:lnTo>
                <a:lnTo>
                  <a:pt x="216661" y="1246834"/>
                </a:lnTo>
                <a:lnTo>
                  <a:pt x="240428" y="1249574"/>
                </a:lnTo>
                <a:lnTo>
                  <a:pt x="255969" y="1248661"/>
                </a:lnTo>
                <a:lnTo>
                  <a:pt x="299846" y="1232171"/>
                </a:lnTo>
                <a:lnTo>
                  <a:pt x="335496" y="1201018"/>
                </a:lnTo>
                <a:lnTo>
                  <a:pt x="344634" y="1188195"/>
                </a:lnTo>
                <a:lnTo>
                  <a:pt x="1064136" y="1188195"/>
                </a:lnTo>
                <a:lnTo>
                  <a:pt x="1066793" y="1168952"/>
                </a:lnTo>
                <a:lnTo>
                  <a:pt x="1065022" y="1145131"/>
                </a:lnTo>
                <a:lnTo>
                  <a:pt x="1057682" y="1124976"/>
                </a:lnTo>
                <a:lnTo>
                  <a:pt x="1050341" y="1111239"/>
                </a:lnTo>
                <a:lnTo>
                  <a:pt x="1046671" y="1106660"/>
                </a:lnTo>
                <a:lnTo>
                  <a:pt x="1083246" y="1050772"/>
                </a:lnTo>
                <a:lnTo>
                  <a:pt x="1034775" y="1019619"/>
                </a:lnTo>
                <a:lnTo>
                  <a:pt x="1098812" y="1005882"/>
                </a:lnTo>
                <a:lnTo>
                  <a:pt x="1083246" y="910597"/>
                </a:lnTo>
                <a:lnTo>
                  <a:pt x="1144498" y="910597"/>
                </a:lnTo>
                <a:lnTo>
                  <a:pt x="1043128" y="687061"/>
                </a:lnTo>
                <a:lnTo>
                  <a:pt x="1046671" y="676063"/>
                </a:lnTo>
                <a:lnTo>
                  <a:pt x="1055910" y="647663"/>
                </a:lnTo>
                <a:lnTo>
                  <a:pt x="1064136" y="611018"/>
                </a:lnTo>
                <a:lnTo>
                  <a:pt x="1067806" y="575286"/>
                </a:lnTo>
                <a:lnTo>
                  <a:pt x="1076032" y="573447"/>
                </a:lnTo>
                <a:lnTo>
                  <a:pt x="1090586" y="568868"/>
                </a:lnTo>
                <a:lnTo>
                  <a:pt x="1108936" y="564289"/>
                </a:lnTo>
                <a:lnTo>
                  <a:pt x="1114927" y="562462"/>
                </a:lnTo>
                <a:close/>
              </a:path>
              <a:path w="1326514" h="1644650">
                <a:moveTo>
                  <a:pt x="1098812" y="0"/>
                </a:moveTo>
                <a:lnTo>
                  <a:pt x="29246" y="388395"/>
                </a:lnTo>
                <a:lnTo>
                  <a:pt x="114266" y="441542"/>
                </a:lnTo>
                <a:lnTo>
                  <a:pt x="111532" y="571620"/>
                </a:lnTo>
                <a:lnTo>
                  <a:pt x="144437" y="562462"/>
                </a:lnTo>
                <a:lnTo>
                  <a:pt x="1114927" y="562462"/>
                </a:lnTo>
                <a:lnTo>
                  <a:pt x="1129944" y="557883"/>
                </a:lnTo>
                <a:lnTo>
                  <a:pt x="1150952" y="550552"/>
                </a:lnTo>
                <a:lnTo>
                  <a:pt x="1188413" y="538641"/>
                </a:lnTo>
                <a:lnTo>
                  <a:pt x="1201195" y="533136"/>
                </a:lnTo>
                <a:lnTo>
                  <a:pt x="1252449" y="504710"/>
                </a:lnTo>
                <a:lnTo>
                  <a:pt x="1317372" y="458032"/>
                </a:lnTo>
                <a:lnTo>
                  <a:pt x="1323700" y="451563"/>
                </a:lnTo>
                <a:lnTo>
                  <a:pt x="1326484" y="449787"/>
                </a:lnTo>
                <a:lnTo>
                  <a:pt x="1044014" y="362772"/>
                </a:lnTo>
                <a:lnTo>
                  <a:pt x="1032117" y="233519"/>
                </a:lnTo>
                <a:lnTo>
                  <a:pt x="1033003" y="232631"/>
                </a:lnTo>
                <a:lnTo>
                  <a:pt x="1035788" y="228952"/>
                </a:lnTo>
                <a:lnTo>
                  <a:pt x="1039458" y="223498"/>
                </a:lnTo>
                <a:lnTo>
                  <a:pt x="1044900" y="217029"/>
                </a:lnTo>
                <a:lnTo>
                  <a:pt x="1051354" y="209799"/>
                </a:lnTo>
                <a:lnTo>
                  <a:pt x="1059580" y="202442"/>
                </a:lnTo>
                <a:lnTo>
                  <a:pt x="1066793" y="195085"/>
                </a:lnTo>
                <a:lnTo>
                  <a:pt x="1095142" y="166672"/>
                </a:lnTo>
                <a:lnTo>
                  <a:pt x="1109822" y="123672"/>
                </a:lnTo>
                <a:lnTo>
                  <a:pt x="1111594" y="108070"/>
                </a:lnTo>
                <a:lnTo>
                  <a:pt x="1111594" y="75979"/>
                </a:lnTo>
                <a:lnTo>
                  <a:pt x="1108936" y="46678"/>
                </a:lnTo>
                <a:lnTo>
                  <a:pt x="1104254" y="22831"/>
                </a:lnTo>
                <a:lnTo>
                  <a:pt x="1100710" y="6342"/>
                </a:lnTo>
                <a:lnTo>
                  <a:pt x="1098812" y="0"/>
                </a:lnTo>
                <a:close/>
              </a:path>
            </a:pathLst>
          </a:custGeom>
          <a:solidFill>
            <a:srgbClr val="000000"/>
          </a:solidFill>
        </p:spPr>
        <p:txBody>
          <a:bodyPr wrap="square" lIns="0" tIns="0" rIns="0" bIns="0" rtlCol="0"/>
          <a:lstStyle/>
          <a:p>
            <a:endParaRPr/>
          </a:p>
        </p:txBody>
      </p:sp>
      <p:sp>
        <p:nvSpPr>
          <p:cNvPr id="8" name="object 5">
            <a:extLst>
              <a:ext uri="{FF2B5EF4-FFF2-40B4-BE49-F238E27FC236}">
                <a16:creationId xmlns:a16="http://schemas.microsoft.com/office/drawing/2014/main" id="{45B67CE9-9B47-4AEF-BFD2-2DBF8411449E}"/>
              </a:ext>
            </a:extLst>
          </p:cNvPr>
          <p:cNvSpPr/>
          <p:nvPr/>
        </p:nvSpPr>
        <p:spPr>
          <a:xfrm>
            <a:off x="2497352" y="3317368"/>
            <a:ext cx="862965" cy="332740"/>
          </a:xfrm>
          <a:custGeom>
            <a:avLst/>
            <a:gdLst/>
            <a:ahLst/>
            <a:cxnLst/>
            <a:rect l="l" t="t" r="r" b="b"/>
            <a:pathLst>
              <a:path w="862964" h="332739">
                <a:moveTo>
                  <a:pt x="852916" y="0"/>
                </a:moveTo>
                <a:lnTo>
                  <a:pt x="0" y="309752"/>
                </a:lnTo>
                <a:lnTo>
                  <a:pt x="43876" y="332583"/>
                </a:lnTo>
                <a:lnTo>
                  <a:pt x="814519" y="150309"/>
                </a:lnTo>
                <a:lnTo>
                  <a:pt x="816354" y="149421"/>
                </a:lnTo>
                <a:lnTo>
                  <a:pt x="820923" y="144728"/>
                </a:lnTo>
                <a:lnTo>
                  <a:pt x="828238" y="138386"/>
                </a:lnTo>
                <a:lnTo>
                  <a:pt x="852005" y="103504"/>
                </a:lnTo>
                <a:lnTo>
                  <a:pt x="862977" y="35769"/>
                </a:lnTo>
                <a:lnTo>
                  <a:pt x="859319" y="14713"/>
                </a:lnTo>
                <a:lnTo>
                  <a:pt x="854751" y="3678"/>
                </a:lnTo>
                <a:lnTo>
                  <a:pt x="852916" y="0"/>
                </a:lnTo>
                <a:close/>
              </a:path>
            </a:pathLst>
          </a:custGeom>
          <a:solidFill>
            <a:srgbClr val="FFFFFF"/>
          </a:solidFill>
        </p:spPr>
        <p:txBody>
          <a:bodyPr wrap="square" lIns="0" tIns="0" rIns="0" bIns="0" rtlCol="0"/>
          <a:lstStyle/>
          <a:p>
            <a:endParaRPr/>
          </a:p>
        </p:txBody>
      </p:sp>
      <p:sp>
        <p:nvSpPr>
          <p:cNvPr id="9" name="object 6">
            <a:extLst>
              <a:ext uri="{FF2B5EF4-FFF2-40B4-BE49-F238E27FC236}">
                <a16:creationId xmlns:a16="http://schemas.microsoft.com/office/drawing/2014/main" id="{59AB890C-11D6-430B-B3CA-E585D20A0E66}"/>
              </a:ext>
            </a:extLst>
          </p:cNvPr>
          <p:cNvSpPr/>
          <p:nvPr/>
        </p:nvSpPr>
        <p:spPr>
          <a:xfrm>
            <a:off x="2795376" y="3609617"/>
            <a:ext cx="80645" cy="81915"/>
          </a:xfrm>
          <a:custGeom>
            <a:avLst/>
            <a:gdLst/>
            <a:ahLst/>
            <a:cxnLst/>
            <a:rect l="l" t="t" r="r" b="b"/>
            <a:pathLst>
              <a:path w="80644" h="81914">
                <a:moveTo>
                  <a:pt x="40219" y="0"/>
                </a:moveTo>
                <a:lnTo>
                  <a:pt x="3657" y="24734"/>
                </a:lnTo>
                <a:lnTo>
                  <a:pt x="0" y="40336"/>
                </a:lnTo>
                <a:lnTo>
                  <a:pt x="911" y="48581"/>
                </a:lnTo>
                <a:lnTo>
                  <a:pt x="31993" y="80672"/>
                </a:lnTo>
                <a:lnTo>
                  <a:pt x="40219" y="81560"/>
                </a:lnTo>
                <a:lnTo>
                  <a:pt x="48445" y="80672"/>
                </a:lnTo>
                <a:lnTo>
                  <a:pt x="79527" y="48581"/>
                </a:lnTo>
                <a:lnTo>
                  <a:pt x="80438" y="40336"/>
                </a:lnTo>
                <a:lnTo>
                  <a:pt x="79527" y="32091"/>
                </a:lnTo>
                <a:lnTo>
                  <a:pt x="77704" y="24734"/>
                </a:lnTo>
                <a:lnTo>
                  <a:pt x="73123" y="18392"/>
                </a:lnTo>
                <a:lnTo>
                  <a:pt x="68554" y="11923"/>
                </a:lnTo>
                <a:lnTo>
                  <a:pt x="55760" y="2790"/>
                </a:lnTo>
                <a:lnTo>
                  <a:pt x="48445" y="887"/>
                </a:lnTo>
                <a:lnTo>
                  <a:pt x="40219" y="0"/>
                </a:lnTo>
                <a:close/>
              </a:path>
            </a:pathLst>
          </a:custGeom>
          <a:solidFill>
            <a:srgbClr val="FFFFFF"/>
          </a:solidFill>
        </p:spPr>
        <p:txBody>
          <a:bodyPr wrap="square" lIns="0" tIns="0" rIns="0" bIns="0" rtlCol="0"/>
          <a:lstStyle/>
          <a:p>
            <a:endParaRPr/>
          </a:p>
        </p:txBody>
      </p:sp>
      <p:sp>
        <p:nvSpPr>
          <p:cNvPr id="10" name="object 7">
            <a:extLst>
              <a:ext uri="{FF2B5EF4-FFF2-40B4-BE49-F238E27FC236}">
                <a16:creationId xmlns:a16="http://schemas.microsoft.com/office/drawing/2014/main" id="{D7F9F10C-72CC-4617-99F3-3C843E8EF023}"/>
              </a:ext>
            </a:extLst>
          </p:cNvPr>
          <p:cNvSpPr/>
          <p:nvPr/>
        </p:nvSpPr>
        <p:spPr>
          <a:xfrm>
            <a:off x="2700294" y="3748003"/>
            <a:ext cx="669290" cy="905510"/>
          </a:xfrm>
          <a:custGeom>
            <a:avLst/>
            <a:gdLst/>
            <a:ahLst/>
            <a:cxnLst/>
            <a:rect l="l" t="t" r="r" b="b"/>
            <a:pathLst>
              <a:path w="669289" h="905510">
                <a:moveTo>
                  <a:pt x="82273" y="148407"/>
                </a:moveTo>
                <a:lnTo>
                  <a:pt x="31993" y="172228"/>
                </a:lnTo>
                <a:lnTo>
                  <a:pt x="6403" y="210699"/>
                </a:lnTo>
                <a:lnTo>
                  <a:pt x="0" y="255602"/>
                </a:lnTo>
                <a:lnTo>
                  <a:pt x="3657" y="280337"/>
                </a:lnTo>
                <a:lnTo>
                  <a:pt x="30170" y="331632"/>
                </a:lnTo>
                <a:lnTo>
                  <a:pt x="65821" y="370117"/>
                </a:lnTo>
                <a:lnTo>
                  <a:pt x="106040" y="387520"/>
                </a:lnTo>
                <a:lnTo>
                  <a:pt x="131642" y="389359"/>
                </a:lnTo>
                <a:lnTo>
                  <a:pt x="131642" y="392099"/>
                </a:lnTo>
                <a:lnTo>
                  <a:pt x="132553" y="400356"/>
                </a:lnTo>
                <a:lnTo>
                  <a:pt x="132461" y="428756"/>
                </a:lnTo>
                <a:lnTo>
                  <a:pt x="130731" y="446159"/>
                </a:lnTo>
                <a:lnTo>
                  <a:pt x="127073" y="464476"/>
                </a:lnTo>
                <a:lnTo>
                  <a:pt x="121581" y="483718"/>
                </a:lnTo>
                <a:lnTo>
                  <a:pt x="112443" y="502047"/>
                </a:lnTo>
                <a:lnTo>
                  <a:pt x="101471" y="520363"/>
                </a:lnTo>
                <a:lnTo>
                  <a:pt x="92334" y="535939"/>
                </a:lnTo>
                <a:lnTo>
                  <a:pt x="85019" y="549689"/>
                </a:lnTo>
                <a:lnTo>
                  <a:pt x="78615" y="559760"/>
                </a:lnTo>
                <a:lnTo>
                  <a:pt x="74047" y="568005"/>
                </a:lnTo>
                <a:lnTo>
                  <a:pt x="71300" y="574424"/>
                </a:lnTo>
                <a:lnTo>
                  <a:pt x="69478" y="578089"/>
                </a:lnTo>
                <a:lnTo>
                  <a:pt x="68567" y="579003"/>
                </a:lnTo>
                <a:lnTo>
                  <a:pt x="68567" y="802539"/>
                </a:lnTo>
                <a:lnTo>
                  <a:pt x="429666" y="905156"/>
                </a:lnTo>
                <a:lnTo>
                  <a:pt x="429666" y="731088"/>
                </a:lnTo>
                <a:lnTo>
                  <a:pt x="427831" y="730162"/>
                </a:lnTo>
                <a:lnTo>
                  <a:pt x="423262" y="728336"/>
                </a:lnTo>
                <a:lnTo>
                  <a:pt x="415947" y="725583"/>
                </a:lnTo>
                <a:lnTo>
                  <a:pt x="406810" y="721917"/>
                </a:lnTo>
                <a:lnTo>
                  <a:pt x="383043" y="710007"/>
                </a:lnTo>
                <a:lnTo>
                  <a:pt x="369324" y="702688"/>
                </a:lnTo>
                <a:lnTo>
                  <a:pt x="355619" y="694443"/>
                </a:lnTo>
                <a:lnTo>
                  <a:pt x="340078" y="685272"/>
                </a:lnTo>
                <a:lnTo>
                  <a:pt x="298023" y="651380"/>
                </a:lnTo>
                <a:lnTo>
                  <a:pt x="265107" y="609230"/>
                </a:lnTo>
                <a:lnTo>
                  <a:pt x="258716" y="593666"/>
                </a:lnTo>
                <a:lnTo>
                  <a:pt x="282483" y="571671"/>
                </a:lnTo>
                <a:lnTo>
                  <a:pt x="547223" y="571671"/>
                </a:lnTo>
                <a:lnTo>
                  <a:pt x="548501" y="568919"/>
                </a:lnTo>
                <a:lnTo>
                  <a:pt x="564042" y="523115"/>
                </a:lnTo>
                <a:lnTo>
                  <a:pt x="576836" y="475473"/>
                </a:lnTo>
                <a:lnTo>
                  <a:pt x="585075" y="428756"/>
                </a:lnTo>
                <a:lnTo>
                  <a:pt x="589644" y="384780"/>
                </a:lnTo>
                <a:lnTo>
                  <a:pt x="589644" y="347209"/>
                </a:lnTo>
                <a:lnTo>
                  <a:pt x="580494" y="294987"/>
                </a:lnTo>
                <a:lnTo>
                  <a:pt x="562219" y="248271"/>
                </a:lnTo>
                <a:lnTo>
                  <a:pt x="553993" y="235447"/>
                </a:lnTo>
                <a:lnTo>
                  <a:pt x="553069" y="233607"/>
                </a:lnTo>
                <a:lnTo>
                  <a:pt x="470522" y="184138"/>
                </a:lnTo>
                <a:lnTo>
                  <a:pt x="167292" y="184138"/>
                </a:lnTo>
                <a:lnTo>
                  <a:pt x="123416" y="162144"/>
                </a:lnTo>
                <a:lnTo>
                  <a:pt x="121581" y="160317"/>
                </a:lnTo>
                <a:lnTo>
                  <a:pt x="116101" y="156651"/>
                </a:lnTo>
                <a:lnTo>
                  <a:pt x="106964" y="152986"/>
                </a:lnTo>
                <a:lnTo>
                  <a:pt x="95991" y="149320"/>
                </a:lnTo>
                <a:lnTo>
                  <a:pt x="82273" y="148407"/>
                </a:lnTo>
                <a:close/>
              </a:path>
              <a:path w="669289" h="905510">
                <a:moveTo>
                  <a:pt x="547223" y="571671"/>
                </a:moveTo>
                <a:lnTo>
                  <a:pt x="282483" y="571671"/>
                </a:lnTo>
                <a:lnTo>
                  <a:pt x="285216" y="575337"/>
                </a:lnTo>
                <a:lnTo>
                  <a:pt x="291620" y="584495"/>
                </a:lnTo>
                <a:lnTo>
                  <a:pt x="319044" y="613809"/>
                </a:lnTo>
                <a:lnTo>
                  <a:pt x="363845" y="646801"/>
                </a:lnTo>
                <a:lnTo>
                  <a:pt x="426008" y="669696"/>
                </a:lnTo>
                <a:lnTo>
                  <a:pt x="449775" y="673362"/>
                </a:lnTo>
                <a:lnTo>
                  <a:pt x="457090" y="672448"/>
                </a:lnTo>
                <a:lnTo>
                  <a:pt x="511028" y="639469"/>
                </a:lnTo>
                <a:lnTo>
                  <a:pt x="530214" y="608316"/>
                </a:lnTo>
                <a:lnTo>
                  <a:pt x="547223" y="571671"/>
                </a:lnTo>
                <a:close/>
              </a:path>
              <a:path w="669289" h="905510">
                <a:moveTo>
                  <a:pt x="234949" y="0"/>
                </a:moveTo>
                <a:lnTo>
                  <a:pt x="218484" y="94358"/>
                </a:lnTo>
                <a:lnTo>
                  <a:pt x="204778" y="131917"/>
                </a:lnTo>
                <a:lnTo>
                  <a:pt x="180087" y="170389"/>
                </a:lnTo>
                <a:lnTo>
                  <a:pt x="167292" y="184138"/>
                </a:lnTo>
                <a:lnTo>
                  <a:pt x="470522" y="184138"/>
                </a:lnTo>
                <a:lnTo>
                  <a:pt x="464405" y="180473"/>
                </a:lnTo>
                <a:lnTo>
                  <a:pt x="467139" y="179559"/>
                </a:lnTo>
                <a:lnTo>
                  <a:pt x="474454" y="176807"/>
                </a:lnTo>
                <a:lnTo>
                  <a:pt x="485426" y="173141"/>
                </a:lnTo>
                <a:lnTo>
                  <a:pt x="500967" y="168562"/>
                </a:lnTo>
                <a:lnTo>
                  <a:pt x="518330" y="163070"/>
                </a:lnTo>
                <a:lnTo>
                  <a:pt x="538452" y="155738"/>
                </a:lnTo>
                <a:lnTo>
                  <a:pt x="559473" y="149320"/>
                </a:lnTo>
                <a:lnTo>
                  <a:pt x="581418" y="141988"/>
                </a:lnTo>
                <a:lnTo>
                  <a:pt x="626205" y="122759"/>
                </a:lnTo>
                <a:lnTo>
                  <a:pt x="641746" y="111761"/>
                </a:lnTo>
                <a:lnTo>
                  <a:pt x="646315" y="108096"/>
                </a:lnTo>
                <a:lnTo>
                  <a:pt x="648150" y="105343"/>
                </a:lnTo>
                <a:lnTo>
                  <a:pt x="649061" y="104430"/>
                </a:lnTo>
                <a:lnTo>
                  <a:pt x="666740" y="77856"/>
                </a:lnTo>
                <a:lnTo>
                  <a:pt x="587809" y="77856"/>
                </a:lnTo>
                <a:lnTo>
                  <a:pt x="538452" y="73277"/>
                </a:lnTo>
                <a:lnTo>
                  <a:pt x="466228" y="64119"/>
                </a:lnTo>
                <a:lnTo>
                  <a:pt x="407721" y="54961"/>
                </a:lnTo>
                <a:lnTo>
                  <a:pt x="361098" y="45790"/>
                </a:lnTo>
                <a:lnTo>
                  <a:pt x="323613" y="36632"/>
                </a:lnTo>
                <a:lnTo>
                  <a:pt x="308072" y="32966"/>
                </a:lnTo>
                <a:lnTo>
                  <a:pt x="271510" y="19229"/>
                </a:lnTo>
                <a:lnTo>
                  <a:pt x="243175" y="4566"/>
                </a:lnTo>
                <a:lnTo>
                  <a:pt x="234949" y="0"/>
                </a:lnTo>
                <a:close/>
              </a:path>
              <a:path w="669289" h="905510">
                <a:moveTo>
                  <a:pt x="669171" y="74203"/>
                </a:moveTo>
                <a:lnTo>
                  <a:pt x="652719" y="76030"/>
                </a:lnTo>
                <a:lnTo>
                  <a:pt x="619802" y="77856"/>
                </a:lnTo>
                <a:lnTo>
                  <a:pt x="666740" y="77856"/>
                </a:lnTo>
                <a:lnTo>
                  <a:pt x="669171" y="74203"/>
                </a:lnTo>
                <a:close/>
              </a:path>
            </a:pathLst>
          </a:custGeom>
          <a:solidFill>
            <a:srgbClr val="FFFFFF"/>
          </a:solidFill>
        </p:spPr>
        <p:txBody>
          <a:bodyPr wrap="square" lIns="0" tIns="0" rIns="0" bIns="0" rtlCol="0"/>
          <a:lstStyle/>
          <a:p>
            <a:endParaRPr/>
          </a:p>
        </p:txBody>
      </p:sp>
      <p:sp>
        <p:nvSpPr>
          <p:cNvPr id="11" name="object 8">
            <a:extLst>
              <a:ext uri="{FF2B5EF4-FFF2-40B4-BE49-F238E27FC236}">
                <a16:creationId xmlns:a16="http://schemas.microsoft.com/office/drawing/2014/main" id="{3799B2F1-2AAF-41C7-A6DB-A9B80D8785F8}"/>
              </a:ext>
            </a:extLst>
          </p:cNvPr>
          <p:cNvSpPr/>
          <p:nvPr/>
        </p:nvSpPr>
        <p:spPr>
          <a:xfrm>
            <a:off x="2721329" y="4580782"/>
            <a:ext cx="442595" cy="200660"/>
          </a:xfrm>
          <a:custGeom>
            <a:avLst/>
            <a:gdLst/>
            <a:ahLst/>
            <a:cxnLst/>
            <a:rect l="l" t="t" r="r" b="b"/>
            <a:pathLst>
              <a:path w="442594" h="200660">
                <a:moveTo>
                  <a:pt x="0" y="0"/>
                </a:moveTo>
                <a:lnTo>
                  <a:pt x="0" y="95284"/>
                </a:lnTo>
                <a:lnTo>
                  <a:pt x="442448" y="200641"/>
                </a:lnTo>
                <a:lnTo>
                  <a:pt x="415935" y="112687"/>
                </a:lnTo>
                <a:lnTo>
                  <a:pt x="0" y="0"/>
                </a:lnTo>
                <a:close/>
              </a:path>
            </a:pathLst>
          </a:custGeom>
          <a:solidFill>
            <a:srgbClr val="FFFFFF"/>
          </a:solidFill>
        </p:spPr>
        <p:txBody>
          <a:bodyPr wrap="square" lIns="0" tIns="0" rIns="0" bIns="0" rtlCol="0"/>
          <a:lstStyle/>
          <a:p>
            <a:endParaRPr/>
          </a:p>
        </p:txBody>
      </p:sp>
      <p:sp>
        <p:nvSpPr>
          <p:cNvPr id="12" name="object 9">
            <a:extLst>
              <a:ext uri="{FF2B5EF4-FFF2-40B4-BE49-F238E27FC236}">
                <a16:creationId xmlns:a16="http://schemas.microsoft.com/office/drawing/2014/main" id="{A6A99C8B-AD67-46B0-8322-6E0C271DA62D}"/>
              </a:ext>
            </a:extLst>
          </p:cNvPr>
          <p:cNvSpPr txBox="1"/>
          <p:nvPr/>
        </p:nvSpPr>
        <p:spPr>
          <a:xfrm>
            <a:off x="1913626" y="5210356"/>
            <a:ext cx="2209800" cy="319959"/>
          </a:xfrm>
          <a:prstGeom prst="rect">
            <a:avLst/>
          </a:prstGeom>
          <a:ln w="10160">
            <a:noFill/>
          </a:ln>
        </p:spPr>
        <p:txBody>
          <a:bodyPr vert="horz" wrap="square" lIns="0" tIns="12065" rIns="0" bIns="0" rtlCol="0">
            <a:spAutoFit/>
          </a:bodyPr>
          <a:lstStyle/>
          <a:p>
            <a:pPr marL="109220">
              <a:spcBef>
                <a:spcPts val="95"/>
              </a:spcBef>
            </a:pPr>
            <a:r>
              <a:rPr sz="2000" b="1" dirty="0">
                <a:latin typeface="Times New Roman"/>
                <a:cs typeface="Times New Roman"/>
              </a:rPr>
              <a:t>Objeto</a:t>
            </a:r>
            <a:r>
              <a:rPr sz="2000" b="1" spc="-80" dirty="0">
                <a:latin typeface="Times New Roman"/>
                <a:cs typeface="Times New Roman"/>
              </a:rPr>
              <a:t> </a:t>
            </a:r>
            <a:r>
              <a:rPr sz="2000" b="1" dirty="0">
                <a:latin typeface="Times New Roman"/>
                <a:cs typeface="Times New Roman"/>
              </a:rPr>
              <a:t>Conductor</a:t>
            </a:r>
            <a:endParaRPr sz="2000">
              <a:latin typeface="Times New Roman"/>
              <a:cs typeface="Times New Roman"/>
            </a:endParaRPr>
          </a:p>
        </p:txBody>
      </p:sp>
      <p:sp>
        <p:nvSpPr>
          <p:cNvPr id="13" name="object 10">
            <a:extLst>
              <a:ext uri="{FF2B5EF4-FFF2-40B4-BE49-F238E27FC236}">
                <a16:creationId xmlns:a16="http://schemas.microsoft.com/office/drawing/2014/main" id="{78A93CF5-AE20-4721-A556-E32E9E5272F3}"/>
              </a:ext>
            </a:extLst>
          </p:cNvPr>
          <p:cNvSpPr/>
          <p:nvPr/>
        </p:nvSpPr>
        <p:spPr>
          <a:xfrm>
            <a:off x="3500746" y="3421941"/>
            <a:ext cx="2299335" cy="902969"/>
          </a:xfrm>
          <a:custGeom>
            <a:avLst/>
            <a:gdLst/>
            <a:ahLst/>
            <a:cxnLst/>
            <a:rect l="l" t="t" r="r" b="b"/>
            <a:pathLst>
              <a:path w="2299335" h="902970">
                <a:moveTo>
                  <a:pt x="26162" y="0"/>
                </a:moveTo>
                <a:lnTo>
                  <a:pt x="0" y="71627"/>
                </a:lnTo>
                <a:lnTo>
                  <a:pt x="71500" y="97789"/>
                </a:lnTo>
                <a:lnTo>
                  <a:pt x="97789" y="26288"/>
                </a:lnTo>
                <a:lnTo>
                  <a:pt x="26162" y="0"/>
                </a:lnTo>
                <a:close/>
              </a:path>
              <a:path w="2299335" h="902970">
                <a:moveTo>
                  <a:pt x="169291" y="52450"/>
                </a:moveTo>
                <a:lnTo>
                  <a:pt x="143001" y="124078"/>
                </a:lnTo>
                <a:lnTo>
                  <a:pt x="214630" y="150240"/>
                </a:lnTo>
                <a:lnTo>
                  <a:pt x="240792" y="78739"/>
                </a:lnTo>
                <a:lnTo>
                  <a:pt x="169291" y="52450"/>
                </a:lnTo>
                <a:close/>
              </a:path>
              <a:path w="2299335" h="902970">
                <a:moveTo>
                  <a:pt x="312419" y="105028"/>
                </a:moveTo>
                <a:lnTo>
                  <a:pt x="286131" y="176529"/>
                </a:lnTo>
                <a:lnTo>
                  <a:pt x="357631" y="202691"/>
                </a:lnTo>
                <a:lnTo>
                  <a:pt x="383920" y="131190"/>
                </a:lnTo>
                <a:lnTo>
                  <a:pt x="312419" y="105028"/>
                </a:lnTo>
                <a:close/>
              </a:path>
              <a:path w="2299335" h="902970">
                <a:moveTo>
                  <a:pt x="455422" y="157479"/>
                </a:moveTo>
                <a:lnTo>
                  <a:pt x="429260" y="228980"/>
                </a:lnTo>
                <a:lnTo>
                  <a:pt x="500761" y="255269"/>
                </a:lnTo>
                <a:lnTo>
                  <a:pt x="527050" y="183641"/>
                </a:lnTo>
                <a:lnTo>
                  <a:pt x="455422" y="157479"/>
                </a:lnTo>
                <a:close/>
              </a:path>
              <a:path w="2299335" h="902970">
                <a:moveTo>
                  <a:pt x="598551" y="209930"/>
                </a:moveTo>
                <a:lnTo>
                  <a:pt x="572262" y="281431"/>
                </a:lnTo>
                <a:lnTo>
                  <a:pt x="643889" y="307721"/>
                </a:lnTo>
                <a:lnTo>
                  <a:pt x="670051" y="236092"/>
                </a:lnTo>
                <a:lnTo>
                  <a:pt x="598551" y="209930"/>
                </a:lnTo>
                <a:close/>
              </a:path>
              <a:path w="2299335" h="902970">
                <a:moveTo>
                  <a:pt x="741680" y="262381"/>
                </a:moveTo>
                <a:lnTo>
                  <a:pt x="715391" y="333883"/>
                </a:lnTo>
                <a:lnTo>
                  <a:pt x="786892" y="360172"/>
                </a:lnTo>
                <a:lnTo>
                  <a:pt x="813181" y="288543"/>
                </a:lnTo>
                <a:lnTo>
                  <a:pt x="741680" y="262381"/>
                </a:lnTo>
                <a:close/>
              </a:path>
              <a:path w="2299335" h="902970">
                <a:moveTo>
                  <a:pt x="884682" y="314833"/>
                </a:moveTo>
                <a:lnTo>
                  <a:pt x="858519" y="386333"/>
                </a:lnTo>
                <a:lnTo>
                  <a:pt x="930020" y="412622"/>
                </a:lnTo>
                <a:lnTo>
                  <a:pt x="956310" y="341122"/>
                </a:lnTo>
                <a:lnTo>
                  <a:pt x="884682" y="314833"/>
                </a:lnTo>
                <a:close/>
              </a:path>
              <a:path w="2299335" h="902970">
                <a:moveTo>
                  <a:pt x="1027811" y="367283"/>
                </a:moveTo>
                <a:lnTo>
                  <a:pt x="1001522" y="438784"/>
                </a:lnTo>
                <a:lnTo>
                  <a:pt x="1073150" y="465074"/>
                </a:lnTo>
                <a:lnTo>
                  <a:pt x="1099312" y="393572"/>
                </a:lnTo>
                <a:lnTo>
                  <a:pt x="1027811" y="367283"/>
                </a:lnTo>
                <a:close/>
              </a:path>
              <a:path w="2299335" h="902970">
                <a:moveTo>
                  <a:pt x="1170813" y="419734"/>
                </a:moveTo>
                <a:lnTo>
                  <a:pt x="1144651" y="491236"/>
                </a:lnTo>
                <a:lnTo>
                  <a:pt x="1216152" y="517525"/>
                </a:lnTo>
                <a:lnTo>
                  <a:pt x="1242441" y="446024"/>
                </a:lnTo>
                <a:lnTo>
                  <a:pt x="1170813" y="419734"/>
                </a:lnTo>
                <a:close/>
              </a:path>
              <a:path w="2299335" h="902970">
                <a:moveTo>
                  <a:pt x="1313942" y="472186"/>
                </a:moveTo>
                <a:lnTo>
                  <a:pt x="1287780" y="543813"/>
                </a:lnTo>
                <a:lnTo>
                  <a:pt x="1359281" y="569976"/>
                </a:lnTo>
                <a:lnTo>
                  <a:pt x="1385443" y="498475"/>
                </a:lnTo>
                <a:lnTo>
                  <a:pt x="1313942" y="472186"/>
                </a:lnTo>
                <a:close/>
              </a:path>
              <a:path w="2299335" h="902970">
                <a:moveTo>
                  <a:pt x="1457070" y="524637"/>
                </a:moveTo>
                <a:lnTo>
                  <a:pt x="1430782" y="596264"/>
                </a:lnTo>
                <a:lnTo>
                  <a:pt x="1502409" y="622426"/>
                </a:lnTo>
                <a:lnTo>
                  <a:pt x="1528571" y="550926"/>
                </a:lnTo>
                <a:lnTo>
                  <a:pt x="1457070" y="524637"/>
                </a:lnTo>
                <a:close/>
              </a:path>
              <a:path w="2299335" h="902970">
                <a:moveTo>
                  <a:pt x="1600072" y="577088"/>
                </a:moveTo>
                <a:lnTo>
                  <a:pt x="1573910" y="648715"/>
                </a:lnTo>
                <a:lnTo>
                  <a:pt x="1645411" y="674877"/>
                </a:lnTo>
                <a:lnTo>
                  <a:pt x="1671701" y="603376"/>
                </a:lnTo>
                <a:lnTo>
                  <a:pt x="1600072" y="577088"/>
                </a:lnTo>
                <a:close/>
              </a:path>
              <a:path w="2299335" h="902970">
                <a:moveTo>
                  <a:pt x="1743202" y="629665"/>
                </a:moveTo>
                <a:lnTo>
                  <a:pt x="1717040" y="701166"/>
                </a:lnTo>
                <a:lnTo>
                  <a:pt x="1788541" y="727328"/>
                </a:lnTo>
                <a:lnTo>
                  <a:pt x="1814703" y="655827"/>
                </a:lnTo>
                <a:lnTo>
                  <a:pt x="1743202" y="629665"/>
                </a:lnTo>
                <a:close/>
              </a:path>
              <a:path w="2299335" h="902970">
                <a:moveTo>
                  <a:pt x="1886331" y="682116"/>
                </a:moveTo>
                <a:lnTo>
                  <a:pt x="1860042" y="753618"/>
                </a:lnTo>
                <a:lnTo>
                  <a:pt x="1931670" y="779907"/>
                </a:lnTo>
                <a:lnTo>
                  <a:pt x="1957832" y="708278"/>
                </a:lnTo>
                <a:lnTo>
                  <a:pt x="1886331" y="682116"/>
                </a:lnTo>
                <a:close/>
              </a:path>
              <a:path w="2299335" h="902970">
                <a:moveTo>
                  <a:pt x="2071300" y="831118"/>
                </a:moveTo>
                <a:lnTo>
                  <a:pt x="2045081" y="902588"/>
                </a:lnTo>
                <a:lnTo>
                  <a:pt x="2299081" y="874013"/>
                </a:lnTo>
                <a:lnTo>
                  <a:pt x="2259841" y="832357"/>
                </a:lnTo>
                <a:lnTo>
                  <a:pt x="2074671" y="832357"/>
                </a:lnTo>
                <a:lnTo>
                  <a:pt x="2071300" y="831118"/>
                </a:lnTo>
                <a:close/>
              </a:path>
              <a:path w="2299335" h="902970">
                <a:moveTo>
                  <a:pt x="2097577" y="759494"/>
                </a:moveTo>
                <a:lnTo>
                  <a:pt x="2071300" y="831118"/>
                </a:lnTo>
                <a:lnTo>
                  <a:pt x="2074671" y="832357"/>
                </a:lnTo>
                <a:lnTo>
                  <a:pt x="2100960" y="760730"/>
                </a:lnTo>
                <a:lnTo>
                  <a:pt x="2097577" y="759494"/>
                </a:lnTo>
                <a:close/>
              </a:path>
              <a:path w="2299335" h="902970">
                <a:moveTo>
                  <a:pt x="2123821" y="687958"/>
                </a:moveTo>
                <a:lnTo>
                  <a:pt x="2097577" y="759494"/>
                </a:lnTo>
                <a:lnTo>
                  <a:pt x="2100960" y="760730"/>
                </a:lnTo>
                <a:lnTo>
                  <a:pt x="2074671" y="832357"/>
                </a:lnTo>
                <a:lnTo>
                  <a:pt x="2259841" y="832357"/>
                </a:lnTo>
                <a:lnTo>
                  <a:pt x="2123821" y="687958"/>
                </a:lnTo>
                <a:close/>
              </a:path>
              <a:path w="2299335" h="902970">
                <a:moveTo>
                  <a:pt x="2029333" y="734568"/>
                </a:moveTo>
                <a:lnTo>
                  <a:pt x="2003170" y="806069"/>
                </a:lnTo>
                <a:lnTo>
                  <a:pt x="2071300" y="831118"/>
                </a:lnTo>
                <a:lnTo>
                  <a:pt x="2097577" y="759494"/>
                </a:lnTo>
                <a:lnTo>
                  <a:pt x="2029333" y="734568"/>
                </a:lnTo>
                <a:close/>
              </a:path>
            </a:pathLst>
          </a:custGeom>
          <a:solidFill>
            <a:srgbClr val="000000"/>
          </a:solidFill>
        </p:spPr>
        <p:txBody>
          <a:bodyPr wrap="square" lIns="0" tIns="0" rIns="0" bIns="0" rtlCol="0"/>
          <a:lstStyle/>
          <a:p>
            <a:endParaRPr/>
          </a:p>
        </p:txBody>
      </p:sp>
      <p:sp>
        <p:nvSpPr>
          <p:cNvPr id="14" name="object 11">
            <a:extLst>
              <a:ext uri="{FF2B5EF4-FFF2-40B4-BE49-F238E27FC236}">
                <a16:creationId xmlns:a16="http://schemas.microsoft.com/office/drawing/2014/main" id="{5A9178C3-C061-492D-8234-3709936A2138}"/>
              </a:ext>
            </a:extLst>
          </p:cNvPr>
          <p:cNvSpPr/>
          <p:nvPr/>
        </p:nvSpPr>
        <p:spPr>
          <a:xfrm>
            <a:off x="7781027" y="2771955"/>
            <a:ext cx="2346959" cy="2590800"/>
          </a:xfrm>
          <a:prstGeom prst="rect">
            <a:avLst/>
          </a:prstGeom>
          <a:blipFill>
            <a:blip r:embed="rId2" cstate="print"/>
            <a:stretch>
              <a:fillRect/>
            </a:stretch>
          </a:blipFill>
        </p:spPr>
        <p:txBody>
          <a:bodyPr wrap="square" lIns="0" tIns="0" rIns="0" bIns="0" rtlCol="0"/>
          <a:lstStyle/>
          <a:p>
            <a:endParaRPr/>
          </a:p>
        </p:txBody>
      </p:sp>
      <p:sp>
        <p:nvSpPr>
          <p:cNvPr id="15" name="object 12">
            <a:extLst>
              <a:ext uri="{FF2B5EF4-FFF2-40B4-BE49-F238E27FC236}">
                <a16:creationId xmlns:a16="http://schemas.microsoft.com/office/drawing/2014/main" id="{ED0DD81B-5AE9-4B6D-B38E-00E854C479A9}"/>
              </a:ext>
            </a:extLst>
          </p:cNvPr>
          <p:cNvSpPr txBox="1"/>
          <p:nvPr/>
        </p:nvSpPr>
        <p:spPr>
          <a:xfrm>
            <a:off x="8268706" y="5530315"/>
            <a:ext cx="1524000" cy="319959"/>
          </a:xfrm>
          <a:prstGeom prst="rect">
            <a:avLst/>
          </a:prstGeom>
          <a:ln w="10160">
            <a:noFill/>
          </a:ln>
        </p:spPr>
        <p:txBody>
          <a:bodyPr vert="horz" wrap="square" lIns="0" tIns="12065" rIns="0" bIns="0" rtlCol="0">
            <a:spAutoFit/>
          </a:bodyPr>
          <a:lstStyle/>
          <a:p>
            <a:pPr marL="147320">
              <a:spcBef>
                <a:spcPts val="95"/>
              </a:spcBef>
            </a:pPr>
            <a:r>
              <a:rPr sz="2000" b="1" spc="-5" dirty="0">
                <a:latin typeface="Times New Roman"/>
                <a:cs typeface="Times New Roman"/>
              </a:rPr>
              <a:t>Objeto</a:t>
            </a:r>
            <a:r>
              <a:rPr sz="2000" b="1" spc="-75" dirty="0">
                <a:latin typeface="Times New Roman"/>
                <a:cs typeface="Times New Roman"/>
              </a:rPr>
              <a:t> </a:t>
            </a:r>
            <a:r>
              <a:rPr sz="2000" b="1" dirty="0">
                <a:latin typeface="Times New Roman"/>
                <a:cs typeface="Times New Roman"/>
              </a:rPr>
              <a:t>Bus</a:t>
            </a:r>
            <a:endParaRPr sz="2000" dirty="0">
              <a:latin typeface="Times New Roman"/>
              <a:cs typeface="Times New Roman"/>
            </a:endParaRPr>
          </a:p>
        </p:txBody>
      </p:sp>
      <p:sp>
        <p:nvSpPr>
          <p:cNvPr id="16" name="object 13">
            <a:extLst>
              <a:ext uri="{FF2B5EF4-FFF2-40B4-BE49-F238E27FC236}">
                <a16:creationId xmlns:a16="http://schemas.microsoft.com/office/drawing/2014/main" id="{9A70AA61-D82A-48E6-8CC1-FB29422389FF}"/>
              </a:ext>
            </a:extLst>
          </p:cNvPr>
          <p:cNvSpPr/>
          <p:nvPr/>
        </p:nvSpPr>
        <p:spPr>
          <a:xfrm>
            <a:off x="5876026" y="3838755"/>
            <a:ext cx="2057400" cy="1752600"/>
          </a:xfrm>
          <a:prstGeom prst="rect">
            <a:avLst/>
          </a:prstGeom>
          <a:blipFill>
            <a:blip r:embed="rId3" cstate="print"/>
            <a:stretch>
              <a:fillRect/>
            </a:stretch>
          </a:blipFill>
        </p:spPr>
        <p:txBody>
          <a:bodyPr wrap="square" lIns="0" tIns="0" rIns="0" bIns="0" rtlCol="0"/>
          <a:lstStyle/>
          <a:p>
            <a:endParaRPr/>
          </a:p>
        </p:txBody>
      </p:sp>
      <p:sp>
        <p:nvSpPr>
          <p:cNvPr id="17" name="object 14">
            <a:extLst>
              <a:ext uri="{FF2B5EF4-FFF2-40B4-BE49-F238E27FC236}">
                <a16:creationId xmlns:a16="http://schemas.microsoft.com/office/drawing/2014/main" id="{C1914C05-91CA-4594-A97D-272967D74A1A}"/>
              </a:ext>
            </a:extLst>
          </p:cNvPr>
          <p:cNvSpPr txBox="1"/>
          <p:nvPr/>
        </p:nvSpPr>
        <p:spPr>
          <a:xfrm>
            <a:off x="1121434" y="1868351"/>
            <a:ext cx="10860657" cy="492443"/>
          </a:xfrm>
          <a:prstGeom prst="rect">
            <a:avLst/>
          </a:prstGeom>
        </p:spPr>
        <p:txBody>
          <a:bodyPr vert="horz" wrap="square" lIns="0" tIns="0" rIns="0" bIns="0" rtlCol="0">
            <a:spAutoFit/>
          </a:bodyPr>
          <a:lstStyle>
            <a:defPPr>
              <a:defRPr lang="en-US"/>
            </a:defPPr>
            <a:lvl1pPr marL="12700">
              <a:defRPr sz="3200" b="1" u="sng" spc="-5">
                <a:latin typeface="Calibri"/>
                <a:cs typeface="Calibri"/>
              </a:defRPr>
            </a:lvl1pPr>
          </a:lstStyle>
          <a:p>
            <a:r>
              <a:rPr b="0" u="none" dirty="0" err="1"/>
              <a:t>Mecanismo</a:t>
            </a:r>
            <a:r>
              <a:rPr b="0" u="none" dirty="0"/>
              <a:t> de comunicación ente objetos para </a:t>
            </a:r>
            <a:r>
              <a:rPr b="0" u="none" dirty="0" err="1"/>
              <a:t>solicitar</a:t>
            </a:r>
            <a:r>
              <a:rPr lang="es-ES" b="0" u="none" dirty="0"/>
              <a:t> </a:t>
            </a:r>
            <a:r>
              <a:rPr b="0" u="none" dirty="0" err="1"/>
              <a:t>servicios</a:t>
            </a:r>
            <a:endParaRPr b="0" u="none" dirty="0"/>
          </a:p>
        </p:txBody>
      </p:sp>
    </p:spTree>
    <p:extLst>
      <p:ext uri="{BB962C8B-B14F-4D97-AF65-F5344CB8AC3E}">
        <p14:creationId xmlns:p14="http://schemas.microsoft.com/office/powerpoint/2010/main" val="2128371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4438" y="2390574"/>
            <a:ext cx="9903123" cy="2076851"/>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pPr algn="just"/>
            <a:r>
              <a:rPr lang="es-CO" dirty="0"/>
              <a:t>Es una variable que se declara privada, que puede ser únicamente accedida y alterada por un método del objeto, y que se utiliza para indicar distintas situaciones posibles para el objeto (o clase de objetos). </a:t>
            </a:r>
          </a:p>
          <a:p>
            <a:endParaRPr lang="es-CO" dirty="0"/>
          </a:p>
          <a:p>
            <a:r>
              <a:rPr lang="es-CO" dirty="0"/>
              <a:t>No es visible al programador que maneja una instancia de la clase.</a:t>
            </a:r>
            <a:endParaRPr dirty="0"/>
          </a:p>
        </p:txBody>
      </p:sp>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Estado interno</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Tree>
    <p:extLst>
      <p:ext uri="{BB962C8B-B14F-4D97-AF65-F5344CB8AC3E}">
        <p14:creationId xmlns:p14="http://schemas.microsoft.com/office/powerpoint/2010/main" val="1538230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6608" y="1734327"/>
            <a:ext cx="4682705" cy="698012"/>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r>
              <a:rPr lang="es-CO" b="1" i="1" dirty="0"/>
              <a:t>Componentes de un objeto</a:t>
            </a:r>
          </a:p>
          <a:p>
            <a:r>
              <a:rPr lang="es-CO" dirty="0"/>
              <a:t>Atributos, relaciones y métodos.</a:t>
            </a:r>
          </a:p>
        </p:txBody>
      </p:sp>
      <p:sp>
        <p:nvSpPr>
          <p:cNvPr id="3" name="object 3"/>
          <p:cNvSpPr txBox="1">
            <a:spLocks noGrp="1"/>
          </p:cNvSpPr>
          <p:nvPr>
            <p:ph type="title"/>
          </p:nvPr>
        </p:nvSpPr>
        <p:spPr>
          <a:xfrm>
            <a:off x="923936" y="649383"/>
            <a:ext cx="11385958" cy="923971"/>
          </a:xfrm>
          <a:prstGeom prst="rect">
            <a:avLst/>
          </a:prstGeom>
        </p:spPr>
        <p:txBody>
          <a:bodyPr vert="horz" wrap="square" lIns="0" tIns="92075" rIns="0" bIns="0" rtlCol="0" anchor="ctr">
            <a:spAutoFit/>
          </a:bodyPr>
          <a:lstStyle/>
          <a:p>
            <a:pPr marL="113664">
              <a:lnSpc>
                <a:spcPct val="100000"/>
              </a:lnSpc>
            </a:pPr>
            <a:r>
              <a:rPr lang="es-CO" spc="-10" dirty="0"/>
              <a:t>Componentes e Identificación de un objeto</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pic>
        <p:nvPicPr>
          <p:cNvPr id="4" name="Imagen 3">
            <a:extLst>
              <a:ext uri="{FF2B5EF4-FFF2-40B4-BE49-F238E27FC236}">
                <a16:creationId xmlns:a16="http://schemas.microsoft.com/office/drawing/2014/main" id="{9E0BC05A-B95A-4CAD-B57A-289D8228E3F7}"/>
              </a:ext>
            </a:extLst>
          </p:cNvPr>
          <p:cNvPicPr>
            <a:picLocks noChangeAspect="1"/>
          </p:cNvPicPr>
          <p:nvPr/>
        </p:nvPicPr>
        <p:blipFill>
          <a:blip r:embed="rId2"/>
          <a:stretch>
            <a:fillRect/>
          </a:stretch>
        </p:blipFill>
        <p:spPr>
          <a:xfrm>
            <a:off x="923936" y="2593312"/>
            <a:ext cx="6734175" cy="3676650"/>
          </a:xfrm>
          <a:prstGeom prst="rect">
            <a:avLst/>
          </a:prstGeom>
        </p:spPr>
      </p:pic>
      <p:sp>
        <p:nvSpPr>
          <p:cNvPr id="6" name="Rectángulo 5">
            <a:extLst>
              <a:ext uri="{FF2B5EF4-FFF2-40B4-BE49-F238E27FC236}">
                <a16:creationId xmlns:a16="http://schemas.microsoft.com/office/drawing/2014/main" id="{D75D2165-565C-4AC2-844A-06DA9BB0E491}"/>
              </a:ext>
            </a:extLst>
          </p:cNvPr>
          <p:cNvSpPr/>
          <p:nvPr/>
        </p:nvSpPr>
        <p:spPr>
          <a:xfrm>
            <a:off x="7901707" y="3429000"/>
            <a:ext cx="4063132" cy="2124877"/>
          </a:xfrm>
          <a:prstGeom prst="rect">
            <a:avLst/>
          </a:prstGeom>
        </p:spPr>
        <p:txBody>
          <a:bodyPr vert="horz" wrap="square" lIns="0" tIns="0" rIns="0" bIns="0" rtlCol="0">
            <a:spAutoFit/>
          </a:bodyPr>
          <a:lstStyle/>
          <a:p>
            <a:pPr marR="5080">
              <a:lnSpc>
                <a:spcPct val="80100"/>
              </a:lnSpc>
            </a:pPr>
            <a:r>
              <a:rPr lang="es-CO" sz="2800" b="1" i="1" dirty="0">
                <a:latin typeface="Calibri"/>
                <a:cs typeface="Calibri"/>
              </a:rPr>
              <a:t>Identificación de un objeto</a:t>
            </a:r>
          </a:p>
          <a:p>
            <a:pPr marR="5080">
              <a:lnSpc>
                <a:spcPct val="80100"/>
              </a:lnSpc>
            </a:pPr>
            <a:endParaRPr lang="es-CO" sz="2400" dirty="0">
              <a:latin typeface="Calibri"/>
              <a:cs typeface="Calibri"/>
            </a:endParaRPr>
          </a:p>
          <a:p>
            <a:pPr marR="5080">
              <a:lnSpc>
                <a:spcPct val="80100"/>
              </a:lnSpc>
            </a:pPr>
            <a:r>
              <a:rPr lang="es-CO" sz="2400" dirty="0">
                <a:latin typeface="Calibri"/>
                <a:cs typeface="Calibri"/>
              </a:rPr>
              <a:t>Un objeto se representa por medio de una tabla o entidad que esté compuesta por sus atributos y métodos correspondientes.</a:t>
            </a:r>
          </a:p>
        </p:txBody>
      </p:sp>
    </p:spTree>
    <p:extLst>
      <p:ext uri="{BB962C8B-B14F-4D97-AF65-F5344CB8AC3E}">
        <p14:creationId xmlns:p14="http://schemas.microsoft.com/office/powerpoint/2010/main" val="3627174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pic>
        <p:nvPicPr>
          <p:cNvPr id="1026" name="Picture 2" descr="Resultado de imagen para evento en programacion orientada a objetos">
            <a:extLst>
              <a:ext uri="{FF2B5EF4-FFF2-40B4-BE49-F238E27FC236}">
                <a16:creationId xmlns:a16="http://schemas.microsoft.com/office/drawing/2014/main" id="{3838E5E6-CDB7-43E3-BC52-E2B86810F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121" y="767566"/>
            <a:ext cx="7443967" cy="557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30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4438" y="1705997"/>
            <a:ext cx="9903123" cy="4834529"/>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pPr algn="just"/>
            <a:r>
              <a:rPr lang="es-CO" dirty="0"/>
              <a:t>Denota las características esenciales de un objeto, donde se capturan sus comportamientos. Cada objeto en el sistema sirve como modelo de un "agente" abstracto que puede realizar trabajo, informar y cambiar su estado, y "comunicarse" con otros objetos en el sistema sin revelar cómo se implementan estas características. </a:t>
            </a:r>
          </a:p>
          <a:p>
            <a:pPr algn="just"/>
            <a:endParaRPr lang="es-CO" dirty="0"/>
          </a:p>
          <a:p>
            <a:pPr algn="just"/>
            <a:r>
              <a:rPr lang="es-CO" dirty="0"/>
              <a:t>El proceso de abstracción permite seleccionar las características relevantes dentro de un conjunto e identificar comportamientos comunes para definir nuevos tipos de entidades en el mundo real. </a:t>
            </a:r>
          </a:p>
          <a:p>
            <a:pPr algn="just"/>
            <a:endParaRPr lang="es-CO" dirty="0"/>
          </a:p>
          <a:p>
            <a:pPr algn="just"/>
            <a:r>
              <a:rPr lang="es-CO" dirty="0"/>
              <a:t>La abstracción es clave en el proceso de análisis y diseño orientado a objetos, ya que mediante ella podemos llegar a armar un conjunto de clases que permitan modelar la realidad o el problema que se quiere atacar.</a:t>
            </a:r>
            <a:endParaRPr dirty="0"/>
          </a:p>
        </p:txBody>
      </p:sp>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ABSTRACCIÓN</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spTree>
    <p:extLst>
      <p:ext uri="{BB962C8B-B14F-4D97-AF65-F5344CB8AC3E}">
        <p14:creationId xmlns:p14="http://schemas.microsoft.com/office/powerpoint/2010/main" val="2718438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ABSTRACCIÓN</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pic>
        <p:nvPicPr>
          <p:cNvPr id="4" name="Imagen 3">
            <a:extLst>
              <a:ext uri="{FF2B5EF4-FFF2-40B4-BE49-F238E27FC236}">
                <a16:creationId xmlns:a16="http://schemas.microsoft.com/office/drawing/2014/main" id="{1AD57D0D-341F-4030-95A6-C76FB0BBEEF0}"/>
              </a:ext>
            </a:extLst>
          </p:cNvPr>
          <p:cNvPicPr>
            <a:picLocks noChangeAspect="1"/>
          </p:cNvPicPr>
          <p:nvPr/>
        </p:nvPicPr>
        <p:blipFill>
          <a:blip r:embed="rId2"/>
          <a:stretch>
            <a:fillRect/>
          </a:stretch>
        </p:blipFill>
        <p:spPr>
          <a:xfrm>
            <a:off x="2411443" y="1422999"/>
            <a:ext cx="7886700" cy="5076825"/>
          </a:xfrm>
          <a:prstGeom prst="rect">
            <a:avLst/>
          </a:prstGeom>
        </p:spPr>
      </p:pic>
    </p:spTree>
    <p:extLst>
      <p:ext uri="{BB962C8B-B14F-4D97-AF65-F5344CB8AC3E}">
        <p14:creationId xmlns:p14="http://schemas.microsoft.com/office/powerpoint/2010/main" val="1735364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4438" y="1916121"/>
            <a:ext cx="10018143" cy="2766270"/>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pPr algn="just"/>
            <a:r>
              <a:rPr lang="es-CO" dirty="0"/>
              <a:t>Significa reunir a todos los elementos que pueden considerarse pertenecientes a una misma entidad, al mismo nivel de abstracción. </a:t>
            </a:r>
          </a:p>
          <a:p>
            <a:pPr algn="just"/>
            <a:endParaRPr lang="es-CO" dirty="0"/>
          </a:p>
          <a:p>
            <a:pPr algn="just"/>
            <a:r>
              <a:rPr lang="es-CO" dirty="0"/>
              <a:t>Esto permite aumentar la cohesión de los componentes del sistema. </a:t>
            </a:r>
          </a:p>
          <a:p>
            <a:pPr algn="just"/>
            <a:endParaRPr lang="es-CO" dirty="0"/>
          </a:p>
          <a:p>
            <a:pPr algn="just"/>
            <a:r>
              <a:rPr lang="es-CO" dirty="0"/>
              <a:t>Algunos autores confunden este concepto con el principio de ocultación, principalmente porque se suelen emplear conjuntamente.</a:t>
            </a:r>
            <a:endParaRPr dirty="0"/>
          </a:p>
        </p:txBody>
      </p:sp>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ENCAPSULAMIENTO</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spTree>
    <p:extLst>
      <p:ext uri="{BB962C8B-B14F-4D97-AF65-F5344CB8AC3E}">
        <p14:creationId xmlns:p14="http://schemas.microsoft.com/office/powerpoint/2010/main" val="547452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ENCAPSULAMIENTO</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pic>
        <p:nvPicPr>
          <p:cNvPr id="6146" name="Picture 2" descr="Imagen relacionada">
            <a:extLst>
              <a:ext uri="{FF2B5EF4-FFF2-40B4-BE49-F238E27FC236}">
                <a16:creationId xmlns:a16="http://schemas.microsoft.com/office/drawing/2014/main" id="{05AA7569-040A-48C2-B882-CA179388F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0439" y="2775152"/>
            <a:ext cx="4776221" cy="313153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n relacionada">
            <a:extLst>
              <a:ext uri="{FF2B5EF4-FFF2-40B4-BE49-F238E27FC236}">
                <a16:creationId xmlns:a16="http://schemas.microsoft.com/office/drawing/2014/main" id="{DF719A22-9D73-4673-85AB-584B4DD039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96" t="4061" r="7885" b="2641"/>
          <a:stretch/>
        </p:blipFill>
        <p:spPr bwMode="auto">
          <a:xfrm>
            <a:off x="1200061" y="2848600"/>
            <a:ext cx="4132053" cy="3243531"/>
          </a:xfrm>
          <a:prstGeom prst="rect">
            <a:avLst/>
          </a:prstGeom>
          <a:noFill/>
          <a:extLst>
            <a:ext uri="{909E8E84-426E-40DD-AFC4-6F175D3DCCD1}">
              <a14:hiddenFill xmlns:a14="http://schemas.microsoft.com/office/drawing/2010/main">
                <a:solidFill>
                  <a:srgbClr val="FFFFFF"/>
                </a:solidFill>
              </a14:hiddenFill>
            </a:ext>
          </a:extLst>
        </p:spPr>
      </p:pic>
      <p:sp>
        <p:nvSpPr>
          <p:cNvPr id="4" name="Flecha: curvada hacia abajo 3">
            <a:extLst>
              <a:ext uri="{FF2B5EF4-FFF2-40B4-BE49-F238E27FC236}">
                <a16:creationId xmlns:a16="http://schemas.microsoft.com/office/drawing/2014/main" id="{61E69887-EFB1-4F9F-8F15-B93BFC51ACCE}"/>
              </a:ext>
            </a:extLst>
          </p:cNvPr>
          <p:cNvSpPr/>
          <p:nvPr/>
        </p:nvSpPr>
        <p:spPr>
          <a:xfrm>
            <a:off x="5038736" y="2020464"/>
            <a:ext cx="4476200" cy="8281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171936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4438" y="1812604"/>
            <a:ext cx="9903123" cy="4834529"/>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pPr algn="just"/>
            <a:r>
              <a:rPr lang="es-CO" dirty="0"/>
              <a:t>Cada objeto está aislado del exterior, es un módulo natural, y cada tipo de objeto expone una interfaz a otros objetos que especifica cómo pueden interactuar con los objetos de la clase. El aislamiento protege a las propiedades de un objeto contra su modificación por quien no tenga derecho a acceder a ellas, solamente los propios métodos internos del objeto pueden acceder a su estado. </a:t>
            </a:r>
          </a:p>
          <a:p>
            <a:pPr algn="just"/>
            <a:endParaRPr lang="es-CO" dirty="0"/>
          </a:p>
          <a:p>
            <a:pPr algn="just"/>
            <a:r>
              <a:rPr lang="es-CO" dirty="0"/>
              <a:t>Esto asegura que otros objetos no pueden cambiar el estado interno de un objeto de maneras inesperadas, eliminando efectos secundarios e interacciones inesperadas. Algunos lenguajes relajan esto, permitiendo un acceso directo a los datos internos del objeto de una manera controlada y limitando el grado de abstracción. La aplicación entera se reduce a un agregado o rompecabezas de objetos.</a:t>
            </a:r>
            <a:endParaRPr dirty="0"/>
          </a:p>
        </p:txBody>
      </p:sp>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PRINCIPIO DE OCULTACIÓN</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spTree>
    <p:extLst>
      <p:ext uri="{BB962C8B-B14F-4D97-AF65-F5344CB8AC3E}">
        <p14:creationId xmlns:p14="http://schemas.microsoft.com/office/powerpoint/2010/main" val="1157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590211" y="2167889"/>
            <a:ext cx="5159229" cy="3693319"/>
          </a:xfrm>
          <a:prstGeom prst="rect">
            <a:avLst/>
          </a:prstGeom>
        </p:spPr>
        <p:txBody>
          <a:bodyPr vert="horz" wrap="square" lIns="0" tIns="0" rIns="0" bIns="0" rtlCol="0">
            <a:spAutoFit/>
          </a:bodyPr>
          <a:lstStyle/>
          <a:p>
            <a:pPr algn="ctr" fontAlgn="base"/>
            <a:r>
              <a:rPr lang="es-CO" sz="3200" dirty="0">
                <a:latin typeface="Calibri" panose="020F0502020204030204" pitchFamily="34" charset="0"/>
                <a:cs typeface="Calibri" panose="020F0502020204030204" pitchFamily="34" charset="0"/>
              </a:rPr>
              <a:t>La POO se refiere a transformar el mundo real en código.</a:t>
            </a:r>
          </a:p>
          <a:p>
            <a:pPr fontAlgn="base"/>
            <a:endParaRPr lang="es-CO" dirty="0">
              <a:latin typeface="Calibri" panose="020F0502020204030204" pitchFamily="34" charset="0"/>
              <a:cs typeface="Calibri" panose="020F0502020204030204" pitchFamily="34" charset="0"/>
            </a:endParaRPr>
          </a:p>
          <a:p>
            <a:pPr fontAlgn="base"/>
            <a:r>
              <a:rPr lang="es-CO" dirty="0">
                <a:latin typeface="Calibri" panose="020F0502020204030204" pitchFamily="34" charset="0"/>
                <a:cs typeface="Calibri" panose="020F0502020204030204" pitchFamily="34" charset="0"/>
              </a:rPr>
              <a:t>En las imágenes vemos 2 objetos: un automóvil y un león. Como objetos ambos tienen rasgos que los caracterizan (Propiedades) y pueden realizar acciones (métodos). Una vez identificados, debemos proceder a transportar este concepto a nuestro código. Generando primeramente nuestras Clases, que nos servirán para la creación de nuestros objetos.</a:t>
            </a:r>
          </a:p>
        </p:txBody>
      </p:sp>
      <p:sp>
        <p:nvSpPr>
          <p:cNvPr id="11" name="CuadroTexto 10">
            <a:extLst>
              <a:ext uri="{FF2B5EF4-FFF2-40B4-BE49-F238E27FC236}">
                <a16:creationId xmlns:a16="http://schemas.microsoft.com/office/drawing/2014/main"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INTRODUCCIÓN</a:t>
            </a:r>
          </a:p>
        </p:txBody>
      </p:sp>
      <p:sp>
        <p:nvSpPr>
          <p:cNvPr id="14" name="object 2">
            <a:extLst>
              <a:ext uri="{FF2B5EF4-FFF2-40B4-BE49-F238E27FC236}">
                <a16:creationId xmlns:a16="http://schemas.microsoft.com/office/drawing/2014/main" id="{5FF2AFCC-3E40-495E-806E-F76B325BE1F2}"/>
              </a:ext>
            </a:extLst>
          </p:cNvPr>
          <p:cNvSpPr txBox="1">
            <a:spLocks noGrp="1"/>
          </p:cNvSpPr>
          <p:nvPr>
            <p:ph type="title"/>
          </p:nvPr>
        </p:nvSpPr>
        <p:spPr>
          <a:xfrm>
            <a:off x="705720" y="516742"/>
            <a:ext cx="8229600" cy="1121075"/>
          </a:xfrm>
          <a:prstGeom prst="rect">
            <a:avLst/>
          </a:prstGeom>
        </p:spPr>
        <p:txBody>
          <a:bodyPr vert="horz" wrap="square" lIns="0" tIns="287273" rIns="0" bIns="0" rtlCol="0" anchor="ctr">
            <a:spAutoFit/>
          </a:bodyPr>
          <a:lstStyle/>
          <a:p>
            <a:pPr marL="256540">
              <a:lnSpc>
                <a:spcPct val="100000"/>
              </a:lnSpc>
            </a:pPr>
            <a:r>
              <a:rPr lang="es-ES" spc="-10" dirty="0"/>
              <a:t>p. o. o.</a:t>
            </a:r>
            <a:endParaRPr spc="-10" dirty="0"/>
          </a:p>
        </p:txBody>
      </p:sp>
      <p:pic>
        <p:nvPicPr>
          <p:cNvPr id="2" name="Imagen 1">
            <a:extLst>
              <a:ext uri="{FF2B5EF4-FFF2-40B4-BE49-F238E27FC236}">
                <a16:creationId xmlns:a16="http://schemas.microsoft.com/office/drawing/2014/main" id="{7C2C25EC-9C45-4BD4-B475-67C9C79FA310}"/>
              </a:ext>
            </a:extLst>
          </p:cNvPr>
          <p:cNvPicPr>
            <a:picLocks noChangeAspect="1"/>
          </p:cNvPicPr>
          <p:nvPr/>
        </p:nvPicPr>
        <p:blipFill rotWithShape="1">
          <a:blip r:embed="rId2"/>
          <a:srcRect l="1242" t="1814" r="4011"/>
          <a:stretch/>
        </p:blipFill>
        <p:spPr>
          <a:xfrm>
            <a:off x="1032890" y="2416029"/>
            <a:ext cx="5225297" cy="3722178"/>
          </a:xfrm>
          <a:prstGeom prst="rect">
            <a:avLst/>
          </a:prstGeom>
        </p:spPr>
      </p:pic>
      <p:sp>
        <p:nvSpPr>
          <p:cNvPr id="12" name="Rectángulo 11">
            <a:extLst>
              <a:ext uri="{FF2B5EF4-FFF2-40B4-BE49-F238E27FC236}">
                <a16:creationId xmlns:a16="http://schemas.microsoft.com/office/drawing/2014/main" id="{6BAAF8F0-2106-45F5-B600-8908D089C2ED}"/>
              </a:ext>
            </a:extLst>
          </p:cNvPr>
          <p:cNvSpPr/>
          <p:nvPr/>
        </p:nvSpPr>
        <p:spPr>
          <a:xfrm>
            <a:off x="1143700" y="1608915"/>
            <a:ext cx="10475052" cy="369332"/>
          </a:xfrm>
          <a:prstGeom prst="rect">
            <a:avLst/>
          </a:prstGeom>
        </p:spPr>
        <p:txBody>
          <a:bodyPr wrap="square">
            <a:spAutoFit/>
          </a:bodyPr>
          <a:lstStyle/>
          <a:p>
            <a:pPr fontAlgn="base"/>
            <a:r>
              <a:rPr lang="es-CO" dirty="0">
                <a:latin typeface="Calibri" panose="020F0502020204030204" pitchFamily="34" charset="0"/>
                <a:cs typeface="Calibri" panose="020F0502020204030204" pitchFamily="34" charset="0"/>
              </a:rPr>
              <a:t>La Programación Orientada a Objetos (POO) es el </a:t>
            </a:r>
            <a:r>
              <a:rPr lang="es-CO" b="1" dirty="0">
                <a:latin typeface="Calibri" panose="020F0502020204030204" pitchFamily="34" charset="0"/>
                <a:cs typeface="Calibri" panose="020F0502020204030204" pitchFamily="34" charset="0"/>
              </a:rPr>
              <a:t>paradigma de programación </a:t>
            </a:r>
            <a:r>
              <a:rPr lang="es-CO" dirty="0">
                <a:latin typeface="Calibri" panose="020F0502020204030204" pitchFamily="34" charset="0"/>
                <a:cs typeface="Calibri" panose="020F0502020204030204" pitchFamily="34" charset="0"/>
              </a:rPr>
              <a:t>más utilizado en la actualidad.</a:t>
            </a:r>
          </a:p>
        </p:txBody>
      </p:sp>
    </p:spTree>
    <p:extLst>
      <p:ext uri="{BB962C8B-B14F-4D97-AF65-F5344CB8AC3E}">
        <p14:creationId xmlns:p14="http://schemas.microsoft.com/office/powerpoint/2010/main" val="1512406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PRINCIPIO DE OCULTACIÓN</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sp>
        <p:nvSpPr>
          <p:cNvPr id="6" name="object 2">
            <a:extLst>
              <a:ext uri="{FF2B5EF4-FFF2-40B4-BE49-F238E27FC236}">
                <a16:creationId xmlns:a16="http://schemas.microsoft.com/office/drawing/2014/main" id="{3D9F9A15-9B70-4421-9F14-6832CE4E2266}"/>
              </a:ext>
            </a:extLst>
          </p:cNvPr>
          <p:cNvSpPr txBox="1"/>
          <p:nvPr/>
        </p:nvSpPr>
        <p:spPr>
          <a:xfrm>
            <a:off x="1148989" y="1872724"/>
            <a:ext cx="10168867" cy="997709"/>
          </a:xfrm>
          <a:prstGeom prst="rect">
            <a:avLst/>
          </a:prstGeom>
        </p:spPr>
        <p:txBody>
          <a:bodyPr vert="horz" wrap="square" lIns="0" tIns="0" rIns="0" bIns="0" rtlCol="0">
            <a:spAutoFit/>
          </a:bodyPr>
          <a:lstStyle/>
          <a:p>
            <a:pPr marL="12700"/>
            <a:r>
              <a:rPr lang="es-ES" sz="3200" b="1" u="sng" dirty="0">
                <a:latin typeface="Calibri"/>
                <a:cs typeface="Calibri"/>
              </a:rPr>
              <a:t>Visibilidad </a:t>
            </a:r>
            <a:r>
              <a:rPr sz="3200" b="1" u="sng" dirty="0" err="1">
                <a:latin typeface="Calibri"/>
                <a:cs typeface="Calibri"/>
              </a:rPr>
              <a:t>Pública</a:t>
            </a:r>
            <a:r>
              <a:rPr sz="3200" dirty="0">
                <a:latin typeface="Calibri"/>
                <a:cs typeface="Calibri"/>
              </a:rPr>
              <a:t>: </a:t>
            </a:r>
            <a:r>
              <a:rPr sz="3200" spc="-5" dirty="0">
                <a:latin typeface="Calibri"/>
                <a:cs typeface="Calibri"/>
              </a:rPr>
              <a:t>Los otros objetos pueden</a:t>
            </a:r>
            <a:r>
              <a:rPr sz="3200" spc="35" dirty="0">
                <a:latin typeface="Calibri"/>
                <a:cs typeface="Calibri"/>
              </a:rPr>
              <a:t> </a:t>
            </a:r>
            <a:r>
              <a:rPr sz="3200" spc="5" dirty="0">
                <a:latin typeface="Calibri"/>
                <a:cs typeface="Calibri"/>
              </a:rPr>
              <a:t>referenciar</a:t>
            </a:r>
            <a:endParaRPr sz="3200" dirty="0">
              <a:latin typeface="Calibri"/>
              <a:cs typeface="Calibri"/>
            </a:endParaRPr>
          </a:p>
          <a:p>
            <a:pPr>
              <a:spcBef>
                <a:spcPts val="80"/>
              </a:spcBef>
            </a:pPr>
            <a:r>
              <a:rPr sz="3200" dirty="0">
                <a:latin typeface="Calibri"/>
                <a:cs typeface="Calibri"/>
              </a:rPr>
              <a:t>directamente el</a:t>
            </a:r>
            <a:r>
              <a:rPr sz="3200" spc="-120" dirty="0">
                <a:latin typeface="Calibri"/>
                <a:cs typeface="Calibri"/>
              </a:rPr>
              <a:t> </a:t>
            </a:r>
            <a:r>
              <a:rPr sz="3200" dirty="0">
                <a:latin typeface="Calibri"/>
                <a:cs typeface="Calibri"/>
              </a:rPr>
              <a:t>atributo</a:t>
            </a:r>
          </a:p>
        </p:txBody>
      </p:sp>
      <p:sp>
        <p:nvSpPr>
          <p:cNvPr id="7" name="object 3">
            <a:extLst>
              <a:ext uri="{FF2B5EF4-FFF2-40B4-BE49-F238E27FC236}">
                <a16:creationId xmlns:a16="http://schemas.microsoft.com/office/drawing/2014/main" id="{287BEA5C-0C1E-4A61-B385-AFCB297EB970}"/>
              </a:ext>
            </a:extLst>
          </p:cNvPr>
          <p:cNvSpPr/>
          <p:nvPr/>
        </p:nvSpPr>
        <p:spPr>
          <a:xfrm>
            <a:off x="1446171" y="3643786"/>
            <a:ext cx="1697355" cy="1687195"/>
          </a:xfrm>
          <a:custGeom>
            <a:avLst/>
            <a:gdLst/>
            <a:ahLst/>
            <a:cxnLst/>
            <a:rect l="l" t="t" r="r" b="b"/>
            <a:pathLst>
              <a:path w="1697355" h="1687195">
                <a:moveTo>
                  <a:pt x="846942" y="0"/>
                </a:moveTo>
                <a:lnTo>
                  <a:pt x="803066" y="887"/>
                </a:lnTo>
                <a:lnTo>
                  <a:pt x="760100" y="4566"/>
                </a:lnTo>
                <a:lnTo>
                  <a:pt x="718046" y="10020"/>
                </a:lnTo>
                <a:lnTo>
                  <a:pt x="675992" y="17377"/>
                </a:lnTo>
                <a:lnTo>
                  <a:pt x="634862" y="26510"/>
                </a:lnTo>
                <a:lnTo>
                  <a:pt x="594643" y="38433"/>
                </a:lnTo>
                <a:lnTo>
                  <a:pt x="554411" y="51244"/>
                </a:lnTo>
                <a:lnTo>
                  <a:pt x="516014" y="66846"/>
                </a:lnTo>
                <a:lnTo>
                  <a:pt x="478541" y="83336"/>
                </a:lnTo>
                <a:lnTo>
                  <a:pt x="441967" y="102616"/>
                </a:lnTo>
                <a:lnTo>
                  <a:pt x="406316" y="122784"/>
                </a:lnTo>
                <a:lnTo>
                  <a:pt x="371577" y="144728"/>
                </a:lnTo>
                <a:lnTo>
                  <a:pt x="338673" y="168575"/>
                </a:lnTo>
                <a:lnTo>
                  <a:pt x="306680" y="193309"/>
                </a:lnTo>
                <a:lnTo>
                  <a:pt x="275598" y="219820"/>
                </a:lnTo>
                <a:lnTo>
                  <a:pt x="246338" y="248232"/>
                </a:lnTo>
                <a:lnTo>
                  <a:pt x="218003" y="277533"/>
                </a:lnTo>
                <a:lnTo>
                  <a:pt x="191490" y="307849"/>
                </a:lnTo>
                <a:lnTo>
                  <a:pt x="165888" y="339814"/>
                </a:lnTo>
                <a:lnTo>
                  <a:pt x="142121" y="373808"/>
                </a:lnTo>
                <a:lnTo>
                  <a:pt x="120184" y="407675"/>
                </a:lnTo>
                <a:lnTo>
                  <a:pt x="99156" y="443394"/>
                </a:lnTo>
                <a:lnTo>
                  <a:pt x="80873" y="480039"/>
                </a:lnTo>
                <a:lnTo>
                  <a:pt x="63505" y="516684"/>
                </a:lnTo>
                <a:lnTo>
                  <a:pt x="48877" y="555169"/>
                </a:lnTo>
                <a:lnTo>
                  <a:pt x="35165" y="594566"/>
                </a:lnTo>
                <a:lnTo>
                  <a:pt x="23282" y="634877"/>
                </a:lnTo>
                <a:lnTo>
                  <a:pt x="14139" y="676101"/>
                </a:lnTo>
                <a:lnTo>
                  <a:pt x="6826" y="717326"/>
                </a:lnTo>
                <a:lnTo>
                  <a:pt x="1341" y="760389"/>
                </a:lnTo>
                <a:lnTo>
                  <a:pt x="0" y="775850"/>
                </a:lnTo>
                <a:lnTo>
                  <a:pt x="0" y="917743"/>
                </a:lnTo>
                <a:lnTo>
                  <a:pt x="6826" y="975681"/>
                </a:lnTo>
                <a:lnTo>
                  <a:pt x="14139" y="1016905"/>
                </a:lnTo>
                <a:lnTo>
                  <a:pt x="23282" y="1058142"/>
                </a:lnTo>
                <a:lnTo>
                  <a:pt x="35165" y="1098453"/>
                </a:lnTo>
                <a:lnTo>
                  <a:pt x="48877" y="1137838"/>
                </a:lnTo>
                <a:lnTo>
                  <a:pt x="63505" y="1176322"/>
                </a:lnTo>
                <a:lnTo>
                  <a:pt x="80873" y="1213880"/>
                </a:lnTo>
                <a:lnTo>
                  <a:pt x="99156" y="1250526"/>
                </a:lnTo>
                <a:lnTo>
                  <a:pt x="120184" y="1286257"/>
                </a:lnTo>
                <a:lnTo>
                  <a:pt x="142121" y="1320163"/>
                </a:lnTo>
                <a:lnTo>
                  <a:pt x="165888" y="1354055"/>
                </a:lnTo>
                <a:lnTo>
                  <a:pt x="191490" y="1385208"/>
                </a:lnTo>
                <a:lnTo>
                  <a:pt x="218003" y="1416361"/>
                </a:lnTo>
                <a:lnTo>
                  <a:pt x="246338" y="1445675"/>
                </a:lnTo>
                <a:lnTo>
                  <a:pt x="275598" y="1474075"/>
                </a:lnTo>
                <a:lnTo>
                  <a:pt x="306680" y="1500636"/>
                </a:lnTo>
                <a:lnTo>
                  <a:pt x="338673" y="1525383"/>
                </a:lnTo>
                <a:lnTo>
                  <a:pt x="371577" y="1549204"/>
                </a:lnTo>
                <a:lnTo>
                  <a:pt x="406316" y="1571186"/>
                </a:lnTo>
                <a:lnTo>
                  <a:pt x="441967" y="1591342"/>
                </a:lnTo>
                <a:lnTo>
                  <a:pt x="478541" y="1610581"/>
                </a:lnTo>
                <a:lnTo>
                  <a:pt x="516014" y="1627072"/>
                </a:lnTo>
                <a:lnTo>
                  <a:pt x="554411" y="1642646"/>
                </a:lnTo>
                <a:lnTo>
                  <a:pt x="594643" y="1655473"/>
                </a:lnTo>
                <a:lnTo>
                  <a:pt x="634862" y="1667383"/>
                </a:lnTo>
                <a:lnTo>
                  <a:pt x="675992" y="1676544"/>
                </a:lnTo>
                <a:lnTo>
                  <a:pt x="718046" y="1683874"/>
                </a:lnTo>
                <a:lnTo>
                  <a:pt x="951180" y="1687147"/>
                </a:lnTo>
                <a:lnTo>
                  <a:pt x="976762" y="1683874"/>
                </a:lnTo>
                <a:lnTo>
                  <a:pt x="1018817" y="1676544"/>
                </a:lnTo>
                <a:lnTo>
                  <a:pt x="1059947" y="1667383"/>
                </a:lnTo>
                <a:lnTo>
                  <a:pt x="1100166" y="1655473"/>
                </a:lnTo>
                <a:lnTo>
                  <a:pt x="1139487" y="1642646"/>
                </a:lnTo>
                <a:lnTo>
                  <a:pt x="1177871" y="1627072"/>
                </a:lnTo>
                <a:lnTo>
                  <a:pt x="1215356" y="1610581"/>
                </a:lnTo>
                <a:lnTo>
                  <a:pt x="1251931" y="1591342"/>
                </a:lnTo>
                <a:lnTo>
                  <a:pt x="1287568" y="1571186"/>
                </a:lnTo>
                <a:lnTo>
                  <a:pt x="1322371" y="1549204"/>
                </a:lnTo>
                <a:lnTo>
                  <a:pt x="1356161" y="1525383"/>
                </a:lnTo>
                <a:lnTo>
                  <a:pt x="1388179" y="1500636"/>
                </a:lnTo>
                <a:lnTo>
                  <a:pt x="1418300" y="1474075"/>
                </a:lnTo>
                <a:lnTo>
                  <a:pt x="1448420" y="1445675"/>
                </a:lnTo>
                <a:lnTo>
                  <a:pt x="1476768" y="1416361"/>
                </a:lnTo>
                <a:lnTo>
                  <a:pt x="1503344" y="1385208"/>
                </a:lnTo>
                <a:lnTo>
                  <a:pt x="1528023" y="1354055"/>
                </a:lnTo>
                <a:lnTo>
                  <a:pt x="1551815" y="1320163"/>
                </a:lnTo>
                <a:lnTo>
                  <a:pt x="1573709" y="1286258"/>
                </a:lnTo>
                <a:lnTo>
                  <a:pt x="1594717" y="1250526"/>
                </a:lnTo>
                <a:lnTo>
                  <a:pt x="1613067" y="1213881"/>
                </a:lnTo>
                <a:lnTo>
                  <a:pt x="1630405" y="1176322"/>
                </a:lnTo>
                <a:lnTo>
                  <a:pt x="1645972" y="1137838"/>
                </a:lnTo>
                <a:lnTo>
                  <a:pt x="1658754" y="1098453"/>
                </a:lnTo>
                <a:lnTo>
                  <a:pt x="1670650" y="1058142"/>
                </a:lnTo>
                <a:lnTo>
                  <a:pt x="1679762" y="1016905"/>
                </a:lnTo>
                <a:lnTo>
                  <a:pt x="1687102" y="975681"/>
                </a:lnTo>
                <a:lnTo>
                  <a:pt x="1692544" y="933543"/>
                </a:lnTo>
                <a:lnTo>
                  <a:pt x="1696214" y="890480"/>
                </a:lnTo>
                <a:lnTo>
                  <a:pt x="1697100" y="846503"/>
                </a:lnTo>
                <a:lnTo>
                  <a:pt x="1696214" y="802527"/>
                </a:lnTo>
                <a:lnTo>
                  <a:pt x="1692544" y="760389"/>
                </a:lnTo>
                <a:lnTo>
                  <a:pt x="1687102" y="717326"/>
                </a:lnTo>
                <a:lnTo>
                  <a:pt x="1679762" y="676102"/>
                </a:lnTo>
                <a:lnTo>
                  <a:pt x="1670650" y="634877"/>
                </a:lnTo>
                <a:lnTo>
                  <a:pt x="1658754" y="594566"/>
                </a:lnTo>
                <a:lnTo>
                  <a:pt x="1645972" y="555169"/>
                </a:lnTo>
                <a:lnTo>
                  <a:pt x="1630405" y="516684"/>
                </a:lnTo>
                <a:lnTo>
                  <a:pt x="1613067" y="480039"/>
                </a:lnTo>
                <a:lnTo>
                  <a:pt x="1594717" y="443394"/>
                </a:lnTo>
                <a:lnTo>
                  <a:pt x="1573709" y="407675"/>
                </a:lnTo>
                <a:lnTo>
                  <a:pt x="1551815" y="373808"/>
                </a:lnTo>
                <a:lnTo>
                  <a:pt x="1528023" y="339814"/>
                </a:lnTo>
                <a:lnTo>
                  <a:pt x="1503344" y="307849"/>
                </a:lnTo>
                <a:lnTo>
                  <a:pt x="1476768" y="277533"/>
                </a:lnTo>
                <a:lnTo>
                  <a:pt x="1448420" y="248233"/>
                </a:lnTo>
                <a:lnTo>
                  <a:pt x="1418300" y="219820"/>
                </a:lnTo>
                <a:lnTo>
                  <a:pt x="1388179" y="193309"/>
                </a:lnTo>
                <a:lnTo>
                  <a:pt x="1356161" y="168575"/>
                </a:lnTo>
                <a:lnTo>
                  <a:pt x="1322371" y="144728"/>
                </a:lnTo>
                <a:lnTo>
                  <a:pt x="1287568" y="122784"/>
                </a:lnTo>
                <a:lnTo>
                  <a:pt x="1251931" y="102616"/>
                </a:lnTo>
                <a:lnTo>
                  <a:pt x="1215356" y="83336"/>
                </a:lnTo>
                <a:lnTo>
                  <a:pt x="1177871" y="66846"/>
                </a:lnTo>
                <a:lnTo>
                  <a:pt x="1139487" y="51244"/>
                </a:lnTo>
                <a:lnTo>
                  <a:pt x="1100166" y="38433"/>
                </a:lnTo>
                <a:lnTo>
                  <a:pt x="1059947" y="26510"/>
                </a:lnTo>
                <a:lnTo>
                  <a:pt x="1018817" y="17377"/>
                </a:lnTo>
                <a:lnTo>
                  <a:pt x="976762" y="10020"/>
                </a:lnTo>
                <a:lnTo>
                  <a:pt x="933797" y="4566"/>
                </a:lnTo>
                <a:lnTo>
                  <a:pt x="890832" y="887"/>
                </a:lnTo>
                <a:lnTo>
                  <a:pt x="846942" y="0"/>
                </a:lnTo>
                <a:close/>
              </a:path>
            </a:pathLst>
          </a:custGeom>
          <a:solidFill>
            <a:srgbClr val="9EC4FF"/>
          </a:solidFill>
        </p:spPr>
        <p:txBody>
          <a:bodyPr wrap="square" lIns="0" tIns="0" rIns="0" bIns="0" rtlCol="0"/>
          <a:lstStyle/>
          <a:p>
            <a:endParaRPr/>
          </a:p>
        </p:txBody>
      </p:sp>
      <p:sp>
        <p:nvSpPr>
          <p:cNvPr id="8" name="object 4">
            <a:extLst>
              <a:ext uri="{FF2B5EF4-FFF2-40B4-BE49-F238E27FC236}">
                <a16:creationId xmlns:a16="http://schemas.microsoft.com/office/drawing/2014/main" id="{A16710AE-6767-4959-A81E-EF8710B8E030}"/>
              </a:ext>
            </a:extLst>
          </p:cNvPr>
          <p:cNvSpPr/>
          <p:nvPr/>
        </p:nvSpPr>
        <p:spPr>
          <a:xfrm>
            <a:off x="1684283" y="3535714"/>
            <a:ext cx="1326515" cy="1644650"/>
          </a:xfrm>
          <a:custGeom>
            <a:avLst/>
            <a:gdLst/>
            <a:ahLst/>
            <a:cxnLst/>
            <a:rect l="l" t="t" r="r" b="b"/>
            <a:pathLst>
              <a:path w="1326514" h="1644650">
                <a:moveTo>
                  <a:pt x="307161" y="1299969"/>
                </a:moveTo>
                <a:lnTo>
                  <a:pt x="307161" y="1487774"/>
                </a:lnTo>
                <a:lnTo>
                  <a:pt x="958045" y="1644439"/>
                </a:lnTo>
                <a:lnTo>
                  <a:pt x="896792" y="1450216"/>
                </a:lnTo>
                <a:lnTo>
                  <a:pt x="896792" y="1309127"/>
                </a:lnTo>
                <a:lnTo>
                  <a:pt x="344634" y="1309127"/>
                </a:lnTo>
                <a:lnTo>
                  <a:pt x="307161" y="1299969"/>
                </a:lnTo>
                <a:close/>
              </a:path>
              <a:path w="1326514" h="1644650">
                <a:moveTo>
                  <a:pt x="1064136" y="1188195"/>
                </a:moveTo>
                <a:lnTo>
                  <a:pt x="344634" y="1188195"/>
                </a:lnTo>
                <a:lnTo>
                  <a:pt x="344634" y="1309127"/>
                </a:lnTo>
                <a:lnTo>
                  <a:pt x="896792" y="1309127"/>
                </a:lnTo>
                <a:lnTo>
                  <a:pt x="896792" y="1287145"/>
                </a:lnTo>
                <a:lnTo>
                  <a:pt x="992161" y="1287145"/>
                </a:lnTo>
                <a:lnTo>
                  <a:pt x="1027561" y="1267903"/>
                </a:lnTo>
                <a:lnTo>
                  <a:pt x="1054897" y="1224840"/>
                </a:lnTo>
                <a:lnTo>
                  <a:pt x="1060466" y="1207437"/>
                </a:lnTo>
                <a:lnTo>
                  <a:pt x="1064136" y="1188195"/>
                </a:lnTo>
                <a:close/>
              </a:path>
              <a:path w="1326514" h="1644650">
                <a:moveTo>
                  <a:pt x="992161" y="1287145"/>
                </a:moveTo>
                <a:lnTo>
                  <a:pt x="896792" y="1287145"/>
                </a:lnTo>
                <a:lnTo>
                  <a:pt x="898627" y="1288059"/>
                </a:lnTo>
                <a:lnTo>
                  <a:pt x="905031" y="1288972"/>
                </a:lnTo>
                <a:lnTo>
                  <a:pt x="914168" y="1291724"/>
                </a:lnTo>
                <a:lnTo>
                  <a:pt x="926052" y="1292638"/>
                </a:lnTo>
                <a:lnTo>
                  <a:pt x="941593" y="1293551"/>
                </a:lnTo>
                <a:lnTo>
                  <a:pt x="958956" y="1293551"/>
                </a:lnTo>
                <a:lnTo>
                  <a:pt x="978154" y="1290811"/>
                </a:lnTo>
                <a:lnTo>
                  <a:pt x="992161" y="1287145"/>
                </a:lnTo>
                <a:close/>
              </a:path>
              <a:path w="1326514" h="1644650">
                <a:moveTo>
                  <a:pt x="1114927" y="562462"/>
                </a:moveTo>
                <a:lnTo>
                  <a:pt x="144437" y="562462"/>
                </a:lnTo>
                <a:lnTo>
                  <a:pt x="127984" y="601847"/>
                </a:lnTo>
                <a:lnTo>
                  <a:pt x="121581" y="637579"/>
                </a:lnTo>
                <a:lnTo>
                  <a:pt x="121581" y="654995"/>
                </a:lnTo>
                <a:lnTo>
                  <a:pt x="123416" y="671484"/>
                </a:lnTo>
                <a:lnTo>
                  <a:pt x="127073" y="687061"/>
                </a:lnTo>
                <a:lnTo>
                  <a:pt x="132553" y="703550"/>
                </a:lnTo>
                <a:lnTo>
                  <a:pt x="119758" y="713622"/>
                </a:lnTo>
                <a:lnTo>
                  <a:pt x="87753" y="756685"/>
                </a:lnTo>
                <a:lnTo>
                  <a:pt x="71300" y="812573"/>
                </a:lnTo>
                <a:lnTo>
                  <a:pt x="69478" y="832728"/>
                </a:lnTo>
                <a:lnTo>
                  <a:pt x="54848" y="842799"/>
                </a:lnTo>
                <a:lnTo>
                  <a:pt x="19198" y="887689"/>
                </a:lnTo>
                <a:lnTo>
                  <a:pt x="5479" y="926174"/>
                </a:lnTo>
                <a:lnTo>
                  <a:pt x="0" y="970150"/>
                </a:lnTo>
                <a:lnTo>
                  <a:pt x="1822" y="999464"/>
                </a:lnTo>
                <a:lnTo>
                  <a:pt x="19198" y="1052599"/>
                </a:lnTo>
                <a:lnTo>
                  <a:pt x="49369" y="1093836"/>
                </a:lnTo>
                <a:lnTo>
                  <a:pt x="88676" y="1117657"/>
                </a:lnTo>
                <a:lnTo>
                  <a:pt x="111532" y="1122236"/>
                </a:lnTo>
                <a:lnTo>
                  <a:pt x="117012" y="1148797"/>
                </a:lnTo>
                <a:lnTo>
                  <a:pt x="139868" y="1194613"/>
                </a:lnTo>
                <a:lnTo>
                  <a:pt x="173696" y="1228506"/>
                </a:lnTo>
                <a:lnTo>
                  <a:pt x="216661" y="1246834"/>
                </a:lnTo>
                <a:lnTo>
                  <a:pt x="240428" y="1249574"/>
                </a:lnTo>
                <a:lnTo>
                  <a:pt x="255969" y="1248661"/>
                </a:lnTo>
                <a:lnTo>
                  <a:pt x="299846" y="1232171"/>
                </a:lnTo>
                <a:lnTo>
                  <a:pt x="335496" y="1201019"/>
                </a:lnTo>
                <a:lnTo>
                  <a:pt x="344634" y="1188195"/>
                </a:lnTo>
                <a:lnTo>
                  <a:pt x="1064136" y="1188195"/>
                </a:lnTo>
                <a:lnTo>
                  <a:pt x="1066793" y="1168952"/>
                </a:lnTo>
                <a:lnTo>
                  <a:pt x="1065022" y="1145131"/>
                </a:lnTo>
                <a:lnTo>
                  <a:pt x="1057682" y="1124976"/>
                </a:lnTo>
                <a:lnTo>
                  <a:pt x="1050341" y="1111239"/>
                </a:lnTo>
                <a:lnTo>
                  <a:pt x="1046671" y="1106660"/>
                </a:lnTo>
                <a:lnTo>
                  <a:pt x="1083246" y="1050772"/>
                </a:lnTo>
                <a:lnTo>
                  <a:pt x="1034775" y="1019619"/>
                </a:lnTo>
                <a:lnTo>
                  <a:pt x="1098812" y="1005882"/>
                </a:lnTo>
                <a:lnTo>
                  <a:pt x="1083246" y="910597"/>
                </a:lnTo>
                <a:lnTo>
                  <a:pt x="1144498" y="910597"/>
                </a:lnTo>
                <a:lnTo>
                  <a:pt x="1043128" y="687061"/>
                </a:lnTo>
                <a:lnTo>
                  <a:pt x="1046671" y="676063"/>
                </a:lnTo>
                <a:lnTo>
                  <a:pt x="1055910" y="647663"/>
                </a:lnTo>
                <a:lnTo>
                  <a:pt x="1064136" y="611018"/>
                </a:lnTo>
                <a:lnTo>
                  <a:pt x="1067806" y="575286"/>
                </a:lnTo>
                <a:lnTo>
                  <a:pt x="1076032" y="573447"/>
                </a:lnTo>
                <a:lnTo>
                  <a:pt x="1090586" y="568868"/>
                </a:lnTo>
                <a:lnTo>
                  <a:pt x="1108936" y="564289"/>
                </a:lnTo>
                <a:lnTo>
                  <a:pt x="1114927" y="562462"/>
                </a:lnTo>
                <a:close/>
              </a:path>
              <a:path w="1326514" h="1644650">
                <a:moveTo>
                  <a:pt x="1098812" y="0"/>
                </a:moveTo>
                <a:lnTo>
                  <a:pt x="29246" y="388395"/>
                </a:lnTo>
                <a:lnTo>
                  <a:pt x="114266" y="441542"/>
                </a:lnTo>
                <a:lnTo>
                  <a:pt x="111532" y="571620"/>
                </a:lnTo>
                <a:lnTo>
                  <a:pt x="144437" y="562462"/>
                </a:lnTo>
                <a:lnTo>
                  <a:pt x="1114927" y="562462"/>
                </a:lnTo>
                <a:lnTo>
                  <a:pt x="1129944" y="557883"/>
                </a:lnTo>
                <a:lnTo>
                  <a:pt x="1150952" y="550552"/>
                </a:lnTo>
                <a:lnTo>
                  <a:pt x="1188413" y="538641"/>
                </a:lnTo>
                <a:lnTo>
                  <a:pt x="1201195" y="533136"/>
                </a:lnTo>
                <a:lnTo>
                  <a:pt x="1252449" y="504710"/>
                </a:lnTo>
                <a:lnTo>
                  <a:pt x="1317372" y="458032"/>
                </a:lnTo>
                <a:lnTo>
                  <a:pt x="1323700" y="451563"/>
                </a:lnTo>
                <a:lnTo>
                  <a:pt x="1326484" y="449787"/>
                </a:lnTo>
                <a:lnTo>
                  <a:pt x="1044014" y="362772"/>
                </a:lnTo>
                <a:lnTo>
                  <a:pt x="1032117" y="233519"/>
                </a:lnTo>
                <a:lnTo>
                  <a:pt x="1033003" y="232631"/>
                </a:lnTo>
                <a:lnTo>
                  <a:pt x="1035788" y="228952"/>
                </a:lnTo>
                <a:lnTo>
                  <a:pt x="1039458" y="223498"/>
                </a:lnTo>
                <a:lnTo>
                  <a:pt x="1044900" y="217029"/>
                </a:lnTo>
                <a:lnTo>
                  <a:pt x="1051354" y="209799"/>
                </a:lnTo>
                <a:lnTo>
                  <a:pt x="1059580" y="202442"/>
                </a:lnTo>
                <a:lnTo>
                  <a:pt x="1066793" y="195085"/>
                </a:lnTo>
                <a:lnTo>
                  <a:pt x="1095142" y="166672"/>
                </a:lnTo>
                <a:lnTo>
                  <a:pt x="1109822" y="123672"/>
                </a:lnTo>
                <a:lnTo>
                  <a:pt x="1111594" y="108070"/>
                </a:lnTo>
                <a:lnTo>
                  <a:pt x="1111594" y="75979"/>
                </a:lnTo>
                <a:lnTo>
                  <a:pt x="1108936" y="46678"/>
                </a:lnTo>
                <a:lnTo>
                  <a:pt x="1104254" y="22831"/>
                </a:lnTo>
                <a:lnTo>
                  <a:pt x="1100710" y="6342"/>
                </a:lnTo>
                <a:lnTo>
                  <a:pt x="1098812" y="0"/>
                </a:lnTo>
                <a:close/>
              </a:path>
            </a:pathLst>
          </a:custGeom>
          <a:solidFill>
            <a:srgbClr val="000000"/>
          </a:solidFill>
        </p:spPr>
        <p:txBody>
          <a:bodyPr wrap="square" lIns="0" tIns="0" rIns="0" bIns="0" rtlCol="0"/>
          <a:lstStyle/>
          <a:p>
            <a:endParaRPr/>
          </a:p>
        </p:txBody>
      </p:sp>
      <p:sp>
        <p:nvSpPr>
          <p:cNvPr id="9" name="object 5">
            <a:extLst>
              <a:ext uri="{FF2B5EF4-FFF2-40B4-BE49-F238E27FC236}">
                <a16:creationId xmlns:a16="http://schemas.microsoft.com/office/drawing/2014/main" id="{93EC38D4-16EE-47E3-A94B-159349186ACC}"/>
              </a:ext>
            </a:extLst>
          </p:cNvPr>
          <p:cNvSpPr/>
          <p:nvPr/>
        </p:nvSpPr>
        <p:spPr>
          <a:xfrm>
            <a:off x="1801296" y="3620826"/>
            <a:ext cx="862965" cy="332740"/>
          </a:xfrm>
          <a:custGeom>
            <a:avLst/>
            <a:gdLst/>
            <a:ahLst/>
            <a:cxnLst/>
            <a:rect l="l" t="t" r="r" b="b"/>
            <a:pathLst>
              <a:path w="862964" h="332739">
                <a:moveTo>
                  <a:pt x="852916" y="0"/>
                </a:moveTo>
                <a:lnTo>
                  <a:pt x="0" y="309752"/>
                </a:lnTo>
                <a:lnTo>
                  <a:pt x="43876" y="332583"/>
                </a:lnTo>
                <a:lnTo>
                  <a:pt x="814519" y="150309"/>
                </a:lnTo>
                <a:lnTo>
                  <a:pt x="816354" y="149421"/>
                </a:lnTo>
                <a:lnTo>
                  <a:pt x="820923" y="144728"/>
                </a:lnTo>
                <a:lnTo>
                  <a:pt x="828238" y="138386"/>
                </a:lnTo>
                <a:lnTo>
                  <a:pt x="852005" y="103504"/>
                </a:lnTo>
                <a:lnTo>
                  <a:pt x="862977" y="35769"/>
                </a:lnTo>
                <a:lnTo>
                  <a:pt x="859319" y="14713"/>
                </a:lnTo>
                <a:lnTo>
                  <a:pt x="854751" y="3678"/>
                </a:lnTo>
                <a:lnTo>
                  <a:pt x="852916" y="0"/>
                </a:lnTo>
                <a:close/>
              </a:path>
            </a:pathLst>
          </a:custGeom>
          <a:solidFill>
            <a:srgbClr val="FFFFFF"/>
          </a:solidFill>
        </p:spPr>
        <p:txBody>
          <a:bodyPr wrap="square" lIns="0" tIns="0" rIns="0" bIns="0" rtlCol="0"/>
          <a:lstStyle/>
          <a:p>
            <a:endParaRPr/>
          </a:p>
        </p:txBody>
      </p:sp>
      <p:sp>
        <p:nvSpPr>
          <p:cNvPr id="10" name="object 6">
            <a:extLst>
              <a:ext uri="{FF2B5EF4-FFF2-40B4-BE49-F238E27FC236}">
                <a16:creationId xmlns:a16="http://schemas.microsoft.com/office/drawing/2014/main" id="{27B582D7-4925-4CBD-8E5A-67B8701CBBD2}"/>
              </a:ext>
            </a:extLst>
          </p:cNvPr>
          <p:cNvSpPr/>
          <p:nvPr/>
        </p:nvSpPr>
        <p:spPr>
          <a:xfrm>
            <a:off x="2099320" y="3913075"/>
            <a:ext cx="80645" cy="81915"/>
          </a:xfrm>
          <a:custGeom>
            <a:avLst/>
            <a:gdLst/>
            <a:ahLst/>
            <a:cxnLst/>
            <a:rect l="l" t="t" r="r" b="b"/>
            <a:pathLst>
              <a:path w="80644" h="81914">
                <a:moveTo>
                  <a:pt x="40219" y="0"/>
                </a:moveTo>
                <a:lnTo>
                  <a:pt x="3657" y="24734"/>
                </a:lnTo>
                <a:lnTo>
                  <a:pt x="0" y="40336"/>
                </a:lnTo>
                <a:lnTo>
                  <a:pt x="911" y="48581"/>
                </a:lnTo>
                <a:lnTo>
                  <a:pt x="31993" y="80672"/>
                </a:lnTo>
                <a:lnTo>
                  <a:pt x="40219" y="81560"/>
                </a:lnTo>
                <a:lnTo>
                  <a:pt x="48445" y="80672"/>
                </a:lnTo>
                <a:lnTo>
                  <a:pt x="79527" y="48581"/>
                </a:lnTo>
                <a:lnTo>
                  <a:pt x="80438" y="40336"/>
                </a:lnTo>
                <a:lnTo>
                  <a:pt x="79527" y="32091"/>
                </a:lnTo>
                <a:lnTo>
                  <a:pt x="77704" y="24734"/>
                </a:lnTo>
                <a:lnTo>
                  <a:pt x="73123" y="18392"/>
                </a:lnTo>
                <a:lnTo>
                  <a:pt x="68554" y="11923"/>
                </a:lnTo>
                <a:lnTo>
                  <a:pt x="55760" y="2790"/>
                </a:lnTo>
                <a:lnTo>
                  <a:pt x="48445" y="887"/>
                </a:lnTo>
                <a:lnTo>
                  <a:pt x="40219" y="0"/>
                </a:lnTo>
                <a:close/>
              </a:path>
            </a:pathLst>
          </a:custGeom>
          <a:solidFill>
            <a:srgbClr val="FFFFFF"/>
          </a:solidFill>
        </p:spPr>
        <p:txBody>
          <a:bodyPr wrap="square" lIns="0" tIns="0" rIns="0" bIns="0" rtlCol="0"/>
          <a:lstStyle/>
          <a:p>
            <a:endParaRPr/>
          </a:p>
        </p:txBody>
      </p:sp>
      <p:sp>
        <p:nvSpPr>
          <p:cNvPr id="11" name="object 7">
            <a:extLst>
              <a:ext uri="{FF2B5EF4-FFF2-40B4-BE49-F238E27FC236}">
                <a16:creationId xmlns:a16="http://schemas.microsoft.com/office/drawing/2014/main" id="{FF9BAC08-C5B6-4A1F-8AB5-ACC67940B9A7}"/>
              </a:ext>
            </a:extLst>
          </p:cNvPr>
          <p:cNvSpPr/>
          <p:nvPr/>
        </p:nvSpPr>
        <p:spPr>
          <a:xfrm>
            <a:off x="2004238" y="4051461"/>
            <a:ext cx="669290" cy="905510"/>
          </a:xfrm>
          <a:custGeom>
            <a:avLst/>
            <a:gdLst/>
            <a:ahLst/>
            <a:cxnLst/>
            <a:rect l="l" t="t" r="r" b="b"/>
            <a:pathLst>
              <a:path w="669289" h="905510">
                <a:moveTo>
                  <a:pt x="82273" y="148407"/>
                </a:moveTo>
                <a:lnTo>
                  <a:pt x="31993" y="172228"/>
                </a:lnTo>
                <a:lnTo>
                  <a:pt x="6403" y="210699"/>
                </a:lnTo>
                <a:lnTo>
                  <a:pt x="0" y="255602"/>
                </a:lnTo>
                <a:lnTo>
                  <a:pt x="3657" y="280337"/>
                </a:lnTo>
                <a:lnTo>
                  <a:pt x="30170" y="331632"/>
                </a:lnTo>
                <a:lnTo>
                  <a:pt x="65821" y="370117"/>
                </a:lnTo>
                <a:lnTo>
                  <a:pt x="106040" y="387520"/>
                </a:lnTo>
                <a:lnTo>
                  <a:pt x="131642" y="389359"/>
                </a:lnTo>
                <a:lnTo>
                  <a:pt x="131642" y="392099"/>
                </a:lnTo>
                <a:lnTo>
                  <a:pt x="132553" y="400356"/>
                </a:lnTo>
                <a:lnTo>
                  <a:pt x="132461" y="428756"/>
                </a:lnTo>
                <a:lnTo>
                  <a:pt x="130731" y="446159"/>
                </a:lnTo>
                <a:lnTo>
                  <a:pt x="127073" y="464476"/>
                </a:lnTo>
                <a:lnTo>
                  <a:pt x="121581" y="483718"/>
                </a:lnTo>
                <a:lnTo>
                  <a:pt x="112443" y="502047"/>
                </a:lnTo>
                <a:lnTo>
                  <a:pt x="101471" y="520363"/>
                </a:lnTo>
                <a:lnTo>
                  <a:pt x="92334" y="535939"/>
                </a:lnTo>
                <a:lnTo>
                  <a:pt x="85019" y="549689"/>
                </a:lnTo>
                <a:lnTo>
                  <a:pt x="78615" y="559761"/>
                </a:lnTo>
                <a:lnTo>
                  <a:pt x="74047" y="568005"/>
                </a:lnTo>
                <a:lnTo>
                  <a:pt x="71300" y="574424"/>
                </a:lnTo>
                <a:lnTo>
                  <a:pt x="69478" y="578089"/>
                </a:lnTo>
                <a:lnTo>
                  <a:pt x="68567" y="579003"/>
                </a:lnTo>
                <a:lnTo>
                  <a:pt x="68567" y="802539"/>
                </a:lnTo>
                <a:lnTo>
                  <a:pt x="429666" y="905156"/>
                </a:lnTo>
                <a:lnTo>
                  <a:pt x="429666" y="731088"/>
                </a:lnTo>
                <a:lnTo>
                  <a:pt x="427831" y="730162"/>
                </a:lnTo>
                <a:lnTo>
                  <a:pt x="423262" y="728336"/>
                </a:lnTo>
                <a:lnTo>
                  <a:pt x="415947" y="725583"/>
                </a:lnTo>
                <a:lnTo>
                  <a:pt x="406810" y="721917"/>
                </a:lnTo>
                <a:lnTo>
                  <a:pt x="383043" y="710007"/>
                </a:lnTo>
                <a:lnTo>
                  <a:pt x="369324" y="702688"/>
                </a:lnTo>
                <a:lnTo>
                  <a:pt x="355619" y="694443"/>
                </a:lnTo>
                <a:lnTo>
                  <a:pt x="340078" y="685272"/>
                </a:lnTo>
                <a:lnTo>
                  <a:pt x="298023" y="651380"/>
                </a:lnTo>
                <a:lnTo>
                  <a:pt x="265107" y="609230"/>
                </a:lnTo>
                <a:lnTo>
                  <a:pt x="258716" y="593666"/>
                </a:lnTo>
                <a:lnTo>
                  <a:pt x="282483" y="571671"/>
                </a:lnTo>
                <a:lnTo>
                  <a:pt x="547223" y="571671"/>
                </a:lnTo>
                <a:lnTo>
                  <a:pt x="548501" y="568919"/>
                </a:lnTo>
                <a:lnTo>
                  <a:pt x="564042" y="523115"/>
                </a:lnTo>
                <a:lnTo>
                  <a:pt x="576836" y="475473"/>
                </a:lnTo>
                <a:lnTo>
                  <a:pt x="585075" y="428756"/>
                </a:lnTo>
                <a:lnTo>
                  <a:pt x="589644" y="384780"/>
                </a:lnTo>
                <a:lnTo>
                  <a:pt x="589644" y="347209"/>
                </a:lnTo>
                <a:lnTo>
                  <a:pt x="580494" y="294987"/>
                </a:lnTo>
                <a:lnTo>
                  <a:pt x="562219" y="248271"/>
                </a:lnTo>
                <a:lnTo>
                  <a:pt x="553993" y="235447"/>
                </a:lnTo>
                <a:lnTo>
                  <a:pt x="553069" y="233607"/>
                </a:lnTo>
                <a:lnTo>
                  <a:pt x="470522" y="184138"/>
                </a:lnTo>
                <a:lnTo>
                  <a:pt x="167292" y="184138"/>
                </a:lnTo>
                <a:lnTo>
                  <a:pt x="123416" y="162144"/>
                </a:lnTo>
                <a:lnTo>
                  <a:pt x="121581" y="160317"/>
                </a:lnTo>
                <a:lnTo>
                  <a:pt x="116101" y="156651"/>
                </a:lnTo>
                <a:lnTo>
                  <a:pt x="106964" y="152986"/>
                </a:lnTo>
                <a:lnTo>
                  <a:pt x="95991" y="149320"/>
                </a:lnTo>
                <a:lnTo>
                  <a:pt x="82273" y="148407"/>
                </a:lnTo>
                <a:close/>
              </a:path>
              <a:path w="669289" h="905510">
                <a:moveTo>
                  <a:pt x="547223" y="571671"/>
                </a:moveTo>
                <a:lnTo>
                  <a:pt x="282483" y="571671"/>
                </a:lnTo>
                <a:lnTo>
                  <a:pt x="285216" y="575337"/>
                </a:lnTo>
                <a:lnTo>
                  <a:pt x="291620" y="584495"/>
                </a:lnTo>
                <a:lnTo>
                  <a:pt x="319044" y="613809"/>
                </a:lnTo>
                <a:lnTo>
                  <a:pt x="363845" y="646801"/>
                </a:lnTo>
                <a:lnTo>
                  <a:pt x="426008" y="669696"/>
                </a:lnTo>
                <a:lnTo>
                  <a:pt x="449775" y="673362"/>
                </a:lnTo>
                <a:lnTo>
                  <a:pt x="457090" y="672448"/>
                </a:lnTo>
                <a:lnTo>
                  <a:pt x="511028" y="639469"/>
                </a:lnTo>
                <a:lnTo>
                  <a:pt x="530214" y="608316"/>
                </a:lnTo>
                <a:lnTo>
                  <a:pt x="547223" y="571671"/>
                </a:lnTo>
                <a:close/>
              </a:path>
              <a:path w="669289" h="905510">
                <a:moveTo>
                  <a:pt x="234949" y="0"/>
                </a:moveTo>
                <a:lnTo>
                  <a:pt x="218484" y="94358"/>
                </a:lnTo>
                <a:lnTo>
                  <a:pt x="204778" y="131917"/>
                </a:lnTo>
                <a:lnTo>
                  <a:pt x="180087" y="170389"/>
                </a:lnTo>
                <a:lnTo>
                  <a:pt x="167292" y="184138"/>
                </a:lnTo>
                <a:lnTo>
                  <a:pt x="470522" y="184138"/>
                </a:lnTo>
                <a:lnTo>
                  <a:pt x="464405" y="180473"/>
                </a:lnTo>
                <a:lnTo>
                  <a:pt x="467139" y="179559"/>
                </a:lnTo>
                <a:lnTo>
                  <a:pt x="474454" y="176807"/>
                </a:lnTo>
                <a:lnTo>
                  <a:pt x="485426" y="173141"/>
                </a:lnTo>
                <a:lnTo>
                  <a:pt x="500967" y="168562"/>
                </a:lnTo>
                <a:lnTo>
                  <a:pt x="518330" y="163070"/>
                </a:lnTo>
                <a:lnTo>
                  <a:pt x="538452" y="155738"/>
                </a:lnTo>
                <a:lnTo>
                  <a:pt x="559473" y="149320"/>
                </a:lnTo>
                <a:lnTo>
                  <a:pt x="581418" y="141988"/>
                </a:lnTo>
                <a:lnTo>
                  <a:pt x="626205" y="122759"/>
                </a:lnTo>
                <a:lnTo>
                  <a:pt x="641746" y="111761"/>
                </a:lnTo>
                <a:lnTo>
                  <a:pt x="646315" y="108096"/>
                </a:lnTo>
                <a:lnTo>
                  <a:pt x="648150" y="105343"/>
                </a:lnTo>
                <a:lnTo>
                  <a:pt x="649061" y="104430"/>
                </a:lnTo>
                <a:lnTo>
                  <a:pt x="666740" y="77856"/>
                </a:lnTo>
                <a:lnTo>
                  <a:pt x="587809" y="77856"/>
                </a:lnTo>
                <a:lnTo>
                  <a:pt x="538452" y="73277"/>
                </a:lnTo>
                <a:lnTo>
                  <a:pt x="466228" y="64119"/>
                </a:lnTo>
                <a:lnTo>
                  <a:pt x="407721" y="54961"/>
                </a:lnTo>
                <a:lnTo>
                  <a:pt x="361098" y="45790"/>
                </a:lnTo>
                <a:lnTo>
                  <a:pt x="323613" y="36632"/>
                </a:lnTo>
                <a:lnTo>
                  <a:pt x="308072" y="32966"/>
                </a:lnTo>
                <a:lnTo>
                  <a:pt x="271510" y="19229"/>
                </a:lnTo>
                <a:lnTo>
                  <a:pt x="243175" y="4566"/>
                </a:lnTo>
                <a:lnTo>
                  <a:pt x="234949" y="0"/>
                </a:lnTo>
                <a:close/>
              </a:path>
              <a:path w="669289" h="905510">
                <a:moveTo>
                  <a:pt x="669171" y="74203"/>
                </a:moveTo>
                <a:lnTo>
                  <a:pt x="652719" y="76030"/>
                </a:lnTo>
                <a:lnTo>
                  <a:pt x="619802" y="77856"/>
                </a:lnTo>
                <a:lnTo>
                  <a:pt x="666740" y="77856"/>
                </a:lnTo>
                <a:lnTo>
                  <a:pt x="669171" y="74203"/>
                </a:lnTo>
                <a:close/>
              </a:path>
            </a:pathLst>
          </a:custGeom>
          <a:solidFill>
            <a:srgbClr val="FFFFFF"/>
          </a:solidFill>
        </p:spPr>
        <p:txBody>
          <a:bodyPr wrap="square" lIns="0" tIns="0" rIns="0" bIns="0" rtlCol="0"/>
          <a:lstStyle/>
          <a:p>
            <a:endParaRPr/>
          </a:p>
        </p:txBody>
      </p:sp>
      <p:sp>
        <p:nvSpPr>
          <p:cNvPr id="12" name="object 8">
            <a:extLst>
              <a:ext uri="{FF2B5EF4-FFF2-40B4-BE49-F238E27FC236}">
                <a16:creationId xmlns:a16="http://schemas.microsoft.com/office/drawing/2014/main" id="{7A424FCB-E9EE-4B99-B962-3FF88B7D0C05}"/>
              </a:ext>
            </a:extLst>
          </p:cNvPr>
          <p:cNvSpPr/>
          <p:nvPr/>
        </p:nvSpPr>
        <p:spPr>
          <a:xfrm>
            <a:off x="2025273" y="4884240"/>
            <a:ext cx="442595" cy="200660"/>
          </a:xfrm>
          <a:custGeom>
            <a:avLst/>
            <a:gdLst/>
            <a:ahLst/>
            <a:cxnLst/>
            <a:rect l="l" t="t" r="r" b="b"/>
            <a:pathLst>
              <a:path w="442594" h="200660">
                <a:moveTo>
                  <a:pt x="0" y="0"/>
                </a:moveTo>
                <a:lnTo>
                  <a:pt x="0" y="95284"/>
                </a:lnTo>
                <a:lnTo>
                  <a:pt x="442448" y="200641"/>
                </a:lnTo>
                <a:lnTo>
                  <a:pt x="415935" y="112687"/>
                </a:lnTo>
                <a:lnTo>
                  <a:pt x="0" y="0"/>
                </a:lnTo>
                <a:close/>
              </a:path>
            </a:pathLst>
          </a:custGeom>
          <a:solidFill>
            <a:srgbClr val="FFFFFF"/>
          </a:solidFill>
        </p:spPr>
        <p:txBody>
          <a:bodyPr wrap="square" lIns="0" tIns="0" rIns="0" bIns="0" rtlCol="0"/>
          <a:lstStyle/>
          <a:p>
            <a:endParaRPr/>
          </a:p>
        </p:txBody>
      </p:sp>
      <p:sp>
        <p:nvSpPr>
          <p:cNvPr id="13" name="object 9">
            <a:extLst>
              <a:ext uri="{FF2B5EF4-FFF2-40B4-BE49-F238E27FC236}">
                <a16:creationId xmlns:a16="http://schemas.microsoft.com/office/drawing/2014/main" id="{F57F2455-52F6-49BD-AEAA-4334DF1FA6F5}"/>
              </a:ext>
            </a:extLst>
          </p:cNvPr>
          <p:cNvSpPr txBox="1"/>
          <p:nvPr/>
        </p:nvSpPr>
        <p:spPr>
          <a:xfrm>
            <a:off x="1148990" y="5566805"/>
            <a:ext cx="2209800" cy="319318"/>
          </a:xfrm>
          <a:prstGeom prst="rect">
            <a:avLst/>
          </a:prstGeom>
          <a:ln w="10160">
            <a:noFill/>
          </a:ln>
        </p:spPr>
        <p:txBody>
          <a:bodyPr vert="horz" wrap="square" lIns="0" tIns="11430" rIns="0" bIns="0" rtlCol="0">
            <a:spAutoFit/>
          </a:bodyPr>
          <a:lstStyle/>
          <a:p>
            <a:pPr marL="86360">
              <a:spcBef>
                <a:spcPts val="90"/>
              </a:spcBef>
            </a:pPr>
            <a:r>
              <a:rPr sz="2000" b="1" spc="-5" dirty="0">
                <a:latin typeface="Times New Roman"/>
                <a:cs typeface="Times New Roman"/>
              </a:rPr>
              <a:t>Objeto</a:t>
            </a:r>
            <a:r>
              <a:rPr sz="2000" b="1" spc="-55" dirty="0">
                <a:latin typeface="Times New Roman"/>
                <a:cs typeface="Times New Roman"/>
              </a:rPr>
              <a:t> </a:t>
            </a:r>
            <a:r>
              <a:rPr sz="2000" b="1" spc="-5" dirty="0">
                <a:latin typeface="Times New Roman"/>
                <a:cs typeface="Times New Roman"/>
              </a:rPr>
              <a:t>Conductor</a:t>
            </a:r>
            <a:endParaRPr sz="2000" dirty="0">
              <a:latin typeface="Times New Roman"/>
              <a:cs typeface="Times New Roman"/>
            </a:endParaRPr>
          </a:p>
        </p:txBody>
      </p:sp>
      <p:sp>
        <p:nvSpPr>
          <p:cNvPr id="14" name="object 10">
            <a:extLst>
              <a:ext uri="{FF2B5EF4-FFF2-40B4-BE49-F238E27FC236}">
                <a16:creationId xmlns:a16="http://schemas.microsoft.com/office/drawing/2014/main" id="{81BECE42-0F13-46B1-9628-ED53DB10A040}"/>
              </a:ext>
            </a:extLst>
          </p:cNvPr>
          <p:cNvSpPr/>
          <p:nvPr/>
        </p:nvSpPr>
        <p:spPr>
          <a:xfrm>
            <a:off x="7247359" y="2635737"/>
            <a:ext cx="3533140" cy="3169920"/>
          </a:xfrm>
          <a:prstGeom prst="rect">
            <a:avLst/>
          </a:prstGeom>
          <a:blipFill>
            <a:blip r:embed="rId2" cstate="print"/>
            <a:stretch>
              <a:fillRect/>
            </a:stretch>
          </a:blipFill>
        </p:spPr>
        <p:txBody>
          <a:bodyPr wrap="square" lIns="0" tIns="0" rIns="0" bIns="0" rtlCol="0"/>
          <a:lstStyle/>
          <a:p>
            <a:endParaRPr/>
          </a:p>
        </p:txBody>
      </p:sp>
      <p:sp>
        <p:nvSpPr>
          <p:cNvPr id="16" name="object 12">
            <a:extLst>
              <a:ext uri="{FF2B5EF4-FFF2-40B4-BE49-F238E27FC236}">
                <a16:creationId xmlns:a16="http://schemas.microsoft.com/office/drawing/2014/main" id="{B8E730A4-2859-43C9-B274-62D1698A746D}"/>
              </a:ext>
            </a:extLst>
          </p:cNvPr>
          <p:cNvSpPr txBox="1"/>
          <p:nvPr/>
        </p:nvSpPr>
        <p:spPr>
          <a:xfrm>
            <a:off x="8628559" y="5805657"/>
            <a:ext cx="1489710" cy="377190"/>
          </a:xfrm>
          <a:prstGeom prst="rect">
            <a:avLst/>
          </a:prstGeom>
        </p:spPr>
        <p:txBody>
          <a:bodyPr vert="horz" wrap="square" lIns="0" tIns="0" rIns="0" bIns="0" rtlCol="0">
            <a:spAutoFit/>
          </a:bodyPr>
          <a:lstStyle/>
          <a:p>
            <a:pPr marL="12700"/>
            <a:r>
              <a:rPr sz="2400" b="1" spc="-5" dirty="0">
                <a:latin typeface="Times New Roman"/>
                <a:cs typeface="Times New Roman"/>
              </a:rPr>
              <a:t>Objeto</a:t>
            </a:r>
            <a:r>
              <a:rPr sz="2400" b="1" spc="-70" dirty="0">
                <a:latin typeface="Times New Roman"/>
                <a:cs typeface="Times New Roman"/>
              </a:rPr>
              <a:t> </a:t>
            </a:r>
            <a:r>
              <a:rPr sz="2400" b="1" spc="-5" dirty="0">
                <a:latin typeface="Times New Roman"/>
                <a:cs typeface="Times New Roman"/>
              </a:rPr>
              <a:t>Bus</a:t>
            </a:r>
            <a:endParaRPr sz="2400" dirty="0">
              <a:latin typeface="Times New Roman"/>
              <a:cs typeface="Times New Roman"/>
            </a:endParaRPr>
          </a:p>
        </p:txBody>
      </p:sp>
      <p:sp>
        <p:nvSpPr>
          <p:cNvPr id="17" name="object 13">
            <a:extLst>
              <a:ext uri="{FF2B5EF4-FFF2-40B4-BE49-F238E27FC236}">
                <a16:creationId xmlns:a16="http://schemas.microsoft.com/office/drawing/2014/main" id="{6C321CA0-9AB6-40F9-9B9F-389F61D995BA}"/>
              </a:ext>
            </a:extLst>
          </p:cNvPr>
          <p:cNvSpPr/>
          <p:nvPr/>
        </p:nvSpPr>
        <p:spPr>
          <a:xfrm>
            <a:off x="3143526" y="3718413"/>
            <a:ext cx="4223432" cy="551314"/>
          </a:xfrm>
          <a:custGeom>
            <a:avLst/>
            <a:gdLst/>
            <a:ahLst/>
            <a:cxnLst/>
            <a:rect l="l" t="t" r="r" b="b"/>
            <a:pathLst>
              <a:path w="3166110" h="502285">
                <a:moveTo>
                  <a:pt x="2988555" y="57848"/>
                </a:moveTo>
                <a:lnTo>
                  <a:pt x="0" y="444372"/>
                </a:lnTo>
                <a:lnTo>
                  <a:pt x="7492" y="502284"/>
                </a:lnTo>
                <a:lnTo>
                  <a:pt x="2996064" y="115883"/>
                </a:lnTo>
                <a:lnTo>
                  <a:pt x="2988555" y="57848"/>
                </a:lnTo>
                <a:close/>
              </a:path>
              <a:path w="3166110" h="502285">
                <a:moveTo>
                  <a:pt x="3136547" y="54101"/>
                </a:moveTo>
                <a:lnTo>
                  <a:pt x="3017519" y="54101"/>
                </a:lnTo>
                <a:lnTo>
                  <a:pt x="3025013" y="112140"/>
                </a:lnTo>
                <a:lnTo>
                  <a:pt x="2996064" y="115883"/>
                </a:lnTo>
                <a:lnTo>
                  <a:pt x="3003550" y="173736"/>
                </a:lnTo>
                <a:lnTo>
                  <a:pt x="3166110" y="64388"/>
                </a:lnTo>
                <a:lnTo>
                  <a:pt x="3136547" y="54101"/>
                </a:lnTo>
                <a:close/>
              </a:path>
              <a:path w="3166110" h="502285">
                <a:moveTo>
                  <a:pt x="3017519" y="54101"/>
                </a:moveTo>
                <a:lnTo>
                  <a:pt x="2988555" y="57848"/>
                </a:lnTo>
                <a:lnTo>
                  <a:pt x="2996064" y="115883"/>
                </a:lnTo>
                <a:lnTo>
                  <a:pt x="3025013" y="112140"/>
                </a:lnTo>
                <a:lnTo>
                  <a:pt x="3017519" y="54101"/>
                </a:lnTo>
                <a:close/>
              </a:path>
              <a:path w="3166110" h="502285">
                <a:moveTo>
                  <a:pt x="2981070" y="0"/>
                </a:moveTo>
                <a:lnTo>
                  <a:pt x="2988555" y="57848"/>
                </a:lnTo>
                <a:lnTo>
                  <a:pt x="3017519" y="54101"/>
                </a:lnTo>
                <a:lnTo>
                  <a:pt x="3136547" y="54101"/>
                </a:lnTo>
                <a:lnTo>
                  <a:pt x="2981070" y="0"/>
                </a:lnTo>
                <a:close/>
              </a:path>
            </a:pathLst>
          </a:custGeom>
          <a:solidFill>
            <a:srgbClr val="000000"/>
          </a:solidFill>
        </p:spPr>
        <p:txBody>
          <a:bodyPr wrap="square" lIns="0" tIns="0" rIns="0" bIns="0" rtlCol="0"/>
          <a:lstStyle/>
          <a:p>
            <a:endParaRPr/>
          </a:p>
        </p:txBody>
      </p:sp>
      <p:sp>
        <p:nvSpPr>
          <p:cNvPr id="18" name="object 14">
            <a:extLst>
              <a:ext uri="{FF2B5EF4-FFF2-40B4-BE49-F238E27FC236}">
                <a16:creationId xmlns:a16="http://schemas.microsoft.com/office/drawing/2014/main" id="{0F9CC60A-DC21-4B48-BE2A-9863BFADCBD0}"/>
              </a:ext>
            </a:extLst>
          </p:cNvPr>
          <p:cNvSpPr txBox="1"/>
          <p:nvPr/>
        </p:nvSpPr>
        <p:spPr>
          <a:xfrm>
            <a:off x="3219090" y="3502769"/>
            <a:ext cx="1826260" cy="316865"/>
          </a:xfrm>
          <a:prstGeom prst="rect">
            <a:avLst/>
          </a:prstGeom>
        </p:spPr>
        <p:txBody>
          <a:bodyPr vert="horz" wrap="square" lIns="0" tIns="0" rIns="0" bIns="0" rtlCol="0">
            <a:spAutoFit/>
          </a:bodyPr>
          <a:lstStyle/>
          <a:p>
            <a:pPr marL="12700"/>
            <a:r>
              <a:rPr sz="2000" b="1" dirty="0">
                <a:latin typeface="Times New Roman"/>
                <a:cs typeface="Times New Roman"/>
              </a:rPr>
              <a:t>Color =</a:t>
            </a:r>
            <a:r>
              <a:rPr sz="2000" b="1" spc="-150" dirty="0">
                <a:latin typeface="Times New Roman"/>
                <a:cs typeface="Times New Roman"/>
              </a:rPr>
              <a:t> </a:t>
            </a:r>
            <a:r>
              <a:rPr lang="es-ES" sz="2000" b="1" spc="-5" dirty="0">
                <a:solidFill>
                  <a:srgbClr val="00B050"/>
                </a:solidFill>
                <a:latin typeface="Times New Roman"/>
                <a:cs typeface="Times New Roman"/>
              </a:rPr>
              <a:t>VERDE</a:t>
            </a:r>
            <a:endParaRPr sz="2000" dirty="0">
              <a:solidFill>
                <a:srgbClr val="00B050"/>
              </a:solidFill>
              <a:latin typeface="Times New Roman"/>
              <a:cs typeface="Times New Roman"/>
            </a:endParaRPr>
          </a:p>
        </p:txBody>
      </p:sp>
    </p:spTree>
    <p:extLst>
      <p:ext uri="{BB962C8B-B14F-4D97-AF65-F5344CB8AC3E}">
        <p14:creationId xmlns:p14="http://schemas.microsoft.com/office/powerpoint/2010/main" val="1295029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PRINCIPIO DE OCULTACIÓN</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sp>
        <p:nvSpPr>
          <p:cNvPr id="6" name="object 2">
            <a:extLst>
              <a:ext uri="{FF2B5EF4-FFF2-40B4-BE49-F238E27FC236}">
                <a16:creationId xmlns:a16="http://schemas.microsoft.com/office/drawing/2014/main" id="{3D9F9A15-9B70-4421-9F14-6832CE4E2266}"/>
              </a:ext>
            </a:extLst>
          </p:cNvPr>
          <p:cNvSpPr txBox="1"/>
          <p:nvPr/>
        </p:nvSpPr>
        <p:spPr>
          <a:xfrm>
            <a:off x="1148989" y="1872724"/>
            <a:ext cx="10168867" cy="997709"/>
          </a:xfrm>
          <a:prstGeom prst="rect">
            <a:avLst/>
          </a:prstGeom>
        </p:spPr>
        <p:txBody>
          <a:bodyPr vert="horz" wrap="square" lIns="0" tIns="0" rIns="0" bIns="0" rtlCol="0">
            <a:spAutoFit/>
          </a:bodyPr>
          <a:lstStyle/>
          <a:p>
            <a:pPr marL="12700">
              <a:lnSpc>
                <a:spcPts val="3604"/>
              </a:lnSpc>
            </a:pPr>
            <a:r>
              <a:rPr lang="es-ES" sz="3200" b="1" u="sng" dirty="0">
                <a:latin typeface="Calibri"/>
                <a:cs typeface="Calibri"/>
              </a:rPr>
              <a:t>Visibilidad </a:t>
            </a:r>
            <a:r>
              <a:rPr lang="es-CO" sz="3200" b="1" u="sng" dirty="0">
                <a:latin typeface="Calibri"/>
                <a:cs typeface="Calibri"/>
              </a:rPr>
              <a:t>Privada </a:t>
            </a:r>
            <a:r>
              <a:rPr lang="es-CO" sz="3200" dirty="0">
                <a:latin typeface="Calibri"/>
                <a:cs typeface="Calibri"/>
              </a:rPr>
              <a:t>: </a:t>
            </a:r>
            <a:r>
              <a:rPr lang="es-CO" sz="3200" spc="-5" dirty="0">
                <a:latin typeface="Calibri"/>
                <a:cs typeface="Calibri"/>
              </a:rPr>
              <a:t>solo </a:t>
            </a:r>
            <a:r>
              <a:rPr lang="es-CO" sz="3200" dirty="0">
                <a:latin typeface="Calibri"/>
                <a:cs typeface="Calibri"/>
              </a:rPr>
              <a:t>el </a:t>
            </a:r>
            <a:r>
              <a:rPr lang="es-CO" sz="3200" spc="-5" dirty="0">
                <a:latin typeface="Calibri"/>
                <a:cs typeface="Calibri"/>
              </a:rPr>
              <a:t>objeto puede</a:t>
            </a:r>
            <a:r>
              <a:rPr lang="es-CO" sz="3200" spc="35" dirty="0">
                <a:latin typeface="Calibri"/>
                <a:cs typeface="Calibri"/>
              </a:rPr>
              <a:t> </a:t>
            </a:r>
            <a:r>
              <a:rPr lang="es-CO" sz="3200" dirty="0">
                <a:latin typeface="Calibri"/>
                <a:cs typeface="Calibri"/>
              </a:rPr>
              <a:t>referenciar</a:t>
            </a:r>
          </a:p>
          <a:p>
            <a:pPr>
              <a:spcBef>
                <a:spcPts val="80"/>
              </a:spcBef>
            </a:pPr>
            <a:r>
              <a:rPr lang="es-CO" sz="3200" dirty="0">
                <a:latin typeface="Calibri"/>
                <a:cs typeface="Calibri"/>
              </a:rPr>
              <a:t>directamente </a:t>
            </a:r>
            <a:r>
              <a:rPr lang="es-CO" sz="3200" spc="-5" dirty="0">
                <a:latin typeface="Calibri"/>
                <a:cs typeface="Calibri"/>
              </a:rPr>
              <a:t>sus</a:t>
            </a:r>
            <a:r>
              <a:rPr lang="es-CO" sz="3200" spc="-125" dirty="0">
                <a:latin typeface="Calibri"/>
                <a:cs typeface="Calibri"/>
              </a:rPr>
              <a:t> </a:t>
            </a:r>
            <a:r>
              <a:rPr lang="es-CO" sz="3200" dirty="0">
                <a:latin typeface="Calibri"/>
                <a:cs typeface="Calibri"/>
              </a:rPr>
              <a:t>atributos</a:t>
            </a:r>
          </a:p>
        </p:txBody>
      </p:sp>
      <p:sp>
        <p:nvSpPr>
          <p:cNvPr id="19" name="object 4">
            <a:extLst>
              <a:ext uri="{FF2B5EF4-FFF2-40B4-BE49-F238E27FC236}">
                <a16:creationId xmlns:a16="http://schemas.microsoft.com/office/drawing/2014/main" id="{37E596A5-CD03-4CB2-A43F-B4E99870892D}"/>
              </a:ext>
            </a:extLst>
          </p:cNvPr>
          <p:cNvSpPr/>
          <p:nvPr/>
        </p:nvSpPr>
        <p:spPr>
          <a:xfrm>
            <a:off x="2592239" y="4022655"/>
            <a:ext cx="1697355" cy="1687195"/>
          </a:xfrm>
          <a:custGeom>
            <a:avLst/>
            <a:gdLst/>
            <a:ahLst/>
            <a:cxnLst/>
            <a:rect l="l" t="t" r="r" b="b"/>
            <a:pathLst>
              <a:path w="1697355" h="1687195">
                <a:moveTo>
                  <a:pt x="846942" y="0"/>
                </a:moveTo>
                <a:lnTo>
                  <a:pt x="803066" y="887"/>
                </a:lnTo>
                <a:lnTo>
                  <a:pt x="760100" y="4566"/>
                </a:lnTo>
                <a:lnTo>
                  <a:pt x="718046" y="10020"/>
                </a:lnTo>
                <a:lnTo>
                  <a:pt x="675992" y="17377"/>
                </a:lnTo>
                <a:lnTo>
                  <a:pt x="634862" y="26510"/>
                </a:lnTo>
                <a:lnTo>
                  <a:pt x="594643" y="38433"/>
                </a:lnTo>
                <a:lnTo>
                  <a:pt x="554411" y="51244"/>
                </a:lnTo>
                <a:lnTo>
                  <a:pt x="516014" y="66846"/>
                </a:lnTo>
                <a:lnTo>
                  <a:pt x="478541" y="83336"/>
                </a:lnTo>
                <a:lnTo>
                  <a:pt x="441967" y="102616"/>
                </a:lnTo>
                <a:lnTo>
                  <a:pt x="406316" y="122784"/>
                </a:lnTo>
                <a:lnTo>
                  <a:pt x="371577" y="144728"/>
                </a:lnTo>
                <a:lnTo>
                  <a:pt x="338673" y="168575"/>
                </a:lnTo>
                <a:lnTo>
                  <a:pt x="306680" y="193309"/>
                </a:lnTo>
                <a:lnTo>
                  <a:pt x="275598" y="219819"/>
                </a:lnTo>
                <a:lnTo>
                  <a:pt x="246338" y="248232"/>
                </a:lnTo>
                <a:lnTo>
                  <a:pt x="218003" y="277533"/>
                </a:lnTo>
                <a:lnTo>
                  <a:pt x="191490" y="307849"/>
                </a:lnTo>
                <a:lnTo>
                  <a:pt x="165888" y="339814"/>
                </a:lnTo>
                <a:lnTo>
                  <a:pt x="142121" y="373808"/>
                </a:lnTo>
                <a:lnTo>
                  <a:pt x="120183" y="407675"/>
                </a:lnTo>
                <a:lnTo>
                  <a:pt x="99156" y="443394"/>
                </a:lnTo>
                <a:lnTo>
                  <a:pt x="80873" y="480039"/>
                </a:lnTo>
                <a:lnTo>
                  <a:pt x="63505" y="516684"/>
                </a:lnTo>
                <a:lnTo>
                  <a:pt x="48877" y="555169"/>
                </a:lnTo>
                <a:lnTo>
                  <a:pt x="35165" y="594566"/>
                </a:lnTo>
                <a:lnTo>
                  <a:pt x="23282" y="634877"/>
                </a:lnTo>
                <a:lnTo>
                  <a:pt x="14139" y="676101"/>
                </a:lnTo>
                <a:lnTo>
                  <a:pt x="6826" y="717326"/>
                </a:lnTo>
                <a:lnTo>
                  <a:pt x="1341" y="760389"/>
                </a:lnTo>
                <a:lnTo>
                  <a:pt x="0" y="775850"/>
                </a:lnTo>
                <a:lnTo>
                  <a:pt x="0" y="917743"/>
                </a:lnTo>
                <a:lnTo>
                  <a:pt x="6826" y="975681"/>
                </a:lnTo>
                <a:lnTo>
                  <a:pt x="14139" y="1016905"/>
                </a:lnTo>
                <a:lnTo>
                  <a:pt x="23282" y="1058142"/>
                </a:lnTo>
                <a:lnTo>
                  <a:pt x="35165" y="1098453"/>
                </a:lnTo>
                <a:lnTo>
                  <a:pt x="48877" y="1137838"/>
                </a:lnTo>
                <a:lnTo>
                  <a:pt x="63505" y="1176322"/>
                </a:lnTo>
                <a:lnTo>
                  <a:pt x="80873" y="1213880"/>
                </a:lnTo>
                <a:lnTo>
                  <a:pt x="99156" y="1250526"/>
                </a:lnTo>
                <a:lnTo>
                  <a:pt x="120184" y="1286257"/>
                </a:lnTo>
                <a:lnTo>
                  <a:pt x="142121" y="1320163"/>
                </a:lnTo>
                <a:lnTo>
                  <a:pt x="165888" y="1354055"/>
                </a:lnTo>
                <a:lnTo>
                  <a:pt x="191490" y="1385208"/>
                </a:lnTo>
                <a:lnTo>
                  <a:pt x="218003" y="1416361"/>
                </a:lnTo>
                <a:lnTo>
                  <a:pt x="246338" y="1445675"/>
                </a:lnTo>
                <a:lnTo>
                  <a:pt x="275598" y="1474075"/>
                </a:lnTo>
                <a:lnTo>
                  <a:pt x="306680" y="1500636"/>
                </a:lnTo>
                <a:lnTo>
                  <a:pt x="338673" y="1525383"/>
                </a:lnTo>
                <a:lnTo>
                  <a:pt x="371577" y="1549204"/>
                </a:lnTo>
                <a:lnTo>
                  <a:pt x="406316" y="1571186"/>
                </a:lnTo>
                <a:lnTo>
                  <a:pt x="441967" y="1591342"/>
                </a:lnTo>
                <a:lnTo>
                  <a:pt x="478541" y="1610581"/>
                </a:lnTo>
                <a:lnTo>
                  <a:pt x="516014" y="1627072"/>
                </a:lnTo>
                <a:lnTo>
                  <a:pt x="554411" y="1642646"/>
                </a:lnTo>
                <a:lnTo>
                  <a:pt x="594643" y="1655473"/>
                </a:lnTo>
                <a:lnTo>
                  <a:pt x="634862" y="1667383"/>
                </a:lnTo>
                <a:lnTo>
                  <a:pt x="675992" y="1676544"/>
                </a:lnTo>
                <a:lnTo>
                  <a:pt x="718046" y="1683874"/>
                </a:lnTo>
                <a:lnTo>
                  <a:pt x="951180" y="1687147"/>
                </a:lnTo>
                <a:lnTo>
                  <a:pt x="976762" y="1683874"/>
                </a:lnTo>
                <a:lnTo>
                  <a:pt x="1018817" y="1676544"/>
                </a:lnTo>
                <a:lnTo>
                  <a:pt x="1059947" y="1667383"/>
                </a:lnTo>
                <a:lnTo>
                  <a:pt x="1100166" y="1655473"/>
                </a:lnTo>
                <a:lnTo>
                  <a:pt x="1139487" y="1642646"/>
                </a:lnTo>
                <a:lnTo>
                  <a:pt x="1177871" y="1627072"/>
                </a:lnTo>
                <a:lnTo>
                  <a:pt x="1215356" y="1610582"/>
                </a:lnTo>
                <a:lnTo>
                  <a:pt x="1251931" y="1591342"/>
                </a:lnTo>
                <a:lnTo>
                  <a:pt x="1287568" y="1571186"/>
                </a:lnTo>
                <a:lnTo>
                  <a:pt x="1322371" y="1549204"/>
                </a:lnTo>
                <a:lnTo>
                  <a:pt x="1356161" y="1525383"/>
                </a:lnTo>
                <a:lnTo>
                  <a:pt x="1388179" y="1500636"/>
                </a:lnTo>
                <a:lnTo>
                  <a:pt x="1418300" y="1474075"/>
                </a:lnTo>
                <a:lnTo>
                  <a:pt x="1448420" y="1445675"/>
                </a:lnTo>
                <a:lnTo>
                  <a:pt x="1476768" y="1416361"/>
                </a:lnTo>
                <a:lnTo>
                  <a:pt x="1503344" y="1385208"/>
                </a:lnTo>
                <a:lnTo>
                  <a:pt x="1528023" y="1354055"/>
                </a:lnTo>
                <a:lnTo>
                  <a:pt x="1551815" y="1320163"/>
                </a:lnTo>
                <a:lnTo>
                  <a:pt x="1573709" y="1286258"/>
                </a:lnTo>
                <a:lnTo>
                  <a:pt x="1594717" y="1250526"/>
                </a:lnTo>
                <a:lnTo>
                  <a:pt x="1613067" y="1213881"/>
                </a:lnTo>
                <a:lnTo>
                  <a:pt x="1630405" y="1176322"/>
                </a:lnTo>
                <a:lnTo>
                  <a:pt x="1645972" y="1137838"/>
                </a:lnTo>
                <a:lnTo>
                  <a:pt x="1658754" y="1098453"/>
                </a:lnTo>
                <a:lnTo>
                  <a:pt x="1670650" y="1058142"/>
                </a:lnTo>
                <a:lnTo>
                  <a:pt x="1679762" y="1016905"/>
                </a:lnTo>
                <a:lnTo>
                  <a:pt x="1687102" y="975681"/>
                </a:lnTo>
                <a:lnTo>
                  <a:pt x="1692544" y="933543"/>
                </a:lnTo>
                <a:lnTo>
                  <a:pt x="1696214" y="890480"/>
                </a:lnTo>
                <a:lnTo>
                  <a:pt x="1697100" y="846503"/>
                </a:lnTo>
                <a:lnTo>
                  <a:pt x="1696214" y="802527"/>
                </a:lnTo>
                <a:lnTo>
                  <a:pt x="1692544" y="760389"/>
                </a:lnTo>
                <a:lnTo>
                  <a:pt x="1687102" y="717326"/>
                </a:lnTo>
                <a:lnTo>
                  <a:pt x="1679762" y="676102"/>
                </a:lnTo>
                <a:lnTo>
                  <a:pt x="1670650" y="634877"/>
                </a:lnTo>
                <a:lnTo>
                  <a:pt x="1658754" y="594566"/>
                </a:lnTo>
                <a:lnTo>
                  <a:pt x="1645972" y="555169"/>
                </a:lnTo>
                <a:lnTo>
                  <a:pt x="1630405" y="516684"/>
                </a:lnTo>
                <a:lnTo>
                  <a:pt x="1613067" y="480039"/>
                </a:lnTo>
                <a:lnTo>
                  <a:pt x="1594717" y="443394"/>
                </a:lnTo>
                <a:lnTo>
                  <a:pt x="1573709" y="407675"/>
                </a:lnTo>
                <a:lnTo>
                  <a:pt x="1551815" y="373808"/>
                </a:lnTo>
                <a:lnTo>
                  <a:pt x="1528023" y="339814"/>
                </a:lnTo>
                <a:lnTo>
                  <a:pt x="1503344" y="307849"/>
                </a:lnTo>
                <a:lnTo>
                  <a:pt x="1476768" y="277533"/>
                </a:lnTo>
                <a:lnTo>
                  <a:pt x="1448420" y="248233"/>
                </a:lnTo>
                <a:lnTo>
                  <a:pt x="1418299" y="219820"/>
                </a:lnTo>
                <a:lnTo>
                  <a:pt x="1388179" y="193309"/>
                </a:lnTo>
                <a:lnTo>
                  <a:pt x="1356161" y="168575"/>
                </a:lnTo>
                <a:lnTo>
                  <a:pt x="1322371" y="144728"/>
                </a:lnTo>
                <a:lnTo>
                  <a:pt x="1287568" y="122784"/>
                </a:lnTo>
                <a:lnTo>
                  <a:pt x="1251930" y="102616"/>
                </a:lnTo>
                <a:lnTo>
                  <a:pt x="1215356" y="83336"/>
                </a:lnTo>
                <a:lnTo>
                  <a:pt x="1177871" y="66846"/>
                </a:lnTo>
                <a:lnTo>
                  <a:pt x="1139486" y="51244"/>
                </a:lnTo>
                <a:lnTo>
                  <a:pt x="1100166" y="38433"/>
                </a:lnTo>
                <a:lnTo>
                  <a:pt x="1059947" y="26510"/>
                </a:lnTo>
                <a:lnTo>
                  <a:pt x="1018816" y="17377"/>
                </a:lnTo>
                <a:lnTo>
                  <a:pt x="976762" y="10020"/>
                </a:lnTo>
                <a:lnTo>
                  <a:pt x="933797" y="4566"/>
                </a:lnTo>
                <a:lnTo>
                  <a:pt x="890832" y="887"/>
                </a:lnTo>
                <a:lnTo>
                  <a:pt x="846942" y="0"/>
                </a:lnTo>
                <a:close/>
              </a:path>
            </a:pathLst>
          </a:custGeom>
          <a:solidFill>
            <a:srgbClr val="9EC4FF"/>
          </a:solidFill>
        </p:spPr>
        <p:txBody>
          <a:bodyPr wrap="square" lIns="0" tIns="0" rIns="0" bIns="0" rtlCol="0"/>
          <a:lstStyle/>
          <a:p>
            <a:endParaRPr/>
          </a:p>
        </p:txBody>
      </p:sp>
      <p:sp>
        <p:nvSpPr>
          <p:cNvPr id="20" name="object 5">
            <a:extLst>
              <a:ext uri="{FF2B5EF4-FFF2-40B4-BE49-F238E27FC236}">
                <a16:creationId xmlns:a16="http://schemas.microsoft.com/office/drawing/2014/main" id="{29567E97-3943-48C8-979F-811849BAA18E}"/>
              </a:ext>
            </a:extLst>
          </p:cNvPr>
          <p:cNvSpPr/>
          <p:nvPr/>
        </p:nvSpPr>
        <p:spPr>
          <a:xfrm>
            <a:off x="2830351" y="3914584"/>
            <a:ext cx="1326515" cy="1644650"/>
          </a:xfrm>
          <a:custGeom>
            <a:avLst/>
            <a:gdLst/>
            <a:ahLst/>
            <a:cxnLst/>
            <a:rect l="l" t="t" r="r" b="b"/>
            <a:pathLst>
              <a:path w="1326514" h="1644650">
                <a:moveTo>
                  <a:pt x="307161" y="1299969"/>
                </a:moveTo>
                <a:lnTo>
                  <a:pt x="307161" y="1487774"/>
                </a:lnTo>
                <a:lnTo>
                  <a:pt x="958045" y="1644439"/>
                </a:lnTo>
                <a:lnTo>
                  <a:pt x="896792" y="1450216"/>
                </a:lnTo>
                <a:lnTo>
                  <a:pt x="896792" y="1309127"/>
                </a:lnTo>
                <a:lnTo>
                  <a:pt x="344634" y="1309127"/>
                </a:lnTo>
                <a:lnTo>
                  <a:pt x="307161" y="1299969"/>
                </a:lnTo>
                <a:close/>
              </a:path>
              <a:path w="1326514" h="1644650">
                <a:moveTo>
                  <a:pt x="1064136" y="1188195"/>
                </a:moveTo>
                <a:lnTo>
                  <a:pt x="344634" y="1188195"/>
                </a:lnTo>
                <a:lnTo>
                  <a:pt x="344634" y="1309127"/>
                </a:lnTo>
                <a:lnTo>
                  <a:pt x="896792" y="1309127"/>
                </a:lnTo>
                <a:lnTo>
                  <a:pt x="896792" y="1287145"/>
                </a:lnTo>
                <a:lnTo>
                  <a:pt x="992161" y="1287145"/>
                </a:lnTo>
                <a:lnTo>
                  <a:pt x="1027562" y="1267903"/>
                </a:lnTo>
                <a:lnTo>
                  <a:pt x="1054897" y="1224840"/>
                </a:lnTo>
                <a:lnTo>
                  <a:pt x="1060466" y="1207437"/>
                </a:lnTo>
                <a:lnTo>
                  <a:pt x="1064136" y="1188195"/>
                </a:lnTo>
                <a:close/>
              </a:path>
              <a:path w="1326514" h="1644650">
                <a:moveTo>
                  <a:pt x="992161" y="1287145"/>
                </a:moveTo>
                <a:lnTo>
                  <a:pt x="896792" y="1287145"/>
                </a:lnTo>
                <a:lnTo>
                  <a:pt x="898627" y="1288059"/>
                </a:lnTo>
                <a:lnTo>
                  <a:pt x="905031" y="1288972"/>
                </a:lnTo>
                <a:lnTo>
                  <a:pt x="914168" y="1291724"/>
                </a:lnTo>
                <a:lnTo>
                  <a:pt x="926052" y="1292638"/>
                </a:lnTo>
                <a:lnTo>
                  <a:pt x="941593" y="1293551"/>
                </a:lnTo>
                <a:lnTo>
                  <a:pt x="958956" y="1293551"/>
                </a:lnTo>
                <a:lnTo>
                  <a:pt x="978154" y="1290811"/>
                </a:lnTo>
                <a:lnTo>
                  <a:pt x="992161" y="1287145"/>
                </a:lnTo>
                <a:close/>
              </a:path>
              <a:path w="1326514" h="1644650">
                <a:moveTo>
                  <a:pt x="1114927" y="562462"/>
                </a:moveTo>
                <a:lnTo>
                  <a:pt x="144437" y="562462"/>
                </a:lnTo>
                <a:lnTo>
                  <a:pt x="127984" y="601847"/>
                </a:lnTo>
                <a:lnTo>
                  <a:pt x="121581" y="637579"/>
                </a:lnTo>
                <a:lnTo>
                  <a:pt x="121581" y="654995"/>
                </a:lnTo>
                <a:lnTo>
                  <a:pt x="123416" y="671484"/>
                </a:lnTo>
                <a:lnTo>
                  <a:pt x="127073" y="687061"/>
                </a:lnTo>
                <a:lnTo>
                  <a:pt x="132553" y="703550"/>
                </a:lnTo>
                <a:lnTo>
                  <a:pt x="119758" y="713622"/>
                </a:lnTo>
                <a:lnTo>
                  <a:pt x="87753" y="756685"/>
                </a:lnTo>
                <a:lnTo>
                  <a:pt x="71300" y="812572"/>
                </a:lnTo>
                <a:lnTo>
                  <a:pt x="69478" y="832728"/>
                </a:lnTo>
                <a:lnTo>
                  <a:pt x="54848" y="842799"/>
                </a:lnTo>
                <a:lnTo>
                  <a:pt x="19198" y="887689"/>
                </a:lnTo>
                <a:lnTo>
                  <a:pt x="5479" y="926174"/>
                </a:lnTo>
                <a:lnTo>
                  <a:pt x="0" y="970150"/>
                </a:lnTo>
                <a:lnTo>
                  <a:pt x="1822" y="999464"/>
                </a:lnTo>
                <a:lnTo>
                  <a:pt x="19198" y="1052599"/>
                </a:lnTo>
                <a:lnTo>
                  <a:pt x="49369" y="1093836"/>
                </a:lnTo>
                <a:lnTo>
                  <a:pt x="88676" y="1117657"/>
                </a:lnTo>
                <a:lnTo>
                  <a:pt x="111532" y="1122236"/>
                </a:lnTo>
                <a:lnTo>
                  <a:pt x="117012" y="1148797"/>
                </a:lnTo>
                <a:lnTo>
                  <a:pt x="139868" y="1194613"/>
                </a:lnTo>
                <a:lnTo>
                  <a:pt x="173696" y="1228505"/>
                </a:lnTo>
                <a:lnTo>
                  <a:pt x="216661" y="1246834"/>
                </a:lnTo>
                <a:lnTo>
                  <a:pt x="240428" y="1249574"/>
                </a:lnTo>
                <a:lnTo>
                  <a:pt x="255969" y="1248661"/>
                </a:lnTo>
                <a:lnTo>
                  <a:pt x="299846" y="1232171"/>
                </a:lnTo>
                <a:lnTo>
                  <a:pt x="335496" y="1201018"/>
                </a:lnTo>
                <a:lnTo>
                  <a:pt x="344634" y="1188195"/>
                </a:lnTo>
                <a:lnTo>
                  <a:pt x="1064136" y="1188195"/>
                </a:lnTo>
                <a:lnTo>
                  <a:pt x="1066793" y="1168952"/>
                </a:lnTo>
                <a:lnTo>
                  <a:pt x="1065022" y="1145131"/>
                </a:lnTo>
                <a:lnTo>
                  <a:pt x="1057682" y="1124976"/>
                </a:lnTo>
                <a:lnTo>
                  <a:pt x="1050341" y="1111239"/>
                </a:lnTo>
                <a:lnTo>
                  <a:pt x="1046671" y="1106660"/>
                </a:lnTo>
                <a:lnTo>
                  <a:pt x="1083246" y="1050772"/>
                </a:lnTo>
                <a:lnTo>
                  <a:pt x="1034775" y="1019619"/>
                </a:lnTo>
                <a:lnTo>
                  <a:pt x="1098812" y="1005882"/>
                </a:lnTo>
                <a:lnTo>
                  <a:pt x="1083246" y="910597"/>
                </a:lnTo>
                <a:lnTo>
                  <a:pt x="1144498" y="910597"/>
                </a:lnTo>
                <a:lnTo>
                  <a:pt x="1043128" y="687061"/>
                </a:lnTo>
                <a:lnTo>
                  <a:pt x="1046671" y="676063"/>
                </a:lnTo>
                <a:lnTo>
                  <a:pt x="1055910" y="647663"/>
                </a:lnTo>
                <a:lnTo>
                  <a:pt x="1064136" y="611018"/>
                </a:lnTo>
                <a:lnTo>
                  <a:pt x="1067806" y="575286"/>
                </a:lnTo>
                <a:lnTo>
                  <a:pt x="1076032" y="573447"/>
                </a:lnTo>
                <a:lnTo>
                  <a:pt x="1090586" y="568868"/>
                </a:lnTo>
                <a:lnTo>
                  <a:pt x="1108936" y="564289"/>
                </a:lnTo>
                <a:lnTo>
                  <a:pt x="1114927" y="562462"/>
                </a:lnTo>
                <a:close/>
              </a:path>
              <a:path w="1326514" h="1644650">
                <a:moveTo>
                  <a:pt x="1098812" y="0"/>
                </a:moveTo>
                <a:lnTo>
                  <a:pt x="29246" y="388395"/>
                </a:lnTo>
                <a:lnTo>
                  <a:pt x="114266" y="441542"/>
                </a:lnTo>
                <a:lnTo>
                  <a:pt x="111532" y="571620"/>
                </a:lnTo>
                <a:lnTo>
                  <a:pt x="144437" y="562462"/>
                </a:lnTo>
                <a:lnTo>
                  <a:pt x="1114927" y="562462"/>
                </a:lnTo>
                <a:lnTo>
                  <a:pt x="1129944" y="557883"/>
                </a:lnTo>
                <a:lnTo>
                  <a:pt x="1150952" y="550552"/>
                </a:lnTo>
                <a:lnTo>
                  <a:pt x="1188413" y="538641"/>
                </a:lnTo>
                <a:lnTo>
                  <a:pt x="1201195" y="533136"/>
                </a:lnTo>
                <a:lnTo>
                  <a:pt x="1252449" y="504710"/>
                </a:lnTo>
                <a:lnTo>
                  <a:pt x="1317372" y="458032"/>
                </a:lnTo>
                <a:lnTo>
                  <a:pt x="1323700" y="451563"/>
                </a:lnTo>
                <a:lnTo>
                  <a:pt x="1326484" y="449787"/>
                </a:lnTo>
                <a:lnTo>
                  <a:pt x="1044014" y="362772"/>
                </a:lnTo>
                <a:lnTo>
                  <a:pt x="1032117" y="233519"/>
                </a:lnTo>
                <a:lnTo>
                  <a:pt x="1033003" y="232631"/>
                </a:lnTo>
                <a:lnTo>
                  <a:pt x="1035788" y="228952"/>
                </a:lnTo>
                <a:lnTo>
                  <a:pt x="1039458" y="223498"/>
                </a:lnTo>
                <a:lnTo>
                  <a:pt x="1044899" y="217029"/>
                </a:lnTo>
                <a:lnTo>
                  <a:pt x="1051354" y="209799"/>
                </a:lnTo>
                <a:lnTo>
                  <a:pt x="1059580" y="202442"/>
                </a:lnTo>
                <a:lnTo>
                  <a:pt x="1066793" y="195085"/>
                </a:lnTo>
                <a:lnTo>
                  <a:pt x="1095142" y="166672"/>
                </a:lnTo>
                <a:lnTo>
                  <a:pt x="1109822" y="123672"/>
                </a:lnTo>
                <a:lnTo>
                  <a:pt x="1111594" y="108070"/>
                </a:lnTo>
                <a:lnTo>
                  <a:pt x="1111594" y="75979"/>
                </a:lnTo>
                <a:lnTo>
                  <a:pt x="1108936" y="46678"/>
                </a:lnTo>
                <a:lnTo>
                  <a:pt x="1104254" y="22831"/>
                </a:lnTo>
                <a:lnTo>
                  <a:pt x="1100710" y="6342"/>
                </a:lnTo>
                <a:lnTo>
                  <a:pt x="1098812" y="0"/>
                </a:lnTo>
                <a:close/>
              </a:path>
            </a:pathLst>
          </a:custGeom>
          <a:solidFill>
            <a:srgbClr val="000000"/>
          </a:solidFill>
        </p:spPr>
        <p:txBody>
          <a:bodyPr wrap="square" lIns="0" tIns="0" rIns="0" bIns="0" rtlCol="0"/>
          <a:lstStyle/>
          <a:p>
            <a:endParaRPr/>
          </a:p>
        </p:txBody>
      </p:sp>
      <p:sp>
        <p:nvSpPr>
          <p:cNvPr id="21" name="object 6">
            <a:extLst>
              <a:ext uri="{FF2B5EF4-FFF2-40B4-BE49-F238E27FC236}">
                <a16:creationId xmlns:a16="http://schemas.microsoft.com/office/drawing/2014/main" id="{4F0BBC07-4586-4B0F-B9D5-78536C50ABDB}"/>
              </a:ext>
            </a:extLst>
          </p:cNvPr>
          <p:cNvSpPr/>
          <p:nvPr/>
        </p:nvSpPr>
        <p:spPr>
          <a:xfrm>
            <a:off x="2947364" y="3999695"/>
            <a:ext cx="862965" cy="332740"/>
          </a:xfrm>
          <a:custGeom>
            <a:avLst/>
            <a:gdLst/>
            <a:ahLst/>
            <a:cxnLst/>
            <a:rect l="l" t="t" r="r" b="b"/>
            <a:pathLst>
              <a:path w="862964" h="332739">
                <a:moveTo>
                  <a:pt x="852916" y="0"/>
                </a:moveTo>
                <a:lnTo>
                  <a:pt x="0" y="309752"/>
                </a:lnTo>
                <a:lnTo>
                  <a:pt x="43876" y="332583"/>
                </a:lnTo>
                <a:lnTo>
                  <a:pt x="814519" y="150309"/>
                </a:lnTo>
                <a:lnTo>
                  <a:pt x="816354" y="149421"/>
                </a:lnTo>
                <a:lnTo>
                  <a:pt x="820923" y="144728"/>
                </a:lnTo>
                <a:lnTo>
                  <a:pt x="828238" y="138386"/>
                </a:lnTo>
                <a:lnTo>
                  <a:pt x="852005" y="103504"/>
                </a:lnTo>
                <a:lnTo>
                  <a:pt x="862977" y="35769"/>
                </a:lnTo>
                <a:lnTo>
                  <a:pt x="859319" y="14713"/>
                </a:lnTo>
                <a:lnTo>
                  <a:pt x="854751" y="3678"/>
                </a:lnTo>
                <a:lnTo>
                  <a:pt x="852916" y="0"/>
                </a:lnTo>
                <a:close/>
              </a:path>
            </a:pathLst>
          </a:custGeom>
          <a:solidFill>
            <a:srgbClr val="FFFFFF"/>
          </a:solidFill>
        </p:spPr>
        <p:txBody>
          <a:bodyPr wrap="square" lIns="0" tIns="0" rIns="0" bIns="0" rtlCol="0"/>
          <a:lstStyle/>
          <a:p>
            <a:endParaRPr/>
          </a:p>
        </p:txBody>
      </p:sp>
      <p:sp>
        <p:nvSpPr>
          <p:cNvPr id="22" name="object 7">
            <a:extLst>
              <a:ext uri="{FF2B5EF4-FFF2-40B4-BE49-F238E27FC236}">
                <a16:creationId xmlns:a16="http://schemas.microsoft.com/office/drawing/2014/main" id="{14979605-695A-4029-878C-F05E492DC708}"/>
              </a:ext>
            </a:extLst>
          </p:cNvPr>
          <p:cNvSpPr/>
          <p:nvPr/>
        </p:nvSpPr>
        <p:spPr>
          <a:xfrm>
            <a:off x="3245388" y="4291944"/>
            <a:ext cx="80645" cy="81915"/>
          </a:xfrm>
          <a:custGeom>
            <a:avLst/>
            <a:gdLst/>
            <a:ahLst/>
            <a:cxnLst/>
            <a:rect l="l" t="t" r="r" b="b"/>
            <a:pathLst>
              <a:path w="80644" h="81914">
                <a:moveTo>
                  <a:pt x="40219" y="0"/>
                </a:moveTo>
                <a:lnTo>
                  <a:pt x="3657" y="24734"/>
                </a:lnTo>
                <a:lnTo>
                  <a:pt x="0" y="40336"/>
                </a:lnTo>
                <a:lnTo>
                  <a:pt x="911" y="48581"/>
                </a:lnTo>
                <a:lnTo>
                  <a:pt x="31993" y="80672"/>
                </a:lnTo>
                <a:lnTo>
                  <a:pt x="40219" y="81560"/>
                </a:lnTo>
                <a:lnTo>
                  <a:pt x="48445" y="80672"/>
                </a:lnTo>
                <a:lnTo>
                  <a:pt x="79527" y="48581"/>
                </a:lnTo>
                <a:lnTo>
                  <a:pt x="80438" y="40336"/>
                </a:lnTo>
                <a:lnTo>
                  <a:pt x="79527" y="32091"/>
                </a:lnTo>
                <a:lnTo>
                  <a:pt x="77704" y="24734"/>
                </a:lnTo>
                <a:lnTo>
                  <a:pt x="73123" y="18392"/>
                </a:lnTo>
                <a:lnTo>
                  <a:pt x="68554" y="11923"/>
                </a:lnTo>
                <a:lnTo>
                  <a:pt x="55760" y="2790"/>
                </a:lnTo>
                <a:lnTo>
                  <a:pt x="48445" y="887"/>
                </a:lnTo>
                <a:lnTo>
                  <a:pt x="40219" y="0"/>
                </a:lnTo>
                <a:close/>
              </a:path>
            </a:pathLst>
          </a:custGeom>
          <a:solidFill>
            <a:srgbClr val="FFFFFF"/>
          </a:solidFill>
        </p:spPr>
        <p:txBody>
          <a:bodyPr wrap="square" lIns="0" tIns="0" rIns="0" bIns="0" rtlCol="0"/>
          <a:lstStyle/>
          <a:p>
            <a:endParaRPr/>
          </a:p>
        </p:txBody>
      </p:sp>
      <p:sp>
        <p:nvSpPr>
          <p:cNvPr id="23" name="object 8">
            <a:extLst>
              <a:ext uri="{FF2B5EF4-FFF2-40B4-BE49-F238E27FC236}">
                <a16:creationId xmlns:a16="http://schemas.microsoft.com/office/drawing/2014/main" id="{36C90B64-6214-43D7-9A6B-9ABFFD3D9B66}"/>
              </a:ext>
            </a:extLst>
          </p:cNvPr>
          <p:cNvSpPr/>
          <p:nvPr/>
        </p:nvSpPr>
        <p:spPr>
          <a:xfrm>
            <a:off x="3150306" y="4430330"/>
            <a:ext cx="669290" cy="905510"/>
          </a:xfrm>
          <a:custGeom>
            <a:avLst/>
            <a:gdLst/>
            <a:ahLst/>
            <a:cxnLst/>
            <a:rect l="l" t="t" r="r" b="b"/>
            <a:pathLst>
              <a:path w="669289" h="905510">
                <a:moveTo>
                  <a:pt x="82273" y="148407"/>
                </a:moveTo>
                <a:lnTo>
                  <a:pt x="31993" y="172228"/>
                </a:lnTo>
                <a:lnTo>
                  <a:pt x="6403" y="210699"/>
                </a:lnTo>
                <a:lnTo>
                  <a:pt x="0" y="255602"/>
                </a:lnTo>
                <a:lnTo>
                  <a:pt x="3657" y="280337"/>
                </a:lnTo>
                <a:lnTo>
                  <a:pt x="30170" y="331632"/>
                </a:lnTo>
                <a:lnTo>
                  <a:pt x="65821" y="370117"/>
                </a:lnTo>
                <a:lnTo>
                  <a:pt x="106040" y="387520"/>
                </a:lnTo>
                <a:lnTo>
                  <a:pt x="131642" y="389359"/>
                </a:lnTo>
                <a:lnTo>
                  <a:pt x="131642" y="392099"/>
                </a:lnTo>
                <a:lnTo>
                  <a:pt x="132553" y="400356"/>
                </a:lnTo>
                <a:lnTo>
                  <a:pt x="132461" y="428756"/>
                </a:lnTo>
                <a:lnTo>
                  <a:pt x="130731" y="446159"/>
                </a:lnTo>
                <a:lnTo>
                  <a:pt x="127073" y="464476"/>
                </a:lnTo>
                <a:lnTo>
                  <a:pt x="121581" y="483718"/>
                </a:lnTo>
                <a:lnTo>
                  <a:pt x="112443" y="502047"/>
                </a:lnTo>
                <a:lnTo>
                  <a:pt x="101471" y="520363"/>
                </a:lnTo>
                <a:lnTo>
                  <a:pt x="92334" y="535939"/>
                </a:lnTo>
                <a:lnTo>
                  <a:pt x="85019" y="549689"/>
                </a:lnTo>
                <a:lnTo>
                  <a:pt x="78615" y="559760"/>
                </a:lnTo>
                <a:lnTo>
                  <a:pt x="74047" y="568005"/>
                </a:lnTo>
                <a:lnTo>
                  <a:pt x="71301" y="574424"/>
                </a:lnTo>
                <a:lnTo>
                  <a:pt x="69478" y="578089"/>
                </a:lnTo>
                <a:lnTo>
                  <a:pt x="68567" y="579003"/>
                </a:lnTo>
                <a:lnTo>
                  <a:pt x="68567" y="802539"/>
                </a:lnTo>
                <a:lnTo>
                  <a:pt x="429666" y="905156"/>
                </a:lnTo>
                <a:lnTo>
                  <a:pt x="429666" y="731088"/>
                </a:lnTo>
                <a:lnTo>
                  <a:pt x="427831" y="730162"/>
                </a:lnTo>
                <a:lnTo>
                  <a:pt x="423262" y="728336"/>
                </a:lnTo>
                <a:lnTo>
                  <a:pt x="415947" y="725583"/>
                </a:lnTo>
                <a:lnTo>
                  <a:pt x="406810" y="721917"/>
                </a:lnTo>
                <a:lnTo>
                  <a:pt x="383043" y="710007"/>
                </a:lnTo>
                <a:lnTo>
                  <a:pt x="369324" y="702688"/>
                </a:lnTo>
                <a:lnTo>
                  <a:pt x="355619" y="694443"/>
                </a:lnTo>
                <a:lnTo>
                  <a:pt x="340078" y="685272"/>
                </a:lnTo>
                <a:lnTo>
                  <a:pt x="298024" y="651380"/>
                </a:lnTo>
                <a:lnTo>
                  <a:pt x="265107" y="609230"/>
                </a:lnTo>
                <a:lnTo>
                  <a:pt x="258716" y="593666"/>
                </a:lnTo>
                <a:lnTo>
                  <a:pt x="282483" y="571671"/>
                </a:lnTo>
                <a:lnTo>
                  <a:pt x="547223" y="571671"/>
                </a:lnTo>
                <a:lnTo>
                  <a:pt x="548501" y="568919"/>
                </a:lnTo>
                <a:lnTo>
                  <a:pt x="564042" y="523115"/>
                </a:lnTo>
                <a:lnTo>
                  <a:pt x="576836" y="475473"/>
                </a:lnTo>
                <a:lnTo>
                  <a:pt x="585075" y="428756"/>
                </a:lnTo>
                <a:lnTo>
                  <a:pt x="589644" y="384780"/>
                </a:lnTo>
                <a:lnTo>
                  <a:pt x="589644" y="347209"/>
                </a:lnTo>
                <a:lnTo>
                  <a:pt x="580494" y="294987"/>
                </a:lnTo>
                <a:lnTo>
                  <a:pt x="562219" y="248271"/>
                </a:lnTo>
                <a:lnTo>
                  <a:pt x="553993" y="235447"/>
                </a:lnTo>
                <a:lnTo>
                  <a:pt x="553069" y="233607"/>
                </a:lnTo>
                <a:lnTo>
                  <a:pt x="470522" y="184138"/>
                </a:lnTo>
                <a:lnTo>
                  <a:pt x="167292" y="184138"/>
                </a:lnTo>
                <a:lnTo>
                  <a:pt x="123416" y="162144"/>
                </a:lnTo>
                <a:lnTo>
                  <a:pt x="121581" y="160317"/>
                </a:lnTo>
                <a:lnTo>
                  <a:pt x="116101" y="156651"/>
                </a:lnTo>
                <a:lnTo>
                  <a:pt x="106964" y="152986"/>
                </a:lnTo>
                <a:lnTo>
                  <a:pt x="95991" y="149320"/>
                </a:lnTo>
                <a:lnTo>
                  <a:pt x="82273" y="148407"/>
                </a:lnTo>
                <a:close/>
              </a:path>
              <a:path w="669289" h="905510">
                <a:moveTo>
                  <a:pt x="547223" y="571671"/>
                </a:moveTo>
                <a:lnTo>
                  <a:pt x="282483" y="571671"/>
                </a:lnTo>
                <a:lnTo>
                  <a:pt x="285216" y="575337"/>
                </a:lnTo>
                <a:lnTo>
                  <a:pt x="291620" y="584495"/>
                </a:lnTo>
                <a:lnTo>
                  <a:pt x="319044" y="613809"/>
                </a:lnTo>
                <a:lnTo>
                  <a:pt x="363845" y="646801"/>
                </a:lnTo>
                <a:lnTo>
                  <a:pt x="426008" y="669696"/>
                </a:lnTo>
                <a:lnTo>
                  <a:pt x="449775" y="673362"/>
                </a:lnTo>
                <a:lnTo>
                  <a:pt x="457090" y="672448"/>
                </a:lnTo>
                <a:lnTo>
                  <a:pt x="511028" y="639469"/>
                </a:lnTo>
                <a:lnTo>
                  <a:pt x="530214" y="608316"/>
                </a:lnTo>
                <a:lnTo>
                  <a:pt x="547223" y="571671"/>
                </a:lnTo>
                <a:close/>
              </a:path>
              <a:path w="669289" h="905510">
                <a:moveTo>
                  <a:pt x="234949" y="0"/>
                </a:moveTo>
                <a:lnTo>
                  <a:pt x="218484" y="94358"/>
                </a:lnTo>
                <a:lnTo>
                  <a:pt x="204778" y="131917"/>
                </a:lnTo>
                <a:lnTo>
                  <a:pt x="180087" y="170389"/>
                </a:lnTo>
                <a:lnTo>
                  <a:pt x="167292" y="184138"/>
                </a:lnTo>
                <a:lnTo>
                  <a:pt x="470522" y="184138"/>
                </a:lnTo>
                <a:lnTo>
                  <a:pt x="464405" y="180473"/>
                </a:lnTo>
                <a:lnTo>
                  <a:pt x="467139" y="179559"/>
                </a:lnTo>
                <a:lnTo>
                  <a:pt x="474454" y="176807"/>
                </a:lnTo>
                <a:lnTo>
                  <a:pt x="485426" y="173141"/>
                </a:lnTo>
                <a:lnTo>
                  <a:pt x="500967" y="168562"/>
                </a:lnTo>
                <a:lnTo>
                  <a:pt x="518330" y="163070"/>
                </a:lnTo>
                <a:lnTo>
                  <a:pt x="538452" y="155738"/>
                </a:lnTo>
                <a:lnTo>
                  <a:pt x="559473" y="149320"/>
                </a:lnTo>
                <a:lnTo>
                  <a:pt x="581418" y="141988"/>
                </a:lnTo>
                <a:lnTo>
                  <a:pt x="626205" y="122759"/>
                </a:lnTo>
                <a:lnTo>
                  <a:pt x="641746" y="111761"/>
                </a:lnTo>
                <a:lnTo>
                  <a:pt x="646315" y="108096"/>
                </a:lnTo>
                <a:lnTo>
                  <a:pt x="648150" y="105343"/>
                </a:lnTo>
                <a:lnTo>
                  <a:pt x="649061" y="104430"/>
                </a:lnTo>
                <a:lnTo>
                  <a:pt x="666740" y="77856"/>
                </a:lnTo>
                <a:lnTo>
                  <a:pt x="587809" y="77856"/>
                </a:lnTo>
                <a:lnTo>
                  <a:pt x="538452" y="73277"/>
                </a:lnTo>
                <a:lnTo>
                  <a:pt x="466228" y="64119"/>
                </a:lnTo>
                <a:lnTo>
                  <a:pt x="407721" y="54961"/>
                </a:lnTo>
                <a:lnTo>
                  <a:pt x="361098" y="45790"/>
                </a:lnTo>
                <a:lnTo>
                  <a:pt x="323613" y="36632"/>
                </a:lnTo>
                <a:lnTo>
                  <a:pt x="308072" y="32966"/>
                </a:lnTo>
                <a:lnTo>
                  <a:pt x="271510" y="19229"/>
                </a:lnTo>
                <a:lnTo>
                  <a:pt x="243175" y="4566"/>
                </a:lnTo>
                <a:lnTo>
                  <a:pt x="234949" y="0"/>
                </a:lnTo>
                <a:close/>
              </a:path>
              <a:path w="669289" h="905510">
                <a:moveTo>
                  <a:pt x="669171" y="74203"/>
                </a:moveTo>
                <a:lnTo>
                  <a:pt x="652719" y="76030"/>
                </a:lnTo>
                <a:lnTo>
                  <a:pt x="619802" y="77856"/>
                </a:lnTo>
                <a:lnTo>
                  <a:pt x="666740" y="77856"/>
                </a:lnTo>
                <a:lnTo>
                  <a:pt x="669171" y="74203"/>
                </a:lnTo>
                <a:close/>
              </a:path>
            </a:pathLst>
          </a:custGeom>
          <a:solidFill>
            <a:srgbClr val="FFFFFF"/>
          </a:solidFill>
        </p:spPr>
        <p:txBody>
          <a:bodyPr wrap="square" lIns="0" tIns="0" rIns="0" bIns="0" rtlCol="0"/>
          <a:lstStyle/>
          <a:p>
            <a:endParaRPr/>
          </a:p>
        </p:txBody>
      </p:sp>
      <p:sp>
        <p:nvSpPr>
          <p:cNvPr id="24" name="object 9">
            <a:extLst>
              <a:ext uri="{FF2B5EF4-FFF2-40B4-BE49-F238E27FC236}">
                <a16:creationId xmlns:a16="http://schemas.microsoft.com/office/drawing/2014/main" id="{9AFB8FEB-2506-4E5C-864F-DB0BDBB34708}"/>
              </a:ext>
            </a:extLst>
          </p:cNvPr>
          <p:cNvSpPr/>
          <p:nvPr/>
        </p:nvSpPr>
        <p:spPr>
          <a:xfrm>
            <a:off x="3171341" y="5263109"/>
            <a:ext cx="442595" cy="200660"/>
          </a:xfrm>
          <a:custGeom>
            <a:avLst/>
            <a:gdLst/>
            <a:ahLst/>
            <a:cxnLst/>
            <a:rect l="l" t="t" r="r" b="b"/>
            <a:pathLst>
              <a:path w="442594" h="200660">
                <a:moveTo>
                  <a:pt x="0" y="0"/>
                </a:moveTo>
                <a:lnTo>
                  <a:pt x="0" y="95284"/>
                </a:lnTo>
                <a:lnTo>
                  <a:pt x="442448" y="200641"/>
                </a:lnTo>
                <a:lnTo>
                  <a:pt x="415935" y="112687"/>
                </a:lnTo>
                <a:lnTo>
                  <a:pt x="0" y="0"/>
                </a:lnTo>
                <a:close/>
              </a:path>
            </a:pathLst>
          </a:custGeom>
          <a:solidFill>
            <a:srgbClr val="FFFFFF"/>
          </a:solidFill>
        </p:spPr>
        <p:txBody>
          <a:bodyPr wrap="square" lIns="0" tIns="0" rIns="0" bIns="0" rtlCol="0"/>
          <a:lstStyle/>
          <a:p>
            <a:endParaRPr/>
          </a:p>
        </p:txBody>
      </p:sp>
      <p:sp>
        <p:nvSpPr>
          <p:cNvPr id="25" name="object 10">
            <a:extLst>
              <a:ext uri="{FF2B5EF4-FFF2-40B4-BE49-F238E27FC236}">
                <a16:creationId xmlns:a16="http://schemas.microsoft.com/office/drawing/2014/main" id="{92B4D089-9A9D-4EC1-841E-9610FD679482}"/>
              </a:ext>
            </a:extLst>
          </p:cNvPr>
          <p:cNvSpPr txBox="1"/>
          <p:nvPr/>
        </p:nvSpPr>
        <p:spPr>
          <a:xfrm>
            <a:off x="2287738" y="5869830"/>
            <a:ext cx="2209800" cy="319959"/>
          </a:xfrm>
          <a:prstGeom prst="rect">
            <a:avLst/>
          </a:prstGeom>
          <a:ln w="10160">
            <a:noFill/>
          </a:ln>
        </p:spPr>
        <p:txBody>
          <a:bodyPr vert="horz" wrap="square" lIns="0" tIns="12065" rIns="0" bIns="0" rtlCol="0">
            <a:spAutoFit/>
          </a:bodyPr>
          <a:lstStyle/>
          <a:p>
            <a:pPr marL="86360">
              <a:spcBef>
                <a:spcPts val="95"/>
              </a:spcBef>
            </a:pPr>
            <a:r>
              <a:rPr sz="2000" b="1" spc="-5" dirty="0">
                <a:latin typeface="Times New Roman"/>
                <a:cs typeface="Times New Roman"/>
              </a:rPr>
              <a:t>Objeto</a:t>
            </a:r>
            <a:r>
              <a:rPr sz="2000" b="1" spc="-55" dirty="0">
                <a:latin typeface="Times New Roman"/>
                <a:cs typeface="Times New Roman"/>
              </a:rPr>
              <a:t> </a:t>
            </a:r>
            <a:r>
              <a:rPr sz="2000" b="1" spc="-5" dirty="0">
                <a:latin typeface="Times New Roman"/>
                <a:cs typeface="Times New Roman"/>
              </a:rPr>
              <a:t>Conductor</a:t>
            </a:r>
            <a:endParaRPr sz="2000" dirty="0">
              <a:latin typeface="Times New Roman"/>
              <a:cs typeface="Times New Roman"/>
            </a:endParaRPr>
          </a:p>
        </p:txBody>
      </p:sp>
      <p:sp>
        <p:nvSpPr>
          <p:cNvPr id="26" name="object 11">
            <a:extLst>
              <a:ext uri="{FF2B5EF4-FFF2-40B4-BE49-F238E27FC236}">
                <a16:creationId xmlns:a16="http://schemas.microsoft.com/office/drawing/2014/main" id="{851DC2F6-61A9-486E-BFB8-3F10E2836BC2}"/>
              </a:ext>
            </a:extLst>
          </p:cNvPr>
          <p:cNvSpPr txBox="1"/>
          <p:nvPr/>
        </p:nvSpPr>
        <p:spPr>
          <a:xfrm>
            <a:off x="8354874" y="5856890"/>
            <a:ext cx="1752600" cy="376385"/>
          </a:xfrm>
          <a:prstGeom prst="rect">
            <a:avLst/>
          </a:prstGeom>
          <a:ln w="10160">
            <a:noFill/>
          </a:ln>
        </p:spPr>
        <p:txBody>
          <a:bodyPr vert="horz" wrap="square" lIns="0" tIns="6985" rIns="0" bIns="0" rtlCol="0">
            <a:spAutoFit/>
          </a:bodyPr>
          <a:lstStyle/>
          <a:p>
            <a:pPr marL="88265">
              <a:spcBef>
                <a:spcPts val="55"/>
              </a:spcBef>
            </a:pPr>
            <a:r>
              <a:rPr sz="2400" b="1" spc="-5" dirty="0">
                <a:latin typeface="Times New Roman"/>
                <a:cs typeface="Times New Roman"/>
              </a:rPr>
              <a:t>Objeto</a:t>
            </a:r>
            <a:r>
              <a:rPr sz="2400" b="1" spc="-70" dirty="0">
                <a:latin typeface="Times New Roman"/>
                <a:cs typeface="Times New Roman"/>
              </a:rPr>
              <a:t> </a:t>
            </a:r>
            <a:r>
              <a:rPr sz="2400" b="1" dirty="0">
                <a:latin typeface="Times New Roman"/>
                <a:cs typeface="Times New Roman"/>
              </a:rPr>
              <a:t>Bus</a:t>
            </a:r>
            <a:endParaRPr sz="2400" dirty="0">
              <a:latin typeface="Times New Roman"/>
              <a:cs typeface="Times New Roman"/>
            </a:endParaRPr>
          </a:p>
        </p:txBody>
      </p:sp>
      <p:sp>
        <p:nvSpPr>
          <p:cNvPr id="27" name="object 12">
            <a:extLst>
              <a:ext uri="{FF2B5EF4-FFF2-40B4-BE49-F238E27FC236}">
                <a16:creationId xmlns:a16="http://schemas.microsoft.com/office/drawing/2014/main" id="{2AE18B89-1B0C-4DDF-925F-2C0C5EAE30CF}"/>
              </a:ext>
            </a:extLst>
          </p:cNvPr>
          <p:cNvSpPr/>
          <p:nvPr/>
        </p:nvSpPr>
        <p:spPr>
          <a:xfrm>
            <a:off x="4156378" y="3999695"/>
            <a:ext cx="2744470" cy="188595"/>
          </a:xfrm>
          <a:custGeom>
            <a:avLst/>
            <a:gdLst/>
            <a:ahLst/>
            <a:cxnLst/>
            <a:rect l="l" t="t" r="r" b="b"/>
            <a:pathLst>
              <a:path w="2744470" h="188595">
                <a:moveTo>
                  <a:pt x="2571242" y="12953"/>
                </a:moveTo>
                <a:lnTo>
                  <a:pt x="2569591" y="71324"/>
                </a:lnTo>
                <a:lnTo>
                  <a:pt x="2598801" y="72135"/>
                </a:lnTo>
                <a:lnTo>
                  <a:pt x="2597150" y="130556"/>
                </a:lnTo>
                <a:lnTo>
                  <a:pt x="2567916" y="130556"/>
                </a:lnTo>
                <a:lnTo>
                  <a:pt x="2566289" y="188087"/>
                </a:lnTo>
                <a:lnTo>
                  <a:pt x="2689923" y="130556"/>
                </a:lnTo>
                <a:lnTo>
                  <a:pt x="2597150" y="130556"/>
                </a:lnTo>
                <a:lnTo>
                  <a:pt x="2567939" y="129744"/>
                </a:lnTo>
                <a:lnTo>
                  <a:pt x="2691666" y="129744"/>
                </a:lnTo>
                <a:lnTo>
                  <a:pt x="2743962" y="105409"/>
                </a:lnTo>
                <a:lnTo>
                  <a:pt x="2571242" y="12953"/>
                </a:lnTo>
                <a:close/>
              </a:path>
              <a:path w="2744470" h="188595">
                <a:moveTo>
                  <a:pt x="2569591" y="71324"/>
                </a:moveTo>
                <a:lnTo>
                  <a:pt x="2567939" y="129744"/>
                </a:lnTo>
                <a:lnTo>
                  <a:pt x="2597150" y="130556"/>
                </a:lnTo>
                <a:lnTo>
                  <a:pt x="2598801" y="72135"/>
                </a:lnTo>
                <a:lnTo>
                  <a:pt x="2569591" y="71324"/>
                </a:lnTo>
                <a:close/>
              </a:path>
              <a:path w="2744470" h="188595">
                <a:moveTo>
                  <a:pt x="1524" y="0"/>
                </a:moveTo>
                <a:lnTo>
                  <a:pt x="0" y="58419"/>
                </a:lnTo>
                <a:lnTo>
                  <a:pt x="2567939" y="129744"/>
                </a:lnTo>
                <a:lnTo>
                  <a:pt x="2569591" y="71324"/>
                </a:lnTo>
                <a:lnTo>
                  <a:pt x="1524" y="0"/>
                </a:lnTo>
                <a:close/>
              </a:path>
            </a:pathLst>
          </a:custGeom>
          <a:solidFill>
            <a:srgbClr val="FFFF00"/>
          </a:solidFill>
        </p:spPr>
        <p:txBody>
          <a:bodyPr wrap="square" lIns="0" tIns="0" rIns="0" bIns="0" rtlCol="0"/>
          <a:lstStyle/>
          <a:p>
            <a:endParaRPr/>
          </a:p>
        </p:txBody>
      </p:sp>
      <p:sp>
        <p:nvSpPr>
          <p:cNvPr id="28" name="object 13">
            <a:extLst>
              <a:ext uri="{FF2B5EF4-FFF2-40B4-BE49-F238E27FC236}">
                <a16:creationId xmlns:a16="http://schemas.microsoft.com/office/drawing/2014/main" id="{C12942FF-C192-4F09-BC50-D2EC2E12132C}"/>
              </a:ext>
            </a:extLst>
          </p:cNvPr>
          <p:cNvSpPr txBox="1"/>
          <p:nvPr/>
        </p:nvSpPr>
        <p:spPr>
          <a:xfrm>
            <a:off x="4271813" y="3623192"/>
            <a:ext cx="1520190" cy="316865"/>
          </a:xfrm>
          <a:prstGeom prst="rect">
            <a:avLst/>
          </a:prstGeom>
        </p:spPr>
        <p:txBody>
          <a:bodyPr vert="horz" wrap="square" lIns="0" tIns="0" rIns="0" bIns="0" rtlCol="0">
            <a:spAutoFit/>
          </a:bodyPr>
          <a:lstStyle/>
          <a:p>
            <a:pPr marL="12700"/>
            <a:r>
              <a:rPr sz="2000" b="1" dirty="0">
                <a:latin typeface="Times New Roman"/>
                <a:cs typeface="Times New Roman"/>
              </a:rPr>
              <a:t>Color =</a:t>
            </a:r>
            <a:r>
              <a:rPr sz="2000" b="1" spc="-120" dirty="0">
                <a:latin typeface="Times New Roman"/>
                <a:cs typeface="Times New Roman"/>
              </a:rPr>
              <a:t> </a:t>
            </a:r>
            <a:r>
              <a:rPr sz="2000" b="1" spc="-5" dirty="0">
                <a:latin typeface="Times New Roman"/>
                <a:cs typeface="Times New Roman"/>
              </a:rPr>
              <a:t>verde</a:t>
            </a:r>
            <a:endParaRPr sz="2000">
              <a:latin typeface="Times New Roman"/>
              <a:cs typeface="Times New Roman"/>
            </a:endParaRPr>
          </a:p>
        </p:txBody>
      </p:sp>
      <p:sp>
        <p:nvSpPr>
          <p:cNvPr id="29" name="object 14">
            <a:extLst>
              <a:ext uri="{FF2B5EF4-FFF2-40B4-BE49-F238E27FC236}">
                <a16:creationId xmlns:a16="http://schemas.microsoft.com/office/drawing/2014/main" id="{8BB0218E-A14B-4FCA-8EA3-DD7003B38558}"/>
              </a:ext>
            </a:extLst>
          </p:cNvPr>
          <p:cNvSpPr/>
          <p:nvPr/>
        </p:nvSpPr>
        <p:spPr>
          <a:xfrm>
            <a:off x="7283618" y="3169802"/>
            <a:ext cx="3266439" cy="2491740"/>
          </a:xfrm>
          <a:prstGeom prst="rect">
            <a:avLst/>
          </a:prstGeom>
          <a:blipFill>
            <a:blip r:embed="rId2" cstate="print"/>
            <a:stretch>
              <a:fillRect/>
            </a:stretch>
          </a:blipFill>
        </p:spPr>
        <p:txBody>
          <a:bodyPr wrap="square" lIns="0" tIns="0" rIns="0" bIns="0" rtlCol="0"/>
          <a:lstStyle/>
          <a:p>
            <a:endParaRPr/>
          </a:p>
        </p:txBody>
      </p:sp>
      <p:sp>
        <p:nvSpPr>
          <p:cNvPr id="30" name="object 15">
            <a:extLst>
              <a:ext uri="{FF2B5EF4-FFF2-40B4-BE49-F238E27FC236}">
                <a16:creationId xmlns:a16="http://schemas.microsoft.com/office/drawing/2014/main" id="{EE59EDC9-DC2D-413F-962D-4AB8BDE89995}"/>
              </a:ext>
            </a:extLst>
          </p:cNvPr>
          <p:cNvSpPr txBox="1"/>
          <p:nvPr/>
        </p:nvSpPr>
        <p:spPr>
          <a:xfrm>
            <a:off x="6634903" y="3217046"/>
            <a:ext cx="833119" cy="1348740"/>
          </a:xfrm>
          <a:prstGeom prst="rect">
            <a:avLst/>
          </a:prstGeom>
        </p:spPr>
        <p:txBody>
          <a:bodyPr vert="horz" wrap="square" lIns="0" tIns="0" rIns="0" bIns="0" rtlCol="0">
            <a:spAutoFit/>
          </a:bodyPr>
          <a:lstStyle/>
          <a:p>
            <a:pPr marL="12700"/>
            <a:r>
              <a:rPr sz="8800" dirty="0">
                <a:solidFill>
                  <a:srgbClr val="FF0000"/>
                </a:solidFill>
                <a:latin typeface="Times New Roman"/>
                <a:cs typeface="Times New Roman"/>
              </a:rPr>
              <a:t>X</a:t>
            </a:r>
            <a:endParaRPr sz="8800" dirty="0">
              <a:latin typeface="Times New Roman"/>
              <a:cs typeface="Times New Roman"/>
            </a:endParaRPr>
          </a:p>
        </p:txBody>
      </p:sp>
    </p:spTree>
    <p:extLst>
      <p:ext uri="{BB962C8B-B14F-4D97-AF65-F5344CB8AC3E}">
        <p14:creationId xmlns:p14="http://schemas.microsoft.com/office/powerpoint/2010/main" val="1873781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PRINCIPIO DE OCULTACIÓN</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sp>
        <p:nvSpPr>
          <p:cNvPr id="6" name="object 2">
            <a:extLst>
              <a:ext uri="{FF2B5EF4-FFF2-40B4-BE49-F238E27FC236}">
                <a16:creationId xmlns:a16="http://schemas.microsoft.com/office/drawing/2014/main" id="{3D9F9A15-9B70-4421-9F14-6832CE4E2266}"/>
              </a:ext>
            </a:extLst>
          </p:cNvPr>
          <p:cNvSpPr txBox="1"/>
          <p:nvPr/>
        </p:nvSpPr>
        <p:spPr>
          <a:xfrm>
            <a:off x="1148989" y="1872724"/>
            <a:ext cx="10168867" cy="4154984"/>
          </a:xfrm>
          <a:prstGeom prst="rect">
            <a:avLst/>
          </a:prstGeom>
        </p:spPr>
        <p:txBody>
          <a:bodyPr vert="horz" wrap="square" lIns="0" tIns="0" rIns="0" bIns="0" rtlCol="0">
            <a:spAutoFit/>
          </a:bodyPr>
          <a:lstStyle/>
          <a:p>
            <a:pPr marL="12700">
              <a:lnSpc>
                <a:spcPts val="3604"/>
              </a:lnSpc>
            </a:pPr>
            <a:r>
              <a:rPr lang="es-ES" sz="3200" b="1" u="sng" dirty="0">
                <a:latin typeface="Calibri"/>
                <a:cs typeface="Calibri"/>
              </a:rPr>
              <a:t>Visibilidad </a:t>
            </a:r>
            <a:r>
              <a:rPr lang="es-CO" sz="3200" b="1" u="sng" dirty="0">
                <a:latin typeface="Calibri"/>
                <a:cs typeface="Calibri"/>
              </a:rPr>
              <a:t>Protegido </a:t>
            </a:r>
            <a:r>
              <a:rPr lang="es-CO" sz="3200" dirty="0">
                <a:latin typeface="Calibri"/>
                <a:cs typeface="Calibri"/>
              </a:rPr>
              <a:t>: </a:t>
            </a:r>
            <a:r>
              <a:rPr lang="es-CO" sz="3200" spc="-5" dirty="0">
                <a:latin typeface="Calibri"/>
                <a:cs typeface="Calibri"/>
              </a:rPr>
              <a:t>Es un punto medio entre público y privado, porque -como ocurre con las privadas- no se puede acceder a ella desde una instancia de la clase, pero -como ocurre con las públicas- puede ser accedido desde las subclases de ésta, no importa si se encuentran o no en el mismo paquete. Básicamente significa que, si una clase hereda de otra, tendrá acceso a las variables/funciones protegidas de la </a:t>
            </a:r>
            <a:r>
              <a:rPr lang="es-CO" sz="3200" spc="-5" dirty="0" err="1">
                <a:latin typeface="Calibri"/>
                <a:cs typeface="Calibri"/>
              </a:rPr>
              <a:t>super-clase</a:t>
            </a:r>
            <a:r>
              <a:rPr lang="es-CO" sz="3200" spc="-5" dirty="0">
                <a:latin typeface="Calibri"/>
                <a:cs typeface="Calibri"/>
              </a:rPr>
              <a:t>, de lo contrario, no podrá acceder a ellas.</a:t>
            </a:r>
          </a:p>
        </p:txBody>
      </p:sp>
      <p:sp>
        <p:nvSpPr>
          <p:cNvPr id="21" name="object 6">
            <a:extLst>
              <a:ext uri="{FF2B5EF4-FFF2-40B4-BE49-F238E27FC236}">
                <a16:creationId xmlns:a16="http://schemas.microsoft.com/office/drawing/2014/main" id="{4F0BBC07-4586-4B0F-B9D5-78536C50ABDB}"/>
              </a:ext>
            </a:extLst>
          </p:cNvPr>
          <p:cNvSpPr/>
          <p:nvPr/>
        </p:nvSpPr>
        <p:spPr>
          <a:xfrm>
            <a:off x="2947364" y="3999695"/>
            <a:ext cx="862965" cy="332740"/>
          </a:xfrm>
          <a:custGeom>
            <a:avLst/>
            <a:gdLst/>
            <a:ahLst/>
            <a:cxnLst/>
            <a:rect l="l" t="t" r="r" b="b"/>
            <a:pathLst>
              <a:path w="862964" h="332739">
                <a:moveTo>
                  <a:pt x="852916" y="0"/>
                </a:moveTo>
                <a:lnTo>
                  <a:pt x="0" y="309752"/>
                </a:lnTo>
                <a:lnTo>
                  <a:pt x="43876" y="332583"/>
                </a:lnTo>
                <a:lnTo>
                  <a:pt x="814519" y="150309"/>
                </a:lnTo>
                <a:lnTo>
                  <a:pt x="816354" y="149421"/>
                </a:lnTo>
                <a:lnTo>
                  <a:pt x="820923" y="144728"/>
                </a:lnTo>
                <a:lnTo>
                  <a:pt x="828238" y="138386"/>
                </a:lnTo>
                <a:lnTo>
                  <a:pt x="852005" y="103504"/>
                </a:lnTo>
                <a:lnTo>
                  <a:pt x="862977" y="35769"/>
                </a:lnTo>
                <a:lnTo>
                  <a:pt x="859319" y="14713"/>
                </a:lnTo>
                <a:lnTo>
                  <a:pt x="854751" y="3678"/>
                </a:lnTo>
                <a:lnTo>
                  <a:pt x="852916" y="0"/>
                </a:lnTo>
                <a:close/>
              </a:path>
            </a:pathLst>
          </a:custGeom>
          <a:solidFill>
            <a:srgbClr val="FFFFFF"/>
          </a:solidFill>
        </p:spPr>
        <p:txBody>
          <a:bodyPr wrap="square" lIns="0" tIns="0" rIns="0" bIns="0" rtlCol="0"/>
          <a:lstStyle/>
          <a:p>
            <a:endParaRPr/>
          </a:p>
        </p:txBody>
      </p:sp>
      <p:sp>
        <p:nvSpPr>
          <p:cNvPr id="22" name="object 7">
            <a:extLst>
              <a:ext uri="{FF2B5EF4-FFF2-40B4-BE49-F238E27FC236}">
                <a16:creationId xmlns:a16="http://schemas.microsoft.com/office/drawing/2014/main" id="{14979605-695A-4029-878C-F05E492DC708}"/>
              </a:ext>
            </a:extLst>
          </p:cNvPr>
          <p:cNvSpPr/>
          <p:nvPr/>
        </p:nvSpPr>
        <p:spPr>
          <a:xfrm>
            <a:off x="3245388" y="4291944"/>
            <a:ext cx="80645" cy="81915"/>
          </a:xfrm>
          <a:custGeom>
            <a:avLst/>
            <a:gdLst/>
            <a:ahLst/>
            <a:cxnLst/>
            <a:rect l="l" t="t" r="r" b="b"/>
            <a:pathLst>
              <a:path w="80644" h="81914">
                <a:moveTo>
                  <a:pt x="40219" y="0"/>
                </a:moveTo>
                <a:lnTo>
                  <a:pt x="3657" y="24734"/>
                </a:lnTo>
                <a:lnTo>
                  <a:pt x="0" y="40336"/>
                </a:lnTo>
                <a:lnTo>
                  <a:pt x="911" y="48581"/>
                </a:lnTo>
                <a:lnTo>
                  <a:pt x="31993" y="80672"/>
                </a:lnTo>
                <a:lnTo>
                  <a:pt x="40219" y="81560"/>
                </a:lnTo>
                <a:lnTo>
                  <a:pt x="48445" y="80672"/>
                </a:lnTo>
                <a:lnTo>
                  <a:pt x="79527" y="48581"/>
                </a:lnTo>
                <a:lnTo>
                  <a:pt x="80438" y="40336"/>
                </a:lnTo>
                <a:lnTo>
                  <a:pt x="79527" y="32091"/>
                </a:lnTo>
                <a:lnTo>
                  <a:pt x="77704" y="24734"/>
                </a:lnTo>
                <a:lnTo>
                  <a:pt x="73123" y="18392"/>
                </a:lnTo>
                <a:lnTo>
                  <a:pt x="68554" y="11923"/>
                </a:lnTo>
                <a:lnTo>
                  <a:pt x="55760" y="2790"/>
                </a:lnTo>
                <a:lnTo>
                  <a:pt x="48445" y="887"/>
                </a:lnTo>
                <a:lnTo>
                  <a:pt x="40219" y="0"/>
                </a:lnTo>
                <a:close/>
              </a:path>
            </a:pathLst>
          </a:custGeom>
          <a:solidFill>
            <a:srgbClr val="FFFFFF"/>
          </a:solidFill>
        </p:spPr>
        <p:txBody>
          <a:bodyPr wrap="square" lIns="0" tIns="0" rIns="0" bIns="0" rtlCol="0"/>
          <a:lstStyle/>
          <a:p>
            <a:endParaRPr/>
          </a:p>
        </p:txBody>
      </p:sp>
      <p:sp>
        <p:nvSpPr>
          <p:cNvPr id="24" name="object 9">
            <a:extLst>
              <a:ext uri="{FF2B5EF4-FFF2-40B4-BE49-F238E27FC236}">
                <a16:creationId xmlns:a16="http://schemas.microsoft.com/office/drawing/2014/main" id="{9AFB8FEB-2506-4E5C-864F-DB0BDBB34708}"/>
              </a:ext>
            </a:extLst>
          </p:cNvPr>
          <p:cNvSpPr/>
          <p:nvPr/>
        </p:nvSpPr>
        <p:spPr>
          <a:xfrm>
            <a:off x="3171341" y="5263109"/>
            <a:ext cx="442595" cy="200660"/>
          </a:xfrm>
          <a:custGeom>
            <a:avLst/>
            <a:gdLst/>
            <a:ahLst/>
            <a:cxnLst/>
            <a:rect l="l" t="t" r="r" b="b"/>
            <a:pathLst>
              <a:path w="442594" h="200660">
                <a:moveTo>
                  <a:pt x="0" y="0"/>
                </a:moveTo>
                <a:lnTo>
                  <a:pt x="0" y="95284"/>
                </a:lnTo>
                <a:lnTo>
                  <a:pt x="442448" y="200641"/>
                </a:lnTo>
                <a:lnTo>
                  <a:pt x="415935" y="112687"/>
                </a:lnTo>
                <a:lnTo>
                  <a:pt x="0"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1584951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PRINCIPIO DE OCULTACIÓN</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sp>
        <p:nvSpPr>
          <p:cNvPr id="17" name="object 3">
            <a:extLst>
              <a:ext uri="{FF2B5EF4-FFF2-40B4-BE49-F238E27FC236}">
                <a16:creationId xmlns:a16="http://schemas.microsoft.com/office/drawing/2014/main" id="{5F494840-5099-4B69-B344-872A1969B985}"/>
              </a:ext>
            </a:extLst>
          </p:cNvPr>
          <p:cNvSpPr/>
          <p:nvPr/>
        </p:nvSpPr>
        <p:spPr>
          <a:xfrm>
            <a:off x="7628266" y="3180943"/>
            <a:ext cx="3050540" cy="2834640"/>
          </a:xfrm>
          <a:prstGeom prst="rect">
            <a:avLst/>
          </a:prstGeom>
          <a:blipFill>
            <a:blip r:embed="rId2" cstate="print"/>
            <a:stretch>
              <a:fillRect/>
            </a:stretch>
          </a:blipFill>
        </p:spPr>
        <p:txBody>
          <a:bodyPr wrap="square" lIns="0" tIns="0" rIns="0" bIns="0" rtlCol="0"/>
          <a:lstStyle/>
          <a:p>
            <a:endParaRPr/>
          </a:p>
        </p:txBody>
      </p:sp>
      <p:sp>
        <p:nvSpPr>
          <p:cNvPr id="18" name="object 4">
            <a:extLst>
              <a:ext uri="{FF2B5EF4-FFF2-40B4-BE49-F238E27FC236}">
                <a16:creationId xmlns:a16="http://schemas.microsoft.com/office/drawing/2014/main" id="{E08C5FCC-BA56-4BB2-9804-E7CD885DF34D}"/>
              </a:ext>
            </a:extLst>
          </p:cNvPr>
          <p:cNvSpPr/>
          <p:nvPr/>
        </p:nvSpPr>
        <p:spPr>
          <a:xfrm>
            <a:off x="9472307" y="3445102"/>
            <a:ext cx="988059" cy="246380"/>
          </a:xfrm>
          <a:prstGeom prst="rect">
            <a:avLst/>
          </a:prstGeom>
          <a:blipFill>
            <a:blip r:embed="rId3" cstate="print"/>
            <a:stretch>
              <a:fillRect/>
            </a:stretch>
          </a:blipFill>
        </p:spPr>
        <p:txBody>
          <a:bodyPr wrap="square" lIns="0" tIns="0" rIns="0" bIns="0" rtlCol="0"/>
          <a:lstStyle/>
          <a:p>
            <a:endParaRPr/>
          </a:p>
        </p:txBody>
      </p:sp>
      <p:sp>
        <p:nvSpPr>
          <p:cNvPr id="31" name="object 5">
            <a:extLst>
              <a:ext uri="{FF2B5EF4-FFF2-40B4-BE49-F238E27FC236}">
                <a16:creationId xmlns:a16="http://schemas.microsoft.com/office/drawing/2014/main" id="{56382348-FF0C-4CB1-B657-AA83846350E3}"/>
              </a:ext>
            </a:extLst>
          </p:cNvPr>
          <p:cNvSpPr/>
          <p:nvPr/>
        </p:nvSpPr>
        <p:spPr>
          <a:xfrm>
            <a:off x="7793366" y="4379823"/>
            <a:ext cx="2722880" cy="1336040"/>
          </a:xfrm>
          <a:prstGeom prst="rect">
            <a:avLst/>
          </a:prstGeom>
          <a:blipFill>
            <a:blip r:embed="rId4" cstate="print"/>
            <a:stretch>
              <a:fillRect/>
            </a:stretch>
          </a:blipFill>
        </p:spPr>
        <p:txBody>
          <a:bodyPr wrap="square" lIns="0" tIns="0" rIns="0" bIns="0" rtlCol="0"/>
          <a:lstStyle/>
          <a:p>
            <a:endParaRPr/>
          </a:p>
        </p:txBody>
      </p:sp>
      <p:sp>
        <p:nvSpPr>
          <p:cNvPr id="32" name="object 6">
            <a:extLst>
              <a:ext uri="{FF2B5EF4-FFF2-40B4-BE49-F238E27FC236}">
                <a16:creationId xmlns:a16="http://schemas.microsoft.com/office/drawing/2014/main" id="{937BDCC1-1681-4B2F-865D-94D4B29687D3}"/>
              </a:ext>
            </a:extLst>
          </p:cNvPr>
          <p:cNvSpPr/>
          <p:nvPr/>
        </p:nvSpPr>
        <p:spPr>
          <a:xfrm>
            <a:off x="2068206" y="3675880"/>
            <a:ext cx="1697355" cy="1689735"/>
          </a:xfrm>
          <a:custGeom>
            <a:avLst/>
            <a:gdLst/>
            <a:ahLst/>
            <a:cxnLst/>
            <a:rect l="l" t="t" r="r" b="b"/>
            <a:pathLst>
              <a:path w="1697355" h="1689735">
                <a:moveTo>
                  <a:pt x="846942" y="0"/>
                </a:moveTo>
                <a:lnTo>
                  <a:pt x="803066" y="889"/>
                </a:lnTo>
                <a:lnTo>
                  <a:pt x="760101" y="4572"/>
                </a:lnTo>
                <a:lnTo>
                  <a:pt x="718046" y="10034"/>
                </a:lnTo>
                <a:lnTo>
                  <a:pt x="675992" y="17401"/>
                </a:lnTo>
                <a:lnTo>
                  <a:pt x="634862" y="26546"/>
                </a:lnTo>
                <a:lnTo>
                  <a:pt x="594643" y="38486"/>
                </a:lnTo>
                <a:lnTo>
                  <a:pt x="554411" y="51315"/>
                </a:lnTo>
                <a:lnTo>
                  <a:pt x="516014" y="66938"/>
                </a:lnTo>
                <a:lnTo>
                  <a:pt x="478541" y="83450"/>
                </a:lnTo>
                <a:lnTo>
                  <a:pt x="441967" y="102757"/>
                </a:lnTo>
                <a:lnTo>
                  <a:pt x="406316" y="122953"/>
                </a:lnTo>
                <a:lnTo>
                  <a:pt x="371577" y="144927"/>
                </a:lnTo>
                <a:lnTo>
                  <a:pt x="338673" y="168806"/>
                </a:lnTo>
                <a:lnTo>
                  <a:pt x="306680" y="193575"/>
                </a:lnTo>
                <a:lnTo>
                  <a:pt x="275598" y="220121"/>
                </a:lnTo>
                <a:lnTo>
                  <a:pt x="246339" y="248573"/>
                </a:lnTo>
                <a:lnTo>
                  <a:pt x="218003" y="277914"/>
                </a:lnTo>
                <a:lnTo>
                  <a:pt x="191490" y="308272"/>
                </a:lnTo>
                <a:lnTo>
                  <a:pt x="165888" y="340280"/>
                </a:lnTo>
                <a:lnTo>
                  <a:pt x="142121" y="374321"/>
                </a:lnTo>
                <a:lnTo>
                  <a:pt x="120184" y="408235"/>
                </a:lnTo>
                <a:lnTo>
                  <a:pt x="99157" y="444003"/>
                </a:lnTo>
                <a:lnTo>
                  <a:pt x="80873" y="480698"/>
                </a:lnTo>
                <a:lnTo>
                  <a:pt x="63505" y="517394"/>
                </a:lnTo>
                <a:lnTo>
                  <a:pt x="48878" y="555931"/>
                </a:lnTo>
                <a:lnTo>
                  <a:pt x="35165" y="595383"/>
                </a:lnTo>
                <a:lnTo>
                  <a:pt x="23282" y="635749"/>
                </a:lnTo>
                <a:lnTo>
                  <a:pt x="14140" y="677030"/>
                </a:lnTo>
                <a:lnTo>
                  <a:pt x="6826" y="718310"/>
                </a:lnTo>
                <a:lnTo>
                  <a:pt x="1341" y="761433"/>
                </a:lnTo>
                <a:lnTo>
                  <a:pt x="0" y="776916"/>
                </a:lnTo>
                <a:lnTo>
                  <a:pt x="0" y="919002"/>
                </a:lnTo>
                <a:lnTo>
                  <a:pt x="6826" y="977020"/>
                </a:lnTo>
                <a:lnTo>
                  <a:pt x="14140" y="1018301"/>
                </a:lnTo>
                <a:lnTo>
                  <a:pt x="23282" y="1059595"/>
                </a:lnTo>
                <a:lnTo>
                  <a:pt x="35165" y="1099961"/>
                </a:lnTo>
                <a:lnTo>
                  <a:pt x="48878" y="1139400"/>
                </a:lnTo>
                <a:lnTo>
                  <a:pt x="63505" y="1177937"/>
                </a:lnTo>
                <a:lnTo>
                  <a:pt x="80873" y="1215547"/>
                </a:lnTo>
                <a:lnTo>
                  <a:pt x="99157" y="1252242"/>
                </a:lnTo>
                <a:lnTo>
                  <a:pt x="120184" y="1288023"/>
                </a:lnTo>
                <a:lnTo>
                  <a:pt x="142121" y="1321975"/>
                </a:lnTo>
                <a:lnTo>
                  <a:pt x="165888" y="1355914"/>
                </a:lnTo>
                <a:lnTo>
                  <a:pt x="191490" y="1387110"/>
                </a:lnTo>
                <a:lnTo>
                  <a:pt x="218003" y="1418306"/>
                </a:lnTo>
                <a:lnTo>
                  <a:pt x="246339" y="1447659"/>
                </a:lnTo>
                <a:lnTo>
                  <a:pt x="275598" y="1476099"/>
                </a:lnTo>
                <a:lnTo>
                  <a:pt x="306680" y="1502696"/>
                </a:lnTo>
                <a:lnTo>
                  <a:pt x="338673" y="1527477"/>
                </a:lnTo>
                <a:lnTo>
                  <a:pt x="371577" y="1551331"/>
                </a:lnTo>
                <a:lnTo>
                  <a:pt x="406316" y="1573343"/>
                </a:lnTo>
                <a:lnTo>
                  <a:pt x="441967" y="1593527"/>
                </a:lnTo>
                <a:lnTo>
                  <a:pt x="478541" y="1612793"/>
                </a:lnTo>
                <a:lnTo>
                  <a:pt x="516014" y="1629306"/>
                </a:lnTo>
                <a:lnTo>
                  <a:pt x="554411" y="1644901"/>
                </a:lnTo>
                <a:lnTo>
                  <a:pt x="594643" y="1657745"/>
                </a:lnTo>
                <a:lnTo>
                  <a:pt x="634862" y="1669672"/>
                </a:lnTo>
                <a:lnTo>
                  <a:pt x="675992" y="1678846"/>
                </a:lnTo>
                <a:lnTo>
                  <a:pt x="718046" y="1686186"/>
                </a:lnTo>
                <a:lnTo>
                  <a:pt x="951180" y="1689463"/>
                </a:lnTo>
                <a:lnTo>
                  <a:pt x="976762" y="1686186"/>
                </a:lnTo>
                <a:lnTo>
                  <a:pt x="1018817" y="1678846"/>
                </a:lnTo>
                <a:lnTo>
                  <a:pt x="1059947" y="1669672"/>
                </a:lnTo>
                <a:lnTo>
                  <a:pt x="1100166" y="1657746"/>
                </a:lnTo>
                <a:lnTo>
                  <a:pt x="1139487" y="1644901"/>
                </a:lnTo>
                <a:lnTo>
                  <a:pt x="1177871" y="1629306"/>
                </a:lnTo>
                <a:lnTo>
                  <a:pt x="1215356" y="1612793"/>
                </a:lnTo>
                <a:lnTo>
                  <a:pt x="1251931" y="1593527"/>
                </a:lnTo>
                <a:lnTo>
                  <a:pt x="1287568" y="1573343"/>
                </a:lnTo>
                <a:lnTo>
                  <a:pt x="1322371" y="1551331"/>
                </a:lnTo>
                <a:lnTo>
                  <a:pt x="1356161" y="1527477"/>
                </a:lnTo>
                <a:lnTo>
                  <a:pt x="1388180" y="1502696"/>
                </a:lnTo>
                <a:lnTo>
                  <a:pt x="1418300" y="1476099"/>
                </a:lnTo>
                <a:lnTo>
                  <a:pt x="1448420" y="1447659"/>
                </a:lnTo>
                <a:lnTo>
                  <a:pt x="1476768" y="1418306"/>
                </a:lnTo>
                <a:lnTo>
                  <a:pt x="1503344" y="1387110"/>
                </a:lnTo>
                <a:lnTo>
                  <a:pt x="1528023" y="1355914"/>
                </a:lnTo>
                <a:lnTo>
                  <a:pt x="1551815" y="1321975"/>
                </a:lnTo>
                <a:lnTo>
                  <a:pt x="1573709" y="1288023"/>
                </a:lnTo>
                <a:lnTo>
                  <a:pt x="1594717" y="1252243"/>
                </a:lnTo>
                <a:lnTo>
                  <a:pt x="1613067" y="1215547"/>
                </a:lnTo>
                <a:lnTo>
                  <a:pt x="1630405" y="1177937"/>
                </a:lnTo>
                <a:lnTo>
                  <a:pt x="1645972" y="1139400"/>
                </a:lnTo>
                <a:lnTo>
                  <a:pt x="1658754" y="1099961"/>
                </a:lnTo>
                <a:lnTo>
                  <a:pt x="1670650" y="1059595"/>
                </a:lnTo>
                <a:lnTo>
                  <a:pt x="1679762" y="1018301"/>
                </a:lnTo>
                <a:lnTo>
                  <a:pt x="1687102" y="977020"/>
                </a:lnTo>
                <a:lnTo>
                  <a:pt x="1692544" y="934825"/>
                </a:lnTo>
                <a:lnTo>
                  <a:pt x="1696214" y="891703"/>
                </a:lnTo>
                <a:lnTo>
                  <a:pt x="1697100" y="847665"/>
                </a:lnTo>
                <a:lnTo>
                  <a:pt x="1696214" y="803628"/>
                </a:lnTo>
                <a:lnTo>
                  <a:pt x="1692544" y="761433"/>
                </a:lnTo>
                <a:lnTo>
                  <a:pt x="1687102" y="718311"/>
                </a:lnTo>
                <a:lnTo>
                  <a:pt x="1679762" y="677030"/>
                </a:lnTo>
                <a:lnTo>
                  <a:pt x="1670650" y="635749"/>
                </a:lnTo>
                <a:lnTo>
                  <a:pt x="1658754" y="595383"/>
                </a:lnTo>
                <a:lnTo>
                  <a:pt x="1645972" y="555931"/>
                </a:lnTo>
                <a:lnTo>
                  <a:pt x="1630405" y="517394"/>
                </a:lnTo>
                <a:lnTo>
                  <a:pt x="1613067" y="480698"/>
                </a:lnTo>
                <a:lnTo>
                  <a:pt x="1594717" y="444003"/>
                </a:lnTo>
                <a:lnTo>
                  <a:pt x="1573709" y="408235"/>
                </a:lnTo>
                <a:lnTo>
                  <a:pt x="1551815" y="374321"/>
                </a:lnTo>
                <a:lnTo>
                  <a:pt x="1528023" y="340280"/>
                </a:lnTo>
                <a:lnTo>
                  <a:pt x="1503344" y="308272"/>
                </a:lnTo>
                <a:lnTo>
                  <a:pt x="1476768" y="277914"/>
                </a:lnTo>
                <a:lnTo>
                  <a:pt x="1448420" y="248573"/>
                </a:lnTo>
                <a:lnTo>
                  <a:pt x="1418300" y="220121"/>
                </a:lnTo>
                <a:lnTo>
                  <a:pt x="1388180" y="193575"/>
                </a:lnTo>
                <a:lnTo>
                  <a:pt x="1356161" y="168806"/>
                </a:lnTo>
                <a:lnTo>
                  <a:pt x="1322371" y="144927"/>
                </a:lnTo>
                <a:lnTo>
                  <a:pt x="1287568" y="122953"/>
                </a:lnTo>
                <a:lnTo>
                  <a:pt x="1251931" y="102757"/>
                </a:lnTo>
                <a:lnTo>
                  <a:pt x="1215356" y="83450"/>
                </a:lnTo>
                <a:lnTo>
                  <a:pt x="1177871" y="66938"/>
                </a:lnTo>
                <a:lnTo>
                  <a:pt x="1139487" y="51315"/>
                </a:lnTo>
                <a:lnTo>
                  <a:pt x="1100166" y="38486"/>
                </a:lnTo>
                <a:lnTo>
                  <a:pt x="1059947" y="26546"/>
                </a:lnTo>
                <a:lnTo>
                  <a:pt x="1018817" y="17401"/>
                </a:lnTo>
                <a:lnTo>
                  <a:pt x="976762" y="10034"/>
                </a:lnTo>
                <a:lnTo>
                  <a:pt x="933797" y="4572"/>
                </a:lnTo>
                <a:lnTo>
                  <a:pt x="890832" y="889"/>
                </a:lnTo>
                <a:lnTo>
                  <a:pt x="846942" y="0"/>
                </a:lnTo>
                <a:close/>
              </a:path>
            </a:pathLst>
          </a:custGeom>
          <a:solidFill>
            <a:srgbClr val="9EC4FF"/>
          </a:solidFill>
        </p:spPr>
        <p:txBody>
          <a:bodyPr wrap="square" lIns="0" tIns="0" rIns="0" bIns="0" rtlCol="0"/>
          <a:lstStyle/>
          <a:p>
            <a:endParaRPr/>
          </a:p>
        </p:txBody>
      </p:sp>
      <p:sp>
        <p:nvSpPr>
          <p:cNvPr id="33" name="object 7">
            <a:extLst>
              <a:ext uri="{FF2B5EF4-FFF2-40B4-BE49-F238E27FC236}">
                <a16:creationId xmlns:a16="http://schemas.microsoft.com/office/drawing/2014/main" id="{4569C1FF-465A-4A8E-B0C1-5654D853B4AB}"/>
              </a:ext>
            </a:extLst>
          </p:cNvPr>
          <p:cNvSpPr/>
          <p:nvPr/>
        </p:nvSpPr>
        <p:spPr>
          <a:xfrm>
            <a:off x="2306319" y="3567661"/>
            <a:ext cx="1326515" cy="1647189"/>
          </a:xfrm>
          <a:custGeom>
            <a:avLst/>
            <a:gdLst/>
            <a:ahLst/>
            <a:cxnLst/>
            <a:rect l="l" t="t" r="r" b="b"/>
            <a:pathLst>
              <a:path w="1326514" h="1647189">
                <a:moveTo>
                  <a:pt x="307161" y="1301754"/>
                </a:moveTo>
                <a:lnTo>
                  <a:pt x="307161" y="1489817"/>
                </a:lnTo>
                <a:lnTo>
                  <a:pt x="958045" y="1646696"/>
                </a:lnTo>
                <a:lnTo>
                  <a:pt x="896792" y="1452207"/>
                </a:lnTo>
                <a:lnTo>
                  <a:pt x="896792" y="1310925"/>
                </a:lnTo>
                <a:lnTo>
                  <a:pt x="344634" y="1310925"/>
                </a:lnTo>
                <a:lnTo>
                  <a:pt x="307161" y="1301754"/>
                </a:lnTo>
                <a:close/>
              </a:path>
              <a:path w="1326514" h="1647189">
                <a:moveTo>
                  <a:pt x="1064136" y="1189826"/>
                </a:moveTo>
                <a:lnTo>
                  <a:pt x="344634" y="1189826"/>
                </a:lnTo>
                <a:lnTo>
                  <a:pt x="344634" y="1310925"/>
                </a:lnTo>
                <a:lnTo>
                  <a:pt x="896792" y="1310925"/>
                </a:lnTo>
                <a:lnTo>
                  <a:pt x="896792" y="1288913"/>
                </a:lnTo>
                <a:lnTo>
                  <a:pt x="992161" y="1288913"/>
                </a:lnTo>
                <a:lnTo>
                  <a:pt x="1027561" y="1269644"/>
                </a:lnTo>
                <a:lnTo>
                  <a:pt x="1054897" y="1226521"/>
                </a:lnTo>
                <a:lnTo>
                  <a:pt x="1060466" y="1209095"/>
                </a:lnTo>
                <a:lnTo>
                  <a:pt x="1064136" y="1189826"/>
                </a:lnTo>
                <a:close/>
              </a:path>
              <a:path w="1326514" h="1647189">
                <a:moveTo>
                  <a:pt x="992161" y="1288913"/>
                </a:moveTo>
                <a:lnTo>
                  <a:pt x="896792" y="1288913"/>
                </a:lnTo>
                <a:lnTo>
                  <a:pt x="898627" y="1289827"/>
                </a:lnTo>
                <a:lnTo>
                  <a:pt x="905031" y="1290742"/>
                </a:lnTo>
                <a:lnTo>
                  <a:pt x="914168" y="1293498"/>
                </a:lnTo>
                <a:lnTo>
                  <a:pt x="926052" y="1294412"/>
                </a:lnTo>
                <a:lnTo>
                  <a:pt x="941593" y="1295327"/>
                </a:lnTo>
                <a:lnTo>
                  <a:pt x="958956" y="1295327"/>
                </a:lnTo>
                <a:lnTo>
                  <a:pt x="978154" y="1292583"/>
                </a:lnTo>
                <a:lnTo>
                  <a:pt x="992161" y="1288913"/>
                </a:lnTo>
                <a:close/>
              </a:path>
              <a:path w="1326514" h="1647189">
                <a:moveTo>
                  <a:pt x="1114927" y="563234"/>
                </a:moveTo>
                <a:lnTo>
                  <a:pt x="144437" y="563234"/>
                </a:lnTo>
                <a:lnTo>
                  <a:pt x="127984" y="602673"/>
                </a:lnTo>
                <a:lnTo>
                  <a:pt x="121581" y="638454"/>
                </a:lnTo>
                <a:lnTo>
                  <a:pt x="121581" y="655894"/>
                </a:lnTo>
                <a:lnTo>
                  <a:pt x="123416" y="672406"/>
                </a:lnTo>
                <a:lnTo>
                  <a:pt x="127073" y="688004"/>
                </a:lnTo>
                <a:lnTo>
                  <a:pt x="132553" y="704516"/>
                </a:lnTo>
                <a:lnTo>
                  <a:pt x="119758" y="714602"/>
                </a:lnTo>
                <a:lnTo>
                  <a:pt x="87753" y="757724"/>
                </a:lnTo>
                <a:lnTo>
                  <a:pt x="71300" y="813688"/>
                </a:lnTo>
                <a:lnTo>
                  <a:pt x="69478" y="833871"/>
                </a:lnTo>
                <a:lnTo>
                  <a:pt x="54848" y="843956"/>
                </a:lnTo>
                <a:lnTo>
                  <a:pt x="19198" y="888908"/>
                </a:lnTo>
                <a:lnTo>
                  <a:pt x="5479" y="927445"/>
                </a:lnTo>
                <a:lnTo>
                  <a:pt x="0" y="971482"/>
                </a:lnTo>
                <a:lnTo>
                  <a:pt x="1822" y="1000836"/>
                </a:lnTo>
                <a:lnTo>
                  <a:pt x="19198" y="1054044"/>
                </a:lnTo>
                <a:lnTo>
                  <a:pt x="49369" y="1095337"/>
                </a:lnTo>
                <a:lnTo>
                  <a:pt x="88676" y="1119191"/>
                </a:lnTo>
                <a:lnTo>
                  <a:pt x="111532" y="1123777"/>
                </a:lnTo>
                <a:lnTo>
                  <a:pt x="117012" y="1150374"/>
                </a:lnTo>
                <a:lnTo>
                  <a:pt x="139868" y="1196253"/>
                </a:lnTo>
                <a:lnTo>
                  <a:pt x="173696" y="1230192"/>
                </a:lnTo>
                <a:lnTo>
                  <a:pt x="216661" y="1248546"/>
                </a:lnTo>
                <a:lnTo>
                  <a:pt x="240428" y="1251290"/>
                </a:lnTo>
                <a:lnTo>
                  <a:pt x="255969" y="1250375"/>
                </a:lnTo>
                <a:lnTo>
                  <a:pt x="299846" y="1233863"/>
                </a:lnTo>
                <a:lnTo>
                  <a:pt x="335496" y="1202667"/>
                </a:lnTo>
                <a:lnTo>
                  <a:pt x="344634" y="1189826"/>
                </a:lnTo>
                <a:lnTo>
                  <a:pt x="1064136" y="1189826"/>
                </a:lnTo>
                <a:lnTo>
                  <a:pt x="1066793" y="1170557"/>
                </a:lnTo>
                <a:lnTo>
                  <a:pt x="1065022" y="1146703"/>
                </a:lnTo>
                <a:lnTo>
                  <a:pt x="1057682" y="1126520"/>
                </a:lnTo>
                <a:lnTo>
                  <a:pt x="1050341" y="1112764"/>
                </a:lnTo>
                <a:lnTo>
                  <a:pt x="1046671" y="1108179"/>
                </a:lnTo>
                <a:lnTo>
                  <a:pt x="1083246" y="1052215"/>
                </a:lnTo>
                <a:lnTo>
                  <a:pt x="1034775" y="1021019"/>
                </a:lnTo>
                <a:lnTo>
                  <a:pt x="1098812" y="1007263"/>
                </a:lnTo>
                <a:lnTo>
                  <a:pt x="1083246" y="911848"/>
                </a:lnTo>
                <a:lnTo>
                  <a:pt x="1144498" y="911848"/>
                </a:lnTo>
                <a:lnTo>
                  <a:pt x="1043128" y="688004"/>
                </a:lnTo>
                <a:lnTo>
                  <a:pt x="1046671" y="676992"/>
                </a:lnTo>
                <a:lnTo>
                  <a:pt x="1055910" y="648552"/>
                </a:lnTo>
                <a:lnTo>
                  <a:pt x="1064136" y="611857"/>
                </a:lnTo>
                <a:lnTo>
                  <a:pt x="1067806" y="576076"/>
                </a:lnTo>
                <a:lnTo>
                  <a:pt x="1076032" y="574234"/>
                </a:lnTo>
                <a:lnTo>
                  <a:pt x="1090586" y="569649"/>
                </a:lnTo>
                <a:lnTo>
                  <a:pt x="1108936" y="565064"/>
                </a:lnTo>
                <a:lnTo>
                  <a:pt x="1114927" y="563234"/>
                </a:lnTo>
                <a:close/>
              </a:path>
              <a:path w="1326514" h="1647189">
                <a:moveTo>
                  <a:pt x="1098812" y="0"/>
                </a:moveTo>
                <a:lnTo>
                  <a:pt x="29246" y="388928"/>
                </a:lnTo>
                <a:lnTo>
                  <a:pt x="114266" y="442148"/>
                </a:lnTo>
                <a:lnTo>
                  <a:pt x="111532" y="572405"/>
                </a:lnTo>
                <a:lnTo>
                  <a:pt x="144437" y="563234"/>
                </a:lnTo>
                <a:lnTo>
                  <a:pt x="1114927" y="563234"/>
                </a:lnTo>
                <a:lnTo>
                  <a:pt x="1129944" y="558649"/>
                </a:lnTo>
                <a:lnTo>
                  <a:pt x="1150952" y="551308"/>
                </a:lnTo>
                <a:lnTo>
                  <a:pt x="1188413" y="539381"/>
                </a:lnTo>
                <a:lnTo>
                  <a:pt x="1201195" y="533868"/>
                </a:lnTo>
                <a:lnTo>
                  <a:pt x="1252449" y="505403"/>
                </a:lnTo>
                <a:lnTo>
                  <a:pt x="1317372" y="458661"/>
                </a:lnTo>
                <a:lnTo>
                  <a:pt x="1323700" y="452183"/>
                </a:lnTo>
                <a:lnTo>
                  <a:pt x="1326484" y="450405"/>
                </a:lnTo>
                <a:lnTo>
                  <a:pt x="1044014" y="363270"/>
                </a:lnTo>
                <a:lnTo>
                  <a:pt x="1032117" y="233839"/>
                </a:lnTo>
                <a:lnTo>
                  <a:pt x="1033003" y="232950"/>
                </a:lnTo>
                <a:lnTo>
                  <a:pt x="1035788" y="229267"/>
                </a:lnTo>
                <a:lnTo>
                  <a:pt x="1039458" y="223805"/>
                </a:lnTo>
                <a:lnTo>
                  <a:pt x="1044900" y="217327"/>
                </a:lnTo>
                <a:lnTo>
                  <a:pt x="1051354" y="210087"/>
                </a:lnTo>
                <a:lnTo>
                  <a:pt x="1059580" y="202720"/>
                </a:lnTo>
                <a:lnTo>
                  <a:pt x="1066793" y="195353"/>
                </a:lnTo>
                <a:lnTo>
                  <a:pt x="1095142" y="166901"/>
                </a:lnTo>
                <a:lnTo>
                  <a:pt x="1109822" y="123842"/>
                </a:lnTo>
                <a:lnTo>
                  <a:pt x="1111594" y="108219"/>
                </a:lnTo>
                <a:lnTo>
                  <a:pt x="1111594" y="76083"/>
                </a:lnTo>
                <a:lnTo>
                  <a:pt x="1108936" y="46742"/>
                </a:lnTo>
                <a:lnTo>
                  <a:pt x="1104254" y="22863"/>
                </a:lnTo>
                <a:lnTo>
                  <a:pt x="1100710" y="6350"/>
                </a:lnTo>
                <a:lnTo>
                  <a:pt x="1098812" y="0"/>
                </a:lnTo>
                <a:close/>
              </a:path>
            </a:pathLst>
          </a:custGeom>
          <a:solidFill>
            <a:srgbClr val="000000"/>
          </a:solidFill>
        </p:spPr>
        <p:txBody>
          <a:bodyPr wrap="square" lIns="0" tIns="0" rIns="0" bIns="0" rtlCol="0"/>
          <a:lstStyle/>
          <a:p>
            <a:endParaRPr/>
          </a:p>
        </p:txBody>
      </p:sp>
      <p:sp>
        <p:nvSpPr>
          <p:cNvPr id="34" name="object 8">
            <a:extLst>
              <a:ext uri="{FF2B5EF4-FFF2-40B4-BE49-F238E27FC236}">
                <a16:creationId xmlns:a16="http://schemas.microsoft.com/office/drawing/2014/main" id="{F63E2FC0-435B-4F64-880A-E7A8A996C751}"/>
              </a:ext>
            </a:extLst>
          </p:cNvPr>
          <p:cNvSpPr/>
          <p:nvPr/>
        </p:nvSpPr>
        <p:spPr>
          <a:xfrm>
            <a:off x="2423332" y="3652890"/>
            <a:ext cx="862965" cy="333375"/>
          </a:xfrm>
          <a:custGeom>
            <a:avLst/>
            <a:gdLst/>
            <a:ahLst/>
            <a:cxnLst/>
            <a:rect l="l" t="t" r="r" b="b"/>
            <a:pathLst>
              <a:path w="862964" h="333375">
                <a:moveTo>
                  <a:pt x="852916" y="0"/>
                </a:moveTo>
                <a:lnTo>
                  <a:pt x="0" y="310177"/>
                </a:lnTo>
                <a:lnTo>
                  <a:pt x="43876" y="333040"/>
                </a:lnTo>
                <a:lnTo>
                  <a:pt x="814519" y="150516"/>
                </a:lnTo>
                <a:lnTo>
                  <a:pt x="816354" y="149626"/>
                </a:lnTo>
                <a:lnTo>
                  <a:pt x="820923" y="144927"/>
                </a:lnTo>
                <a:lnTo>
                  <a:pt x="828238" y="138576"/>
                </a:lnTo>
                <a:lnTo>
                  <a:pt x="852005" y="103646"/>
                </a:lnTo>
                <a:lnTo>
                  <a:pt x="862977" y="35819"/>
                </a:lnTo>
                <a:lnTo>
                  <a:pt x="859319" y="14734"/>
                </a:lnTo>
                <a:lnTo>
                  <a:pt x="854751" y="3683"/>
                </a:lnTo>
                <a:lnTo>
                  <a:pt x="852916" y="0"/>
                </a:lnTo>
                <a:close/>
              </a:path>
            </a:pathLst>
          </a:custGeom>
          <a:solidFill>
            <a:srgbClr val="FFFFFF"/>
          </a:solidFill>
        </p:spPr>
        <p:txBody>
          <a:bodyPr wrap="square" lIns="0" tIns="0" rIns="0" bIns="0" rtlCol="0"/>
          <a:lstStyle/>
          <a:p>
            <a:endParaRPr/>
          </a:p>
        </p:txBody>
      </p:sp>
      <p:sp>
        <p:nvSpPr>
          <p:cNvPr id="35" name="object 9">
            <a:extLst>
              <a:ext uri="{FF2B5EF4-FFF2-40B4-BE49-F238E27FC236}">
                <a16:creationId xmlns:a16="http://schemas.microsoft.com/office/drawing/2014/main" id="{CD6E0B08-08BF-49A5-AEAA-F89173ECF3B7}"/>
              </a:ext>
            </a:extLst>
          </p:cNvPr>
          <p:cNvSpPr/>
          <p:nvPr/>
        </p:nvSpPr>
        <p:spPr>
          <a:xfrm>
            <a:off x="2721356" y="3945539"/>
            <a:ext cx="80645" cy="81915"/>
          </a:xfrm>
          <a:custGeom>
            <a:avLst/>
            <a:gdLst/>
            <a:ahLst/>
            <a:cxnLst/>
            <a:rect l="l" t="t" r="r" b="b"/>
            <a:pathLst>
              <a:path w="80644" h="81914">
                <a:moveTo>
                  <a:pt x="40219" y="0"/>
                </a:moveTo>
                <a:lnTo>
                  <a:pt x="3657" y="24768"/>
                </a:lnTo>
                <a:lnTo>
                  <a:pt x="0" y="40391"/>
                </a:lnTo>
                <a:lnTo>
                  <a:pt x="911" y="48647"/>
                </a:lnTo>
                <a:lnTo>
                  <a:pt x="31993" y="80783"/>
                </a:lnTo>
                <a:lnTo>
                  <a:pt x="40219" y="81672"/>
                </a:lnTo>
                <a:lnTo>
                  <a:pt x="48445" y="80783"/>
                </a:lnTo>
                <a:lnTo>
                  <a:pt x="79527" y="48647"/>
                </a:lnTo>
                <a:lnTo>
                  <a:pt x="80438" y="40391"/>
                </a:lnTo>
                <a:lnTo>
                  <a:pt x="79527" y="32135"/>
                </a:lnTo>
                <a:lnTo>
                  <a:pt x="77704" y="24768"/>
                </a:lnTo>
                <a:lnTo>
                  <a:pt x="73123" y="18417"/>
                </a:lnTo>
                <a:lnTo>
                  <a:pt x="68554" y="11939"/>
                </a:lnTo>
                <a:lnTo>
                  <a:pt x="55760" y="2794"/>
                </a:lnTo>
                <a:lnTo>
                  <a:pt x="48445" y="889"/>
                </a:lnTo>
                <a:lnTo>
                  <a:pt x="40219" y="0"/>
                </a:lnTo>
                <a:close/>
              </a:path>
            </a:pathLst>
          </a:custGeom>
          <a:solidFill>
            <a:srgbClr val="FFFFFF"/>
          </a:solidFill>
        </p:spPr>
        <p:txBody>
          <a:bodyPr wrap="square" lIns="0" tIns="0" rIns="0" bIns="0" rtlCol="0"/>
          <a:lstStyle/>
          <a:p>
            <a:endParaRPr/>
          </a:p>
        </p:txBody>
      </p:sp>
      <p:sp>
        <p:nvSpPr>
          <p:cNvPr id="36" name="object 10">
            <a:extLst>
              <a:ext uri="{FF2B5EF4-FFF2-40B4-BE49-F238E27FC236}">
                <a16:creationId xmlns:a16="http://schemas.microsoft.com/office/drawing/2014/main" id="{26E55C17-A3CF-4570-80F7-6494D6348667}"/>
              </a:ext>
            </a:extLst>
          </p:cNvPr>
          <p:cNvSpPr/>
          <p:nvPr/>
        </p:nvSpPr>
        <p:spPr>
          <a:xfrm>
            <a:off x="2626274" y="4084114"/>
            <a:ext cx="669290" cy="906780"/>
          </a:xfrm>
          <a:custGeom>
            <a:avLst/>
            <a:gdLst/>
            <a:ahLst/>
            <a:cxnLst/>
            <a:rect l="l" t="t" r="r" b="b"/>
            <a:pathLst>
              <a:path w="669289" h="906779">
                <a:moveTo>
                  <a:pt x="82273" y="148610"/>
                </a:moveTo>
                <a:lnTo>
                  <a:pt x="31993" y="172464"/>
                </a:lnTo>
                <a:lnTo>
                  <a:pt x="6403" y="210989"/>
                </a:lnTo>
                <a:lnTo>
                  <a:pt x="0" y="255953"/>
                </a:lnTo>
                <a:lnTo>
                  <a:pt x="3657" y="280722"/>
                </a:lnTo>
                <a:lnTo>
                  <a:pt x="30170" y="332087"/>
                </a:lnTo>
                <a:lnTo>
                  <a:pt x="65821" y="370625"/>
                </a:lnTo>
                <a:lnTo>
                  <a:pt x="106040" y="388052"/>
                </a:lnTo>
                <a:lnTo>
                  <a:pt x="131642" y="389893"/>
                </a:lnTo>
                <a:lnTo>
                  <a:pt x="131642" y="392637"/>
                </a:lnTo>
                <a:lnTo>
                  <a:pt x="132553" y="400906"/>
                </a:lnTo>
                <a:lnTo>
                  <a:pt x="132461" y="429345"/>
                </a:lnTo>
                <a:lnTo>
                  <a:pt x="130731" y="446772"/>
                </a:lnTo>
                <a:lnTo>
                  <a:pt x="127073" y="465113"/>
                </a:lnTo>
                <a:lnTo>
                  <a:pt x="121581" y="484382"/>
                </a:lnTo>
                <a:lnTo>
                  <a:pt x="112443" y="502736"/>
                </a:lnTo>
                <a:lnTo>
                  <a:pt x="101471" y="521077"/>
                </a:lnTo>
                <a:lnTo>
                  <a:pt x="92334" y="536675"/>
                </a:lnTo>
                <a:lnTo>
                  <a:pt x="85019" y="550444"/>
                </a:lnTo>
                <a:lnTo>
                  <a:pt x="78615" y="560529"/>
                </a:lnTo>
                <a:lnTo>
                  <a:pt x="74047" y="568785"/>
                </a:lnTo>
                <a:lnTo>
                  <a:pt x="71300" y="575212"/>
                </a:lnTo>
                <a:lnTo>
                  <a:pt x="69478" y="578883"/>
                </a:lnTo>
                <a:lnTo>
                  <a:pt x="68567" y="579798"/>
                </a:lnTo>
                <a:lnTo>
                  <a:pt x="68567" y="803641"/>
                </a:lnTo>
                <a:lnTo>
                  <a:pt x="429666" y="906398"/>
                </a:lnTo>
                <a:lnTo>
                  <a:pt x="429666" y="732092"/>
                </a:lnTo>
                <a:lnTo>
                  <a:pt x="427831" y="731165"/>
                </a:lnTo>
                <a:lnTo>
                  <a:pt x="423262" y="729336"/>
                </a:lnTo>
                <a:lnTo>
                  <a:pt x="415947" y="726579"/>
                </a:lnTo>
                <a:lnTo>
                  <a:pt x="406810" y="722909"/>
                </a:lnTo>
                <a:lnTo>
                  <a:pt x="383043" y="710982"/>
                </a:lnTo>
                <a:lnTo>
                  <a:pt x="369324" y="703653"/>
                </a:lnTo>
                <a:lnTo>
                  <a:pt x="355619" y="695396"/>
                </a:lnTo>
                <a:lnTo>
                  <a:pt x="340078" y="686213"/>
                </a:lnTo>
                <a:lnTo>
                  <a:pt x="298023" y="652274"/>
                </a:lnTo>
                <a:lnTo>
                  <a:pt x="265107" y="610066"/>
                </a:lnTo>
                <a:lnTo>
                  <a:pt x="258716" y="594481"/>
                </a:lnTo>
                <a:lnTo>
                  <a:pt x="282483" y="572456"/>
                </a:lnTo>
                <a:lnTo>
                  <a:pt x="547223" y="572456"/>
                </a:lnTo>
                <a:lnTo>
                  <a:pt x="548501" y="569700"/>
                </a:lnTo>
                <a:lnTo>
                  <a:pt x="564042" y="523834"/>
                </a:lnTo>
                <a:lnTo>
                  <a:pt x="576836" y="476126"/>
                </a:lnTo>
                <a:lnTo>
                  <a:pt x="585075" y="429345"/>
                </a:lnTo>
                <a:lnTo>
                  <a:pt x="589644" y="385308"/>
                </a:lnTo>
                <a:lnTo>
                  <a:pt x="589644" y="347685"/>
                </a:lnTo>
                <a:lnTo>
                  <a:pt x="580494" y="295392"/>
                </a:lnTo>
                <a:lnTo>
                  <a:pt x="562219" y="248611"/>
                </a:lnTo>
                <a:lnTo>
                  <a:pt x="553993" y="235770"/>
                </a:lnTo>
                <a:lnTo>
                  <a:pt x="553069" y="233928"/>
                </a:lnTo>
                <a:lnTo>
                  <a:pt x="470522" y="184391"/>
                </a:lnTo>
                <a:lnTo>
                  <a:pt x="167292" y="184391"/>
                </a:lnTo>
                <a:lnTo>
                  <a:pt x="123416" y="162366"/>
                </a:lnTo>
                <a:lnTo>
                  <a:pt x="121581" y="160537"/>
                </a:lnTo>
                <a:lnTo>
                  <a:pt x="116101" y="156866"/>
                </a:lnTo>
                <a:lnTo>
                  <a:pt x="106964" y="153196"/>
                </a:lnTo>
                <a:lnTo>
                  <a:pt x="95991" y="149525"/>
                </a:lnTo>
                <a:lnTo>
                  <a:pt x="82273" y="148610"/>
                </a:lnTo>
                <a:close/>
              </a:path>
              <a:path w="669289" h="906779">
                <a:moveTo>
                  <a:pt x="547223" y="572456"/>
                </a:moveTo>
                <a:lnTo>
                  <a:pt x="282483" y="572456"/>
                </a:lnTo>
                <a:lnTo>
                  <a:pt x="285216" y="576127"/>
                </a:lnTo>
                <a:lnTo>
                  <a:pt x="291620" y="585297"/>
                </a:lnTo>
                <a:lnTo>
                  <a:pt x="319044" y="614651"/>
                </a:lnTo>
                <a:lnTo>
                  <a:pt x="363845" y="647689"/>
                </a:lnTo>
                <a:lnTo>
                  <a:pt x="426008" y="670615"/>
                </a:lnTo>
                <a:lnTo>
                  <a:pt x="449775" y="674286"/>
                </a:lnTo>
                <a:lnTo>
                  <a:pt x="457090" y="673372"/>
                </a:lnTo>
                <a:lnTo>
                  <a:pt x="511028" y="640347"/>
                </a:lnTo>
                <a:lnTo>
                  <a:pt x="530214" y="609151"/>
                </a:lnTo>
                <a:lnTo>
                  <a:pt x="547223" y="572456"/>
                </a:lnTo>
                <a:close/>
              </a:path>
              <a:path w="669289" h="906779">
                <a:moveTo>
                  <a:pt x="234949" y="0"/>
                </a:moveTo>
                <a:lnTo>
                  <a:pt x="218484" y="94488"/>
                </a:lnTo>
                <a:lnTo>
                  <a:pt x="204778" y="132098"/>
                </a:lnTo>
                <a:lnTo>
                  <a:pt x="180087" y="170622"/>
                </a:lnTo>
                <a:lnTo>
                  <a:pt x="167292" y="184391"/>
                </a:lnTo>
                <a:lnTo>
                  <a:pt x="470522" y="184391"/>
                </a:lnTo>
                <a:lnTo>
                  <a:pt x="464405" y="180720"/>
                </a:lnTo>
                <a:lnTo>
                  <a:pt x="467139" y="179806"/>
                </a:lnTo>
                <a:lnTo>
                  <a:pt x="474454" y="177050"/>
                </a:lnTo>
                <a:lnTo>
                  <a:pt x="485426" y="173379"/>
                </a:lnTo>
                <a:lnTo>
                  <a:pt x="500967" y="168793"/>
                </a:lnTo>
                <a:lnTo>
                  <a:pt x="518330" y="163294"/>
                </a:lnTo>
                <a:lnTo>
                  <a:pt x="538452" y="155952"/>
                </a:lnTo>
                <a:lnTo>
                  <a:pt x="559473" y="149525"/>
                </a:lnTo>
                <a:lnTo>
                  <a:pt x="581418" y="142183"/>
                </a:lnTo>
                <a:lnTo>
                  <a:pt x="626205" y="122927"/>
                </a:lnTo>
                <a:lnTo>
                  <a:pt x="641746" y="111915"/>
                </a:lnTo>
                <a:lnTo>
                  <a:pt x="646315" y="108244"/>
                </a:lnTo>
                <a:lnTo>
                  <a:pt x="648150" y="105488"/>
                </a:lnTo>
                <a:lnTo>
                  <a:pt x="649061" y="104573"/>
                </a:lnTo>
                <a:lnTo>
                  <a:pt x="666740" y="77963"/>
                </a:lnTo>
                <a:lnTo>
                  <a:pt x="587809" y="77963"/>
                </a:lnTo>
                <a:lnTo>
                  <a:pt x="538452" y="73378"/>
                </a:lnTo>
                <a:lnTo>
                  <a:pt x="466228" y="64207"/>
                </a:lnTo>
                <a:lnTo>
                  <a:pt x="407721" y="55036"/>
                </a:lnTo>
                <a:lnTo>
                  <a:pt x="361098" y="45853"/>
                </a:lnTo>
                <a:lnTo>
                  <a:pt x="323613" y="36682"/>
                </a:lnTo>
                <a:lnTo>
                  <a:pt x="308072" y="33011"/>
                </a:lnTo>
                <a:lnTo>
                  <a:pt x="271510" y="19255"/>
                </a:lnTo>
                <a:lnTo>
                  <a:pt x="243175" y="4572"/>
                </a:lnTo>
                <a:lnTo>
                  <a:pt x="234949" y="0"/>
                </a:lnTo>
                <a:close/>
              </a:path>
              <a:path w="669289" h="906779">
                <a:moveTo>
                  <a:pt x="669171" y="74305"/>
                </a:moveTo>
                <a:lnTo>
                  <a:pt x="652719" y="76134"/>
                </a:lnTo>
                <a:lnTo>
                  <a:pt x="619802" y="77963"/>
                </a:lnTo>
                <a:lnTo>
                  <a:pt x="666740" y="77963"/>
                </a:lnTo>
                <a:lnTo>
                  <a:pt x="669171" y="74305"/>
                </a:lnTo>
                <a:close/>
              </a:path>
            </a:pathLst>
          </a:custGeom>
          <a:solidFill>
            <a:srgbClr val="FFFFFF"/>
          </a:solidFill>
        </p:spPr>
        <p:txBody>
          <a:bodyPr wrap="square" lIns="0" tIns="0" rIns="0" bIns="0" rtlCol="0"/>
          <a:lstStyle/>
          <a:p>
            <a:endParaRPr/>
          </a:p>
        </p:txBody>
      </p:sp>
      <p:sp>
        <p:nvSpPr>
          <p:cNvPr id="37" name="object 11">
            <a:extLst>
              <a:ext uri="{FF2B5EF4-FFF2-40B4-BE49-F238E27FC236}">
                <a16:creationId xmlns:a16="http://schemas.microsoft.com/office/drawing/2014/main" id="{2374914F-10FF-42FB-A307-F88AAE968675}"/>
              </a:ext>
            </a:extLst>
          </p:cNvPr>
          <p:cNvSpPr/>
          <p:nvPr/>
        </p:nvSpPr>
        <p:spPr>
          <a:xfrm>
            <a:off x="2647309" y="4918038"/>
            <a:ext cx="442595" cy="201295"/>
          </a:xfrm>
          <a:custGeom>
            <a:avLst/>
            <a:gdLst/>
            <a:ahLst/>
            <a:cxnLst/>
            <a:rect l="l" t="t" r="r" b="b"/>
            <a:pathLst>
              <a:path w="442594" h="201295">
                <a:moveTo>
                  <a:pt x="0" y="0"/>
                </a:moveTo>
                <a:lnTo>
                  <a:pt x="0" y="95415"/>
                </a:lnTo>
                <a:lnTo>
                  <a:pt x="442448" y="200916"/>
                </a:lnTo>
                <a:lnTo>
                  <a:pt x="415935" y="112842"/>
                </a:lnTo>
                <a:lnTo>
                  <a:pt x="0" y="0"/>
                </a:lnTo>
                <a:close/>
              </a:path>
            </a:pathLst>
          </a:custGeom>
          <a:solidFill>
            <a:srgbClr val="FFFFFF"/>
          </a:solidFill>
        </p:spPr>
        <p:txBody>
          <a:bodyPr wrap="square" lIns="0" tIns="0" rIns="0" bIns="0" rtlCol="0"/>
          <a:lstStyle/>
          <a:p>
            <a:endParaRPr/>
          </a:p>
        </p:txBody>
      </p:sp>
      <p:sp>
        <p:nvSpPr>
          <p:cNvPr id="38" name="object 12">
            <a:extLst>
              <a:ext uri="{FF2B5EF4-FFF2-40B4-BE49-F238E27FC236}">
                <a16:creationId xmlns:a16="http://schemas.microsoft.com/office/drawing/2014/main" id="{64F7DD0E-964D-4F19-89C5-28C2CC7FC94F}"/>
              </a:ext>
            </a:extLst>
          </p:cNvPr>
          <p:cNvSpPr/>
          <p:nvPr/>
        </p:nvSpPr>
        <p:spPr>
          <a:xfrm>
            <a:off x="3425836" y="3769461"/>
            <a:ext cx="2377440" cy="1473200"/>
          </a:xfrm>
          <a:custGeom>
            <a:avLst/>
            <a:gdLst/>
            <a:ahLst/>
            <a:cxnLst/>
            <a:rect l="l" t="t" r="r" b="b"/>
            <a:pathLst>
              <a:path w="2377440" h="1473200">
                <a:moveTo>
                  <a:pt x="2212759" y="1406023"/>
                </a:moveTo>
                <a:lnTo>
                  <a:pt x="2182241" y="1455801"/>
                </a:lnTo>
                <a:lnTo>
                  <a:pt x="2377440" y="1472692"/>
                </a:lnTo>
                <a:lnTo>
                  <a:pt x="2345376" y="1421257"/>
                </a:lnTo>
                <a:lnTo>
                  <a:pt x="2237613" y="1421257"/>
                </a:lnTo>
                <a:lnTo>
                  <a:pt x="2212759" y="1406023"/>
                </a:lnTo>
                <a:close/>
              </a:path>
              <a:path w="2377440" h="1473200">
                <a:moveTo>
                  <a:pt x="2243304" y="1356202"/>
                </a:moveTo>
                <a:lnTo>
                  <a:pt x="2212759" y="1406023"/>
                </a:lnTo>
                <a:lnTo>
                  <a:pt x="2237613" y="1421257"/>
                </a:lnTo>
                <a:lnTo>
                  <a:pt x="2268219" y="1371473"/>
                </a:lnTo>
                <a:lnTo>
                  <a:pt x="2243304" y="1356202"/>
                </a:lnTo>
                <a:close/>
              </a:path>
              <a:path w="2377440" h="1473200">
                <a:moveTo>
                  <a:pt x="2273807" y="1306449"/>
                </a:moveTo>
                <a:lnTo>
                  <a:pt x="2243304" y="1356202"/>
                </a:lnTo>
                <a:lnTo>
                  <a:pt x="2268219" y="1371473"/>
                </a:lnTo>
                <a:lnTo>
                  <a:pt x="2237613" y="1421257"/>
                </a:lnTo>
                <a:lnTo>
                  <a:pt x="2345376" y="1421257"/>
                </a:lnTo>
                <a:lnTo>
                  <a:pt x="2273807" y="1306449"/>
                </a:lnTo>
                <a:close/>
              </a:path>
              <a:path w="2377440" h="1473200">
                <a:moveTo>
                  <a:pt x="30479" y="0"/>
                </a:moveTo>
                <a:lnTo>
                  <a:pt x="0" y="49784"/>
                </a:lnTo>
                <a:lnTo>
                  <a:pt x="2212759" y="1406023"/>
                </a:lnTo>
                <a:lnTo>
                  <a:pt x="2243304" y="1356202"/>
                </a:lnTo>
                <a:lnTo>
                  <a:pt x="30479" y="0"/>
                </a:lnTo>
                <a:close/>
              </a:path>
            </a:pathLst>
          </a:custGeom>
          <a:solidFill>
            <a:srgbClr val="FFFF00"/>
          </a:solidFill>
        </p:spPr>
        <p:txBody>
          <a:bodyPr wrap="square" lIns="0" tIns="0" rIns="0" bIns="0" rtlCol="0"/>
          <a:lstStyle/>
          <a:p>
            <a:endParaRPr/>
          </a:p>
        </p:txBody>
      </p:sp>
      <p:sp>
        <p:nvSpPr>
          <p:cNvPr id="39" name="object 13">
            <a:extLst>
              <a:ext uri="{FF2B5EF4-FFF2-40B4-BE49-F238E27FC236}">
                <a16:creationId xmlns:a16="http://schemas.microsoft.com/office/drawing/2014/main" id="{49D54E47-871B-47C4-87EC-974253ED4F72}"/>
              </a:ext>
            </a:extLst>
          </p:cNvPr>
          <p:cNvSpPr txBox="1"/>
          <p:nvPr/>
        </p:nvSpPr>
        <p:spPr>
          <a:xfrm>
            <a:off x="1086910" y="1634662"/>
            <a:ext cx="10791664" cy="1384995"/>
          </a:xfrm>
          <a:prstGeom prst="rect">
            <a:avLst/>
          </a:prstGeom>
        </p:spPr>
        <p:txBody>
          <a:bodyPr vert="horz" wrap="square" lIns="0" tIns="0" rIns="0" bIns="0" rtlCol="0">
            <a:spAutoFit/>
          </a:bodyPr>
          <a:lstStyle>
            <a:defPPr>
              <a:defRPr lang="en-US"/>
            </a:defPPr>
            <a:lvl1pPr marL="12700">
              <a:lnSpc>
                <a:spcPts val="3604"/>
              </a:lnSpc>
              <a:defRPr sz="3200" b="1" u="sng">
                <a:latin typeface="Calibri"/>
                <a:cs typeface="Calibri"/>
              </a:defRPr>
            </a:lvl1pPr>
          </a:lstStyle>
          <a:p>
            <a:r>
              <a:rPr b="0" u="none" dirty="0" err="1"/>
              <a:t>Todos</a:t>
            </a:r>
            <a:r>
              <a:rPr b="0" u="none" dirty="0"/>
              <a:t> los atributos deben tener visibilidad privada</a:t>
            </a:r>
          </a:p>
          <a:p>
            <a:endParaRPr lang="es-CO" b="0" u="none" dirty="0"/>
          </a:p>
          <a:p>
            <a:r>
              <a:rPr lang="es-CO" b="0" u="none" dirty="0"/>
              <a:t>El resto de objetos no conocen los detalles de la implementación</a:t>
            </a:r>
          </a:p>
        </p:txBody>
      </p:sp>
      <p:sp>
        <p:nvSpPr>
          <p:cNvPr id="40" name="object 14">
            <a:extLst>
              <a:ext uri="{FF2B5EF4-FFF2-40B4-BE49-F238E27FC236}">
                <a16:creationId xmlns:a16="http://schemas.microsoft.com/office/drawing/2014/main" id="{5609BCB1-C4AB-4367-AE80-14369A2F13BA}"/>
              </a:ext>
            </a:extLst>
          </p:cNvPr>
          <p:cNvSpPr txBox="1"/>
          <p:nvPr/>
        </p:nvSpPr>
        <p:spPr>
          <a:xfrm>
            <a:off x="1976766" y="5408524"/>
            <a:ext cx="2113280" cy="319959"/>
          </a:xfrm>
          <a:prstGeom prst="rect">
            <a:avLst/>
          </a:prstGeom>
          <a:ln w="10160">
            <a:noFill/>
          </a:ln>
        </p:spPr>
        <p:txBody>
          <a:bodyPr vert="horz" wrap="square" lIns="0" tIns="12065" rIns="0" bIns="0" rtlCol="0">
            <a:spAutoFit/>
          </a:bodyPr>
          <a:lstStyle/>
          <a:p>
            <a:pPr marL="85090">
              <a:spcBef>
                <a:spcPts val="95"/>
              </a:spcBef>
            </a:pPr>
            <a:r>
              <a:rPr sz="2000" b="1" dirty="0">
                <a:latin typeface="Times New Roman"/>
                <a:cs typeface="Times New Roman"/>
              </a:rPr>
              <a:t>Objeto</a:t>
            </a:r>
            <a:r>
              <a:rPr sz="2000" b="1" spc="-90" dirty="0">
                <a:latin typeface="Times New Roman"/>
                <a:cs typeface="Times New Roman"/>
              </a:rPr>
              <a:t> </a:t>
            </a:r>
            <a:r>
              <a:rPr sz="2000" b="1" dirty="0">
                <a:latin typeface="Times New Roman"/>
                <a:cs typeface="Times New Roman"/>
              </a:rPr>
              <a:t>conductor</a:t>
            </a:r>
            <a:endParaRPr sz="2000" dirty="0">
              <a:latin typeface="Times New Roman"/>
              <a:cs typeface="Times New Roman"/>
            </a:endParaRPr>
          </a:p>
        </p:txBody>
      </p:sp>
      <p:sp>
        <p:nvSpPr>
          <p:cNvPr id="41" name="object 15">
            <a:extLst>
              <a:ext uri="{FF2B5EF4-FFF2-40B4-BE49-F238E27FC236}">
                <a16:creationId xmlns:a16="http://schemas.microsoft.com/office/drawing/2014/main" id="{48EE6647-3416-4118-BAB9-B89AD4FC94DC}"/>
              </a:ext>
            </a:extLst>
          </p:cNvPr>
          <p:cNvSpPr txBox="1"/>
          <p:nvPr/>
        </p:nvSpPr>
        <p:spPr>
          <a:xfrm>
            <a:off x="8764917" y="5959141"/>
            <a:ext cx="1414780" cy="320601"/>
          </a:xfrm>
          <a:prstGeom prst="rect">
            <a:avLst/>
          </a:prstGeom>
          <a:ln w="10160">
            <a:noFill/>
          </a:ln>
        </p:spPr>
        <p:txBody>
          <a:bodyPr vert="horz" wrap="square" lIns="0" tIns="12700" rIns="0" bIns="0" rtlCol="0">
            <a:spAutoFit/>
          </a:bodyPr>
          <a:lstStyle/>
          <a:p>
            <a:pPr marL="86995">
              <a:spcBef>
                <a:spcPts val="100"/>
              </a:spcBef>
            </a:pPr>
            <a:r>
              <a:rPr sz="2000" b="1" spc="-5" dirty="0">
                <a:latin typeface="Times New Roman"/>
                <a:cs typeface="Times New Roman"/>
              </a:rPr>
              <a:t>Objeto</a:t>
            </a:r>
            <a:r>
              <a:rPr sz="2000" b="1" spc="-75" dirty="0">
                <a:latin typeface="Times New Roman"/>
                <a:cs typeface="Times New Roman"/>
              </a:rPr>
              <a:t> </a:t>
            </a:r>
            <a:r>
              <a:rPr sz="2000" b="1" dirty="0">
                <a:latin typeface="Times New Roman"/>
                <a:cs typeface="Times New Roman"/>
              </a:rPr>
              <a:t>Bus</a:t>
            </a:r>
            <a:endParaRPr sz="2000" dirty="0">
              <a:latin typeface="Times New Roman"/>
              <a:cs typeface="Times New Roman"/>
            </a:endParaRPr>
          </a:p>
        </p:txBody>
      </p:sp>
      <p:sp>
        <p:nvSpPr>
          <p:cNvPr id="42" name="object 16">
            <a:extLst>
              <a:ext uri="{FF2B5EF4-FFF2-40B4-BE49-F238E27FC236}">
                <a16:creationId xmlns:a16="http://schemas.microsoft.com/office/drawing/2014/main" id="{D76B6E1F-F172-4DFE-8E47-5B933FD89698}"/>
              </a:ext>
            </a:extLst>
          </p:cNvPr>
          <p:cNvSpPr/>
          <p:nvPr/>
        </p:nvSpPr>
        <p:spPr>
          <a:xfrm>
            <a:off x="5868046" y="4844644"/>
            <a:ext cx="1318260" cy="871219"/>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74104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PRINCIPIO DE OCULTACIÓN</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pic>
        <p:nvPicPr>
          <p:cNvPr id="10242" name="Picture 2" descr="https://www.northware.mx/wp-content/uploads/2012/02/POO8.png">
            <a:extLst>
              <a:ext uri="{FF2B5EF4-FFF2-40B4-BE49-F238E27FC236}">
                <a16:creationId xmlns:a16="http://schemas.microsoft.com/office/drawing/2014/main" id="{4C55383C-04D9-4E68-81F7-FD5D38094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296" y="1999295"/>
            <a:ext cx="6459297" cy="316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89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4438" y="1795351"/>
            <a:ext cx="9903123" cy="4145109"/>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pPr algn="just"/>
            <a:r>
              <a:rPr lang="es-CO" dirty="0"/>
              <a:t>Comportamientos diferentes, asociados a objetos distintos, pueden compartir el mismo nombre, al llamarlos por ese nombre se utilizará el comportamiento correspondiente al objeto que se esté usando. O dicho de otro modo, las referencias y las colecciones de objetos pueden contener objetos de diferentes tipos, y la invocación de un comportamiento en una referencia producirá el comportamiento correcto para el tipo real del objeto referenciado. Cuando esto ocurre en "tiempo de ejecución", esta última característica se llama asignación tardía o asignación dinámica. Algunos lenguajes proporcionan medios más estáticos (en "tiempo de compilación") de polimorfismo, tales como las plantillas y la sobrecarga de operadores de </a:t>
            </a:r>
            <a:r>
              <a:rPr lang="es-CO" dirty="0">
                <a:hlinkClick r:id="rId2" tooltip="C++"/>
              </a:rPr>
              <a:t>C++</a:t>
            </a:r>
            <a:r>
              <a:rPr lang="es-CO" dirty="0"/>
              <a:t>.</a:t>
            </a:r>
            <a:endParaRPr dirty="0"/>
          </a:p>
        </p:txBody>
      </p:sp>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POLIMORFISMO</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spTree>
    <p:extLst>
      <p:ext uri="{BB962C8B-B14F-4D97-AF65-F5344CB8AC3E}">
        <p14:creationId xmlns:p14="http://schemas.microsoft.com/office/powerpoint/2010/main" val="2873354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POLIMORFISMO</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pic>
        <p:nvPicPr>
          <p:cNvPr id="7172" name="Picture 4" descr="Resultado de imagen para polimorfismo en programacion orientada a objetos">
            <a:extLst>
              <a:ext uri="{FF2B5EF4-FFF2-40B4-BE49-F238E27FC236}">
                <a16:creationId xmlns:a16="http://schemas.microsoft.com/office/drawing/2014/main" id="{B3D6411B-B673-43B6-8B92-D4B48791F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725" y="649384"/>
            <a:ext cx="3995996" cy="282862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Resultado de imagen para polimorfismo en programacion orientada a objetos">
            <a:extLst>
              <a:ext uri="{FF2B5EF4-FFF2-40B4-BE49-F238E27FC236}">
                <a16:creationId xmlns:a16="http://schemas.microsoft.com/office/drawing/2014/main" id="{B451039D-0D9A-4CB0-92C0-14D73B3B2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921" y="3610652"/>
            <a:ext cx="4655389" cy="3097950"/>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4">
            <a:extLst>
              <a:ext uri="{FF2B5EF4-FFF2-40B4-BE49-F238E27FC236}">
                <a16:creationId xmlns:a16="http://schemas.microsoft.com/office/drawing/2014/main" id="{5D5AED0F-75B8-4384-B485-7ED49ADA1C0C}"/>
              </a:ext>
            </a:extLst>
          </p:cNvPr>
          <p:cNvSpPr/>
          <p:nvPr/>
        </p:nvSpPr>
        <p:spPr>
          <a:xfrm>
            <a:off x="164621" y="1792257"/>
            <a:ext cx="6210300" cy="408177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19203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2295" y="1881615"/>
            <a:ext cx="9903123" cy="4489819"/>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pPr algn="just"/>
            <a:r>
              <a:rPr lang="es-CO" dirty="0"/>
              <a:t>Las clases no están aisladas, sino que se relacionan entre sí, formando una jerarquía de clasificación. Los objetos heredan las propiedades y el comportamiento de todas las clases a las que pertenecen. </a:t>
            </a:r>
          </a:p>
          <a:p>
            <a:pPr algn="just"/>
            <a:endParaRPr lang="es-CO" dirty="0"/>
          </a:p>
          <a:p>
            <a:pPr algn="just"/>
            <a:r>
              <a:rPr lang="es-CO" dirty="0"/>
              <a:t>La herencia organiza y facilita el polimorfismo y el encapsulamiento permitiendo a los objetos ser definidos y creados como tipos especializados de objetos preexistentes. Estos pueden compartir (y extender) su comportamiento sin tener que volver a implementarlo. Esto suele hacerse habitualmente agrupando los objetos en clases y estas en árboles o enrejados que reflejan un comportamiento común. Cuando un objeto hereda de más de una clase se dice que hay herencia múltiple.</a:t>
            </a:r>
            <a:endParaRPr dirty="0"/>
          </a:p>
        </p:txBody>
      </p:sp>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HERENCIA</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spTree>
    <p:extLst>
      <p:ext uri="{BB962C8B-B14F-4D97-AF65-F5344CB8AC3E}">
        <p14:creationId xmlns:p14="http://schemas.microsoft.com/office/powerpoint/2010/main" val="452508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HERENCIA</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pic>
        <p:nvPicPr>
          <p:cNvPr id="8194" name="Picture 2" descr="Resultado de imagen para programacion orientada a objetos herencia">
            <a:extLst>
              <a:ext uri="{FF2B5EF4-FFF2-40B4-BE49-F238E27FC236}">
                <a16:creationId xmlns:a16="http://schemas.microsoft.com/office/drawing/2014/main" id="{30C72A98-F51F-443C-B802-F0CFB33E5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314" y="1573355"/>
            <a:ext cx="4730151" cy="425713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46242BD-57F9-49D7-ABB1-F8F37B3EA6AA}"/>
              </a:ext>
            </a:extLst>
          </p:cNvPr>
          <p:cNvSpPr/>
          <p:nvPr/>
        </p:nvSpPr>
        <p:spPr>
          <a:xfrm>
            <a:off x="1152535" y="1843994"/>
            <a:ext cx="4243287" cy="4489819"/>
          </a:xfrm>
          <a:prstGeom prst="rect">
            <a:avLst/>
          </a:prstGeom>
        </p:spPr>
        <p:txBody>
          <a:bodyPr vert="horz" wrap="square" lIns="0" tIns="0" rIns="0" bIns="0" rtlCol="0">
            <a:spAutoFit/>
          </a:bodyPr>
          <a:lstStyle/>
          <a:p>
            <a:pPr marR="5080" algn="ctr">
              <a:lnSpc>
                <a:spcPct val="80100"/>
              </a:lnSpc>
            </a:pPr>
            <a:r>
              <a:rPr lang="es-CO" sz="2800" dirty="0">
                <a:latin typeface="Calibri"/>
                <a:cs typeface="Calibri"/>
              </a:rPr>
              <a:t>La herencia nos permite, entre otras cosas, evitar tener que escribir el mismo código una y otra vez, puesto que al definir que una categoría (que en programación llamaremos clase) pertenece a otra, automáticamente estamos atribuyéndoles las características generales de la primera, sin tener que definirlas de nuevo.</a:t>
            </a:r>
            <a:endParaRPr lang="es-ES" sz="2800" dirty="0">
              <a:latin typeface="Calibri"/>
              <a:cs typeface="Calibri"/>
            </a:endParaRPr>
          </a:p>
        </p:txBody>
      </p:sp>
    </p:spTree>
    <p:extLst>
      <p:ext uri="{BB962C8B-B14F-4D97-AF65-F5344CB8AC3E}">
        <p14:creationId xmlns:p14="http://schemas.microsoft.com/office/powerpoint/2010/main" val="1731456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4439" y="1803978"/>
            <a:ext cx="7576868" cy="3110980"/>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pPr algn="just"/>
            <a:r>
              <a:rPr lang="es-CO" dirty="0"/>
              <a:t>La recolección de basura o </a:t>
            </a:r>
            <a:r>
              <a:rPr lang="es-CO" dirty="0" err="1"/>
              <a:t>garbage</a:t>
            </a:r>
            <a:r>
              <a:rPr lang="es-CO" dirty="0"/>
              <a:t> </a:t>
            </a:r>
            <a:r>
              <a:rPr lang="es-CO" dirty="0" err="1"/>
              <a:t>collector</a:t>
            </a:r>
            <a:r>
              <a:rPr lang="es-CO" dirty="0"/>
              <a:t> es la técnica por la cual el entorno de objetos se encarga de destruir automáticamente, y por tanto desvincular la memoria asociada, los objetos que hayan quedado sin ninguna referencia a ellos. Esto significa que el programador no debe preocuparse por la asignación o liberación de memoria, ya que el entorno la asignará al crear un nuevo objeto y la liberará cuando nadie lo esté usando. </a:t>
            </a:r>
            <a:endParaRPr dirty="0"/>
          </a:p>
        </p:txBody>
      </p:sp>
      <p:sp>
        <p:nvSpPr>
          <p:cNvPr id="3" name="object 3"/>
          <p:cNvSpPr txBox="1">
            <a:spLocks noGrp="1"/>
          </p:cNvSpPr>
          <p:nvPr>
            <p:ph type="title"/>
          </p:nvPr>
        </p:nvSpPr>
        <p:spPr>
          <a:xfrm>
            <a:off x="923936" y="649384"/>
            <a:ext cx="8229600" cy="923971"/>
          </a:xfrm>
          <a:prstGeom prst="rect">
            <a:avLst/>
          </a:prstGeom>
        </p:spPr>
        <p:txBody>
          <a:bodyPr vert="horz" wrap="square" lIns="0" tIns="92075" rIns="0" bIns="0" rtlCol="0" anchor="ctr">
            <a:spAutoFit/>
          </a:bodyPr>
          <a:lstStyle/>
          <a:p>
            <a:pPr marL="113664">
              <a:lnSpc>
                <a:spcPct val="100000"/>
              </a:lnSpc>
            </a:pPr>
            <a:r>
              <a:rPr lang="es-ES" spc="-10" dirty="0"/>
              <a:t>RECOLECCIÓN DE BASURAS</a:t>
            </a:r>
            <a:endParaRPr spc="-10" dirty="0"/>
          </a:p>
        </p:txBody>
      </p:sp>
      <p:sp>
        <p:nvSpPr>
          <p:cNvPr id="5" name="CuadroTexto 4">
            <a:extLst>
              <a:ext uri="{FF2B5EF4-FFF2-40B4-BE49-F238E27FC236}">
                <a16:creationId xmlns:a16="http://schemas.microsoft.com/office/drawing/2014/main" id="{F207821A-D968-4A6A-A784-28BB31694353}"/>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CARACTERISTICAS DE LA PROGRAMACION ORIENTADA POR OBJETOS</a:t>
            </a:r>
          </a:p>
        </p:txBody>
      </p:sp>
      <p:pic>
        <p:nvPicPr>
          <p:cNvPr id="9218" name="Picture 2" descr="Resultado de imagen para RECOLECCION DE BASURAS en programacion orientada a objetos">
            <a:extLst>
              <a:ext uri="{FF2B5EF4-FFF2-40B4-BE49-F238E27FC236}">
                <a16:creationId xmlns:a16="http://schemas.microsoft.com/office/drawing/2014/main" id="{F294C1E8-A5B4-4B47-A5BA-975CC0C80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839" y="2010293"/>
            <a:ext cx="2076450" cy="2209800"/>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
            <a:extLst>
              <a:ext uri="{FF2B5EF4-FFF2-40B4-BE49-F238E27FC236}">
                <a16:creationId xmlns:a16="http://schemas.microsoft.com/office/drawing/2014/main" id="{D5220D77-B371-4FC1-B985-EACDCCE8B687}"/>
              </a:ext>
            </a:extLst>
          </p:cNvPr>
          <p:cNvSpPr txBox="1"/>
          <p:nvPr/>
        </p:nvSpPr>
        <p:spPr>
          <a:xfrm>
            <a:off x="1144438" y="5060450"/>
            <a:ext cx="9903123" cy="1387431"/>
          </a:xfrm>
          <a:prstGeom prst="rect">
            <a:avLst/>
          </a:prstGeom>
        </p:spPr>
        <p:txBody>
          <a:bodyPr vert="horz" wrap="square" lIns="0" tIns="0" rIns="0" bIns="0" rtlCol="0">
            <a:spAutoFit/>
          </a:bodyPr>
          <a:lstStyle>
            <a:defPPr>
              <a:defRPr lang="en-US"/>
            </a:defPPr>
            <a:lvl1pPr marR="5080">
              <a:lnSpc>
                <a:spcPct val="80100"/>
              </a:lnSpc>
              <a:defRPr sz="2800">
                <a:latin typeface="Calibri"/>
                <a:cs typeface="Calibri"/>
              </a:defRPr>
            </a:lvl1pPr>
          </a:lstStyle>
          <a:p>
            <a:pPr algn="just"/>
            <a:r>
              <a:rPr lang="es-CO" dirty="0"/>
              <a:t>En la mayoría de los lenguajes híbridos que se extendieron para soportar el Paradigma de Programación Orientada a Objetos como </a:t>
            </a:r>
            <a:r>
              <a:rPr lang="es-CO" dirty="0">
                <a:hlinkClick r:id="rId3" tooltip="C++"/>
              </a:rPr>
              <a:t>C++</a:t>
            </a:r>
            <a:r>
              <a:rPr lang="es-CO" dirty="0"/>
              <a:t> u </a:t>
            </a:r>
            <a:r>
              <a:rPr lang="es-CO" dirty="0" err="1"/>
              <a:t>Object</a:t>
            </a:r>
            <a:r>
              <a:rPr lang="es-CO" dirty="0"/>
              <a:t> Pascal, esta característica no existe y la memoria debe desasignarse manualmente.</a:t>
            </a:r>
            <a:endParaRPr dirty="0"/>
          </a:p>
        </p:txBody>
      </p:sp>
    </p:spTree>
    <p:extLst>
      <p:ext uri="{BB962C8B-B14F-4D97-AF65-F5344CB8AC3E}">
        <p14:creationId xmlns:p14="http://schemas.microsoft.com/office/powerpoint/2010/main" val="334863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
        <p:nvSpPr>
          <p:cNvPr id="14" name="object 2">
            <a:extLst>
              <a:ext uri="{FF2B5EF4-FFF2-40B4-BE49-F238E27FC236}">
                <a16:creationId xmlns:a16="http://schemas.microsoft.com/office/drawing/2014/main" id="{5FF2AFCC-3E40-495E-806E-F76B325BE1F2}"/>
              </a:ext>
            </a:extLst>
          </p:cNvPr>
          <p:cNvSpPr txBox="1">
            <a:spLocks noGrp="1"/>
          </p:cNvSpPr>
          <p:nvPr>
            <p:ph type="title"/>
          </p:nvPr>
        </p:nvSpPr>
        <p:spPr>
          <a:xfrm>
            <a:off x="680553" y="516742"/>
            <a:ext cx="8229600" cy="1121075"/>
          </a:xfrm>
          <a:prstGeom prst="rect">
            <a:avLst/>
          </a:prstGeom>
        </p:spPr>
        <p:txBody>
          <a:bodyPr vert="horz" wrap="square" lIns="0" tIns="287273" rIns="0" bIns="0" rtlCol="0" anchor="ctr">
            <a:spAutoFit/>
          </a:bodyPr>
          <a:lstStyle/>
          <a:p>
            <a:pPr marL="256540">
              <a:lnSpc>
                <a:spcPct val="100000"/>
              </a:lnSpc>
            </a:pPr>
            <a:r>
              <a:rPr lang="es-ES" spc="-10" dirty="0"/>
              <a:t>CLASES</a:t>
            </a:r>
            <a:endParaRPr spc="-10" dirty="0"/>
          </a:p>
        </p:txBody>
      </p:sp>
      <p:sp>
        <p:nvSpPr>
          <p:cNvPr id="12" name="Rectángulo 11">
            <a:extLst>
              <a:ext uri="{FF2B5EF4-FFF2-40B4-BE49-F238E27FC236}">
                <a16:creationId xmlns:a16="http://schemas.microsoft.com/office/drawing/2014/main" id="{6BAAF8F0-2106-45F5-B600-8908D089C2ED}"/>
              </a:ext>
            </a:extLst>
          </p:cNvPr>
          <p:cNvSpPr/>
          <p:nvPr/>
        </p:nvSpPr>
        <p:spPr>
          <a:xfrm>
            <a:off x="1143700" y="2456203"/>
            <a:ext cx="6247001" cy="2585323"/>
          </a:xfrm>
          <a:prstGeom prst="rect">
            <a:avLst/>
          </a:prstGeom>
        </p:spPr>
        <p:txBody>
          <a:bodyPr wrap="square">
            <a:spAutoFit/>
          </a:bodyPr>
          <a:lstStyle/>
          <a:p>
            <a:pPr algn="just" fontAlgn="base"/>
            <a:r>
              <a:rPr lang="es-CO" dirty="0">
                <a:latin typeface="Calibri" panose="020F0502020204030204" pitchFamily="34" charset="0"/>
                <a:cs typeface="Calibri" panose="020F0502020204030204" pitchFamily="34" charset="0"/>
              </a:rPr>
              <a:t>Así como en diseño electrónico se usan prototipos de dispositivos que podrían utilizarse en repetidas ocasiones para construir los dispositivos reales, una clase es un prototipo de software que puede utilizarse para instanciar (es decir crear) muchos objetos iguales.</a:t>
            </a:r>
          </a:p>
          <a:p>
            <a:pPr fontAlgn="base"/>
            <a:endParaRPr lang="es-CO" dirty="0">
              <a:latin typeface="Calibri" panose="020F0502020204030204" pitchFamily="34" charset="0"/>
              <a:cs typeface="Calibri" panose="020F0502020204030204" pitchFamily="34" charset="0"/>
            </a:endParaRPr>
          </a:p>
          <a:p>
            <a:pPr algn="just" fontAlgn="base"/>
            <a:r>
              <a:rPr lang="es-CO" dirty="0">
                <a:latin typeface="Calibri" panose="020F0502020204030204" pitchFamily="34" charset="0"/>
                <a:cs typeface="Calibri" panose="020F0502020204030204" pitchFamily="34" charset="0"/>
              </a:rPr>
              <a:t>También lo podemos ver como un molde, que permite crear muchos objetos con la misma forma y tamaño. Ese molde sería nuestra clase y la instancia de una clase sería nuestro objeto.</a:t>
            </a:r>
          </a:p>
        </p:txBody>
      </p:sp>
      <p:pic>
        <p:nvPicPr>
          <p:cNvPr id="4" name="Imagen 3">
            <a:extLst>
              <a:ext uri="{FF2B5EF4-FFF2-40B4-BE49-F238E27FC236}">
                <a16:creationId xmlns:a16="http://schemas.microsoft.com/office/drawing/2014/main" id="{04FD33FA-511B-453D-A5AE-10EF3FAF7C2E}"/>
              </a:ext>
            </a:extLst>
          </p:cNvPr>
          <p:cNvPicPr>
            <a:picLocks noChangeAspect="1"/>
          </p:cNvPicPr>
          <p:nvPr/>
        </p:nvPicPr>
        <p:blipFill>
          <a:blip r:embed="rId2"/>
          <a:stretch>
            <a:fillRect/>
          </a:stretch>
        </p:blipFill>
        <p:spPr>
          <a:xfrm>
            <a:off x="7595751" y="2963051"/>
            <a:ext cx="4181475" cy="1571625"/>
          </a:xfrm>
          <a:prstGeom prst="rect">
            <a:avLst/>
          </a:prstGeom>
        </p:spPr>
      </p:pic>
    </p:spTree>
    <p:extLst>
      <p:ext uri="{BB962C8B-B14F-4D97-AF65-F5344CB8AC3E}">
        <p14:creationId xmlns:p14="http://schemas.microsoft.com/office/powerpoint/2010/main" val="225947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1308683" y="1859088"/>
            <a:ext cx="10393959" cy="1333698"/>
          </a:xfrm>
          <a:prstGeom prst="rect">
            <a:avLst/>
          </a:prstGeom>
        </p:spPr>
        <p:txBody>
          <a:bodyPr vert="horz" wrap="square" lIns="0" tIns="0" rIns="0" bIns="0" rtlCol="0">
            <a:spAutoFit/>
          </a:bodyPr>
          <a:lstStyle/>
          <a:p>
            <a:pPr marL="355600" marR="5080" indent="-342900" algn="just">
              <a:lnSpc>
                <a:spcPts val="3020"/>
              </a:lnSpc>
            </a:pPr>
            <a:r>
              <a:rPr sz="2800" dirty="0">
                <a:latin typeface="Calibri"/>
                <a:cs typeface="Calibri"/>
              </a:rPr>
              <a:t>Representa una instancia de </a:t>
            </a:r>
            <a:r>
              <a:rPr sz="2800" spc="-5" dirty="0">
                <a:latin typeface="Calibri"/>
                <a:cs typeface="Calibri"/>
              </a:rPr>
              <a:t>un </a:t>
            </a:r>
            <a:r>
              <a:rPr sz="2800" dirty="0">
                <a:latin typeface="Calibri"/>
                <a:cs typeface="Calibri"/>
              </a:rPr>
              <a:t>elemento del</a:t>
            </a:r>
            <a:r>
              <a:rPr sz="2800" spc="-170" dirty="0">
                <a:latin typeface="Calibri"/>
                <a:cs typeface="Calibri"/>
              </a:rPr>
              <a:t> </a:t>
            </a:r>
            <a:r>
              <a:rPr sz="2800" dirty="0" err="1">
                <a:latin typeface="Calibri"/>
                <a:cs typeface="Calibri"/>
              </a:rPr>
              <a:t>mundo</a:t>
            </a:r>
            <a:r>
              <a:rPr lang="es-ES" sz="2800" dirty="0">
                <a:latin typeface="Calibri"/>
                <a:cs typeface="Calibri"/>
              </a:rPr>
              <a:t> </a:t>
            </a:r>
            <a:r>
              <a:rPr sz="2800" dirty="0">
                <a:latin typeface="Calibri"/>
                <a:cs typeface="Calibri"/>
              </a:rPr>
              <a:t>del</a:t>
            </a:r>
            <a:r>
              <a:rPr sz="2800" spc="-95" dirty="0">
                <a:latin typeface="Calibri"/>
                <a:cs typeface="Calibri"/>
              </a:rPr>
              <a:t> </a:t>
            </a:r>
            <a:r>
              <a:rPr sz="2800" dirty="0">
                <a:latin typeface="Calibri"/>
                <a:cs typeface="Calibri"/>
              </a:rPr>
              <a:t>problema</a:t>
            </a:r>
          </a:p>
          <a:p>
            <a:pPr marL="12700" algn="just">
              <a:lnSpc>
                <a:spcPts val="3190"/>
              </a:lnSpc>
              <a:spcBef>
                <a:spcPts val="1035"/>
              </a:spcBef>
            </a:pPr>
            <a:r>
              <a:rPr sz="2800" spc="-5" dirty="0">
                <a:latin typeface="Calibri"/>
                <a:cs typeface="Calibri"/>
              </a:rPr>
              <a:t>Es </a:t>
            </a:r>
            <a:r>
              <a:rPr sz="2800" dirty="0">
                <a:latin typeface="Calibri"/>
                <a:cs typeface="Calibri"/>
              </a:rPr>
              <a:t>cualquier elemento que </a:t>
            </a:r>
            <a:r>
              <a:rPr sz="2800" spc="-5" dirty="0">
                <a:latin typeface="Calibri"/>
                <a:cs typeface="Calibri"/>
              </a:rPr>
              <a:t>se </a:t>
            </a:r>
            <a:r>
              <a:rPr sz="2800" dirty="0">
                <a:latin typeface="Calibri"/>
                <a:cs typeface="Calibri"/>
              </a:rPr>
              <a:t>pueda </a:t>
            </a:r>
            <a:r>
              <a:rPr sz="2800" dirty="0" err="1">
                <a:latin typeface="Calibri"/>
                <a:cs typeface="Calibri"/>
              </a:rPr>
              <a:t>describir</a:t>
            </a:r>
            <a:r>
              <a:rPr sz="2800" spc="-155" dirty="0">
                <a:latin typeface="Calibri"/>
                <a:cs typeface="Calibri"/>
              </a:rPr>
              <a:t> </a:t>
            </a:r>
            <a:r>
              <a:rPr sz="2800" dirty="0" err="1">
                <a:latin typeface="Calibri"/>
                <a:cs typeface="Calibri"/>
              </a:rPr>
              <a:t>en</a:t>
            </a:r>
            <a:r>
              <a:rPr lang="es-ES" sz="2800" dirty="0">
                <a:latin typeface="Calibri"/>
                <a:cs typeface="Calibri"/>
              </a:rPr>
              <a:t> </a:t>
            </a:r>
            <a:r>
              <a:rPr sz="2800" dirty="0" err="1">
                <a:latin typeface="Calibri"/>
                <a:cs typeface="Calibri"/>
              </a:rPr>
              <a:t>términos</a:t>
            </a:r>
            <a:r>
              <a:rPr sz="2800" dirty="0">
                <a:latin typeface="Calibri"/>
                <a:cs typeface="Calibri"/>
              </a:rPr>
              <a:t> de </a:t>
            </a:r>
            <a:r>
              <a:rPr sz="2800" spc="-5" dirty="0">
                <a:latin typeface="Calibri"/>
                <a:cs typeface="Calibri"/>
              </a:rPr>
              <a:t>su </a:t>
            </a:r>
            <a:r>
              <a:rPr sz="2800" dirty="0">
                <a:latin typeface="Calibri"/>
                <a:cs typeface="Calibri"/>
              </a:rPr>
              <a:t>estado y su</a:t>
            </a:r>
            <a:r>
              <a:rPr sz="2800" spc="-125" dirty="0">
                <a:latin typeface="Calibri"/>
                <a:cs typeface="Calibri"/>
              </a:rPr>
              <a:t> </a:t>
            </a:r>
            <a:r>
              <a:rPr sz="2800" dirty="0">
                <a:latin typeface="Calibri"/>
                <a:cs typeface="Calibri"/>
              </a:rPr>
              <a:t>comportamiento</a:t>
            </a:r>
          </a:p>
        </p:txBody>
      </p:sp>
      <p:sp>
        <p:nvSpPr>
          <p:cNvPr id="4" name="object 4"/>
          <p:cNvSpPr/>
          <p:nvPr/>
        </p:nvSpPr>
        <p:spPr>
          <a:xfrm>
            <a:off x="2583179" y="4012118"/>
            <a:ext cx="2647566" cy="20466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035040" y="3876040"/>
            <a:ext cx="3614420" cy="1981200"/>
          </a:xfrm>
          <a:custGeom>
            <a:avLst/>
            <a:gdLst/>
            <a:ahLst/>
            <a:cxnLst/>
            <a:rect l="l" t="t" r="r" b="b"/>
            <a:pathLst>
              <a:path w="3614420" h="1981200">
                <a:moveTo>
                  <a:pt x="0" y="1981200"/>
                </a:moveTo>
                <a:lnTo>
                  <a:pt x="3614419" y="1981200"/>
                </a:lnTo>
                <a:lnTo>
                  <a:pt x="3614419" y="0"/>
                </a:lnTo>
                <a:lnTo>
                  <a:pt x="0" y="0"/>
                </a:lnTo>
                <a:lnTo>
                  <a:pt x="0" y="1981200"/>
                </a:lnTo>
                <a:close/>
              </a:path>
            </a:pathLst>
          </a:custGeom>
          <a:solidFill>
            <a:schemeClr val="accent2">
              <a:lumMod val="20000"/>
              <a:lumOff val="80000"/>
            </a:schemeClr>
          </a:solidFill>
        </p:spPr>
        <p:txBody>
          <a:bodyPr wrap="square" lIns="0" tIns="0" rIns="0" bIns="0" rtlCol="0"/>
          <a:lstStyle/>
          <a:p>
            <a:endParaRPr/>
          </a:p>
        </p:txBody>
      </p:sp>
      <p:sp>
        <p:nvSpPr>
          <p:cNvPr id="6" name="object 6"/>
          <p:cNvSpPr/>
          <p:nvPr/>
        </p:nvSpPr>
        <p:spPr>
          <a:xfrm>
            <a:off x="6035040" y="3876040"/>
            <a:ext cx="3614420" cy="1981200"/>
          </a:xfrm>
          <a:custGeom>
            <a:avLst/>
            <a:gdLst/>
            <a:ahLst/>
            <a:cxnLst/>
            <a:rect l="l" t="t" r="r" b="b"/>
            <a:pathLst>
              <a:path w="3614420" h="1981200">
                <a:moveTo>
                  <a:pt x="0" y="1981200"/>
                </a:moveTo>
                <a:lnTo>
                  <a:pt x="3614419" y="1981200"/>
                </a:lnTo>
                <a:lnTo>
                  <a:pt x="3614419" y="0"/>
                </a:lnTo>
                <a:lnTo>
                  <a:pt x="0" y="0"/>
                </a:lnTo>
                <a:lnTo>
                  <a:pt x="0" y="1981200"/>
                </a:lnTo>
                <a:close/>
              </a:path>
            </a:pathLst>
          </a:custGeom>
          <a:ln w="10160">
            <a:solidFill>
              <a:srgbClr val="BEBEBE"/>
            </a:solidFill>
          </a:ln>
        </p:spPr>
        <p:txBody>
          <a:bodyPr wrap="square" lIns="0" tIns="0" rIns="0" bIns="0" rtlCol="0"/>
          <a:lstStyle/>
          <a:p>
            <a:endParaRPr/>
          </a:p>
        </p:txBody>
      </p:sp>
      <p:sp>
        <p:nvSpPr>
          <p:cNvPr id="7" name="object 7"/>
          <p:cNvSpPr txBox="1"/>
          <p:nvPr/>
        </p:nvSpPr>
        <p:spPr>
          <a:xfrm>
            <a:off x="7393686" y="4128134"/>
            <a:ext cx="818515" cy="243204"/>
          </a:xfrm>
          <a:prstGeom prst="rect">
            <a:avLst/>
          </a:prstGeom>
        </p:spPr>
        <p:txBody>
          <a:bodyPr vert="horz" wrap="square" lIns="0" tIns="0" rIns="0" bIns="0" rtlCol="0">
            <a:spAutoFit/>
          </a:bodyPr>
          <a:lstStyle/>
          <a:p>
            <a:pPr>
              <a:lnSpc>
                <a:spcPts val="1914"/>
              </a:lnSpc>
            </a:pPr>
            <a:r>
              <a:rPr sz="1600" b="1" spc="-10" dirty="0">
                <a:latin typeface="Times New Roman"/>
                <a:cs typeface="Times New Roman"/>
              </a:rPr>
              <a:t>E</a:t>
            </a:r>
            <a:r>
              <a:rPr sz="1600" b="1" spc="-15" dirty="0">
                <a:latin typeface="Times New Roman"/>
                <a:cs typeface="Times New Roman"/>
              </a:rPr>
              <a:t>S</a:t>
            </a:r>
            <a:r>
              <a:rPr sz="1600" b="1" spc="-130" dirty="0">
                <a:latin typeface="Times New Roman"/>
                <a:cs typeface="Times New Roman"/>
              </a:rPr>
              <a:t>T</a:t>
            </a:r>
            <a:r>
              <a:rPr sz="1600" b="1" spc="-5" dirty="0">
                <a:latin typeface="Times New Roman"/>
                <a:cs typeface="Times New Roman"/>
              </a:rPr>
              <a:t>AD</a:t>
            </a:r>
            <a:r>
              <a:rPr sz="1600" b="1" dirty="0">
                <a:latin typeface="Times New Roman"/>
                <a:cs typeface="Times New Roman"/>
              </a:rPr>
              <a:t>O</a:t>
            </a:r>
            <a:endParaRPr sz="1600" dirty="0">
              <a:latin typeface="Times New Roman"/>
              <a:cs typeface="Times New Roman"/>
            </a:endParaRPr>
          </a:p>
        </p:txBody>
      </p:sp>
      <p:sp>
        <p:nvSpPr>
          <p:cNvPr id="8" name="object 8"/>
          <p:cNvSpPr txBox="1"/>
          <p:nvPr/>
        </p:nvSpPr>
        <p:spPr>
          <a:xfrm>
            <a:off x="6287770" y="4578096"/>
            <a:ext cx="1263650" cy="1175385"/>
          </a:xfrm>
          <a:prstGeom prst="rect">
            <a:avLst/>
          </a:prstGeom>
        </p:spPr>
        <p:txBody>
          <a:bodyPr vert="horz" wrap="square" lIns="0" tIns="0" rIns="0" bIns="0" rtlCol="0">
            <a:spAutoFit/>
          </a:bodyPr>
          <a:lstStyle/>
          <a:p>
            <a:pPr>
              <a:lnSpc>
                <a:spcPct val="100000"/>
              </a:lnSpc>
            </a:pPr>
            <a:r>
              <a:rPr sz="2000" spc="-5" dirty="0">
                <a:latin typeface="Times New Roman"/>
                <a:cs typeface="Times New Roman"/>
              </a:rPr>
              <a:t>•</a:t>
            </a:r>
            <a:r>
              <a:rPr sz="2000" b="1" spc="-5" dirty="0">
                <a:latin typeface="Times New Roman"/>
                <a:cs typeface="Times New Roman"/>
              </a:rPr>
              <a:t>Placa</a:t>
            </a:r>
            <a:endParaRPr sz="2000" dirty="0">
              <a:latin typeface="Times New Roman"/>
              <a:cs typeface="Times New Roman"/>
            </a:endParaRPr>
          </a:p>
          <a:p>
            <a:pPr>
              <a:spcBef>
                <a:spcPts val="1040"/>
              </a:spcBef>
            </a:pPr>
            <a:r>
              <a:rPr sz="2000" spc="-5" dirty="0">
                <a:latin typeface="Times New Roman"/>
                <a:cs typeface="Times New Roman"/>
              </a:rPr>
              <a:t>•</a:t>
            </a:r>
            <a:r>
              <a:rPr sz="2000" b="1" dirty="0">
                <a:latin typeface="Times New Roman"/>
                <a:cs typeface="Times New Roman"/>
              </a:rPr>
              <a:t>Ca</a:t>
            </a:r>
            <a:r>
              <a:rPr sz="2000" b="1" spc="5" dirty="0">
                <a:latin typeface="Times New Roman"/>
                <a:cs typeface="Times New Roman"/>
              </a:rPr>
              <a:t>p</a:t>
            </a:r>
            <a:r>
              <a:rPr sz="2000" b="1" dirty="0">
                <a:latin typeface="Times New Roman"/>
                <a:cs typeface="Times New Roman"/>
              </a:rPr>
              <a:t>aci</a:t>
            </a:r>
            <a:r>
              <a:rPr sz="2000" b="1" spc="5" dirty="0">
                <a:latin typeface="Times New Roman"/>
                <a:cs typeface="Times New Roman"/>
              </a:rPr>
              <a:t>d</a:t>
            </a:r>
            <a:r>
              <a:rPr sz="2000" b="1" dirty="0">
                <a:latin typeface="Times New Roman"/>
                <a:cs typeface="Times New Roman"/>
              </a:rPr>
              <a:t>ad</a:t>
            </a:r>
            <a:endParaRPr sz="2000" dirty="0">
              <a:latin typeface="Times New Roman"/>
              <a:cs typeface="Times New Roman"/>
            </a:endParaRPr>
          </a:p>
          <a:p>
            <a:pPr>
              <a:lnSpc>
                <a:spcPts val="2390"/>
              </a:lnSpc>
              <a:spcBef>
                <a:spcPts val="1019"/>
              </a:spcBef>
            </a:pPr>
            <a:r>
              <a:rPr sz="2000" dirty="0">
                <a:latin typeface="Times New Roman"/>
                <a:cs typeface="Times New Roman"/>
              </a:rPr>
              <a:t>•</a:t>
            </a:r>
            <a:r>
              <a:rPr sz="2000" b="1" dirty="0">
                <a:latin typeface="Times New Roman"/>
                <a:cs typeface="Times New Roman"/>
              </a:rPr>
              <a:t>color</a:t>
            </a:r>
            <a:endParaRPr sz="2000" dirty="0">
              <a:latin typeface="Times New Roman"/>
              <a:cs typeface="Times New Roman"/>
            </a:endParaRPr>
          </a:p>
        </p:txBody>
      </p:sp>
      <p:sp>
        <p:nvSpPr>
          <p:cNvPr id="9" name="object 9"/>
          <p:cNvSpPr/>
          <p:nvPr/>
        </p:nvSpPr>
        <p:spPr>
          <a:xfrm>
            <a:off x="5231129" y="4473828"/>
            <a:ext cx="810260" cy="327660"/>
          </a:xfrm>
          <a:custGeom>
            <a:avLst/>
            <a:gdLst/>
            <a:ahLst/>
            <a:cxnLst/>
            <a:rect l="l" t="t" r="r" b="b"/>
            <a:pathLst>
              <a:path w="810260" h="327660">
                <a:moveTo>
                  <a:pt x="63500" y="249047"/>
                </a:moveTo>
                <a:lnTo>
                  <a:pt x="0" y="317881"/>
                </a:lnTo>
                <a:lnTo>
                  <a:pt x="93218" y="327406"/>
                </a:lnTo>
                <a:lnTo>
                  <a:pt x="85174" y="306197"/>
                </a:lnTo>
                <a:lnTo>
                  <a:pt x="70231" y="306197"/>
                </a:lnTo>
                <a:lnTo>
                  <a:pt x="60325" y="280035"/>
                </a:lnTo>
                <a:lnTo>
                  <a:pt x="73378" y="275094"/>
                </a:lnTo>
                <a:lnTo>
                  <a:pt x="63500" y="249047"/>
                </a:lnTo>
                <a:close/>
              </a:path>
              <a:path w="810260" h="327660">
                <a:moveTo>
                  <a:pt x="73378" y="275094"/>
                </a:moveTo>
                <a:lnTo>
                  <a:pt x="60325" y="280035"/>
                </a:lnTo>
                <a:lnTo>
                  <a:pt x="70231" y="306197"/>
                </a:lnTo>
                <a:lnTo>
                  <a:pt x="83298" y="301251"/>
                </a:lnTo>
                <a:lnTo>
                  <a:pt x="73378" y="275094"/>
                </a:lnTo>
                <a:close/>
              </a:path>
              <a:path w="810260" h="327660">
                <a:moveTo>
                  <a:pt x="83298" y="301251"/>
                </a:moveTo>
                <a:lnTo>
                  <a:pt x="70231" y="306197"/>
                </a:lnTo>
                <a:lnTo>
                  <a:pt x="85174" y="306197"/>
                </a:lnTo>
                <a:lnTo>
                  <a:pt x="83298" y="301251"/>
                </a:lnTo>
                <a:close/>
              </a:path>
              <a:path w="810260" h="327660">
                <a:moveTo>
                  <a:pt x="800227" y="0"/>
                </a:moveTo>
                <a:lnTo>
                  <a:pt x="73378" y="275094"/>
                </a:lnTo>
                <a:lnTo>
                  <a:pt x="83298" y="301251"/>
                </a:lnTo>
                <a:lnTo>
                  <a:pt x="810133" y="26162"/>
                </a:lnTo>
                <a:lnTo>
                  <a:pt x="800227" y="0"/>
                </a:lnTo>
                <a:close/>
              </a:path>
            </a:pathLst>
          </a:custGeom>
          <a:solidFill>
            <a:srgbClr val="000000"/>
          </a:solidFill>
        </p:spPr>
        <p:txBody>
          <a:bodyPr wrap="square" lIns="0" tIns="0" rIns="0" bIns="0" rtlCol="0"/>
          <a:lstStyle/>
          <a:p>
            <a:endParaRPr/>
          </a:p>
        </p:txBody>
      </p:sp>
      <p:sp>
        <p:nvSpPr>
          <p:cNvPr id="10" name="object 10"/>
          <p:cNvSpPr txBox="1"/>
          <p:nvPr/>
        </p:nvSpPr>
        <p:spPr>
          <a:xfrm>
            <a:off x="7991221" y="4578096"/>
            <a:ext cx="1271270" cy="741045"/>
          </a:xfrm>
          <a:prstGeom prst="rect">
            <a:avLst/>
          </a:prstGeom>
        </p:spPr>
        <p:txBody>
          <a:bodyPr vert="horz" wrap="square" lIns="0" tIns="0" rIns="0" bIns="0" rtlCol="0">
            <a:spAutoFit/>
          </a:bodyPr>
          <a:lstStyle/>
          <a:p>
            <a:pPr>
              <a:lnSpc>
                <a:spcPct val="100000"/>
              </a:lnSpc>
            </a:pPr>
            <a:r>
              <a:rPr sz="2000" spc="-15" dirty="0">
                <a:latin typeface="Times New Roman"/>
                <a:cs typeface="Times New Roman"/>
              </a:rPr>
              <a:t>•</a:t>
            </a:r>
            <a:r>
              <a:rPr sz="2000" b="1" spc="-15" dirty="0">
                <a:latin typeface="Times New Roman"/>
                <a:cs typeface="Times New Roman"/>
              </a:rPr>
              <a:t>Marca</a:t>
            </a:r>
            <a:endParaRPr sz="2000">
              <a:latin typeface="Times New Roman"/>
              <a:cs typeface="Times New Roman"/>
            </a:endParaRPr>
          </a:p>
          <a:p>
            <a:pPr>
              <a:lnSpc>
                <a:spcPts val="2390"/>
              </a:lnSpc>
              <a:spcBef>
                <a:spcPts val="1040"/>
              </a:spcBef>
            </a:pPr>
            <a:r>
              <a:rPr sz="2000" spc="-5" dirty="0">
                <a:latin typeface="Times New Roman"/>
                <a:cs typeface="Times New Roman"/>
              </a:rPr>
              <a:t>•</a:t>
            </a:r>
            <a:r>
              <a:rPr sz="2000" b="1" spc="-25" dirty="0">
                <a:latin typeface="Times New Roman"/>
                <a:cs typeface="Times New Roman"/>
              </a:rPr>
              <a:t>F</a:t>
            </a:r>
            <a:r>
              <a:rPr sz="2000" b="1" dirty="0">
                <a:latin typeface="Times New Roman"/>
                <a:cs typeface="Times New Roman"/>
              </a:rPr>
              <a:t>abri</a:t>
            </a:r>
            <a:r>
              <a:rPr sz="2000" b="1" spc="-10" dirty="0">
                <a:latin typeface="Times New Roman"/>
                <a:cs typeface="Times New Roman"/>
              </a:rPr>
              <a:t>c</a:t>
            </a:r>
            <a:r>
              <a:rPr sz="2000" b="1" dirty="0">
                <a:latin typeface="Times New Roman"/>
                <a:cs typeface="Times New Roman"/>
              </a:rPr>
              <a:t>ante</a:t>
            </a:r>
            <a:endParaRPr sz="2000">
              <a:latin typeface="Times New Roman"/>
              <a:cs typeface="Times New Roman"/>
            </a:endParaRPr>
          </a:p>
        </p:txBody>
      </p:sp>
      <p:sp>
        <p:nvSpPr>
          <p:cNvPr id="11" name="CuadroTexto 10">
            <a:extLst>
              <a:ext uri="{FF2B5EF4-FFF2-40B4-BE49-F238E27FC236}">
                <a16:creationId xmlns:a16="http://schemas.microsoft.com/office/drawing/2014/main"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
        <p:nvSpPr>
          <p:cNvPr id="14" name="object 2">
            <a:extLst>
              <a:ext uri="{FF2B5EF4-FFF2-40B4-BE49-F238E27FC236}">
                <a16:creationId xmlns:a16="http://schemas.microsoft.com/office/drawing/2014/main" id="{5FF2AFCC-3E40-495E-806E-F76B325BE1F2}"/>
              </a:ext>
            </a:extLst>
          </p:cNvPr>
          <p:cNvSpPr txBox="1">
            <a:spLocks noGrp="1"/>
          </p:cNvSpPr>
          <p:nvPr>
            <p:ph type="title"/>
          </p:nvPr>
        </p:nvSpPr>
        <p:spPr>
          <a:xfrm>
            <a:off x="1032891" y="553992"/>
            <a:ext cx="8229600" cy="1121075"/>
          </a:xfrm>
          <a:prstGeom prst="rect">
            <a:avLst/>
          </a:prstGeom>
        </p:spPr>
        <p:txBody>
          <a:bodyPr vert="horz" wrap="square" lIns="0" tIns="287273" rIns="0" bIns="0" rtlCol="0" anchor="ctr">
            <a:spAutoFit/>
          </a:bodyPr>
          <a:lstStyle/>
          <a:p>
            <a:pPr marL="256540">
              <a:lnSpc>
                <a:spcPct val="100000"/>
              </a:lnSpc>
            </a:pPr>
            <a:r>
              <a:rPr lang="es-ES" spc="-10" dirty="0"/>
              <a:t>Objetos</a:t>
            </a:r>
            <a:endParaRPr spc="-10" dirty="0"/>
          </a:p>
        </p:txBody>
      </p:sp>
    </p:spTree>
    <p:extLst>
      <p:ext uri="{BB962C8B-B14F-4D97-AF65-F5344CB8AC3E}">
        <p14:creationId xmlns:p14="http://schemas.microsoft.com/office/powerpoint/2010/main" val="109074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3796" y="430063"/>
            <a:ext cx="9167004" cy="1121075"/>
          </a:xfrm>
          <a:prstGeom prst="rect">
            <a:avLst/>
          </a:prstGeom>
        </p:spPr>
        <p:txBody>
          <a:bodyPr vert="horz" wrap="square" lIns="0" tIns="287273" rIns="0" bIns="0" rtlCol="0" anchor="ctr">
            <a:spAutoFit/>
          </a:bodyPr>
          <a:lstStyle/>
          <a:p>
            <a:pPr marL="256540">
              <a:lnSpc>
                <a:spcPct val="100000"/>
              </a:lnSpc>
            </a:pPr>
            <a:r>
              <a:rPr spc="-5" dirty="0"/>
              <a:t>Características </a:t>
            </a:r>
            <a:r>
              <a:rPr dirty="0"/>
              <a:t>de los</a:t>
            </a:r>
            <a:r>
              <a:rPr spc="30" dirty="0"/>
              <a:t> </a:t>
            </a:r>
            <a:r>
              <a:rPr spc="-10" dirty="0"/>
              <a:t>Objetos</a:t>
            </a:r>
          </a:p>
        </p:txBody>
      </p:sp>
      <p:sp>
        <p:nvSpPr>
          <p:cNvPr id="4" name="object 4"/>
          <p:cNvSpPr/>
          <p:nvPr/>
        </p:nvSpPr>
        <p:spPr>
          <a:xfrm>
            <a:off x="5627298" y="5270454"/>
            <a:ext cx="5041900" cy="1369059"/>
          </a:xfrm>
          <a:prstGeom prst="rect">
            <a:avLst/>
          </a:prstGeom>
          <a:blipFill>
            <a:blip r:embed="rId2" cstate="print"/>
            <a:stretch>
              <a:fillRect/>
            </a:stretch>
          </a:blipFill>
        </p:spPr>
        <p:txBody>
          <a:bodyPr wrap="square" lIns="0" tIns="0" rIns="0" bIns="0" rtlCol="0"/>
          <a:lstStyle/>
          <a:p>
            <a:endParaRPr/>
          </a:p>
        </p:txBody>
      </p:sp>
      <p:sp>
        <p:nvSpPr>
          <p:cNvPr id="5" name="CuadroTexto 4">
            <a:extLst>
              <a:ext uri="{FF2B5EF4-FFF2-40B4-BE49-F238E27FC236}">
                <a16:creationId xmlns:a16="http://schemas.microsoft.com/office/drawing/2014/main" id="{B02BF9C5-90D5-4CAF-9439-F7CE8BCD545B}"/>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
        <p:nvSpPr>
          <p:cNvPr id="6" name="object 2">
            <a:extLst>
              <a:ext uri="{FF2B5EF4-FFF2-40B4-BE49-F238E27FC236}">
                <a16:creationId xmlns:a16="http://schemas.microsoft.com/office/drawing/2014/main" id="{B18BE49E-E48C-4F58-8080-E9D8098A058F}"/>
              </a:ext>
            </a:extLst>
          </p:cNvPr>
          <p:cNvSpPr/>
          <p:nvPr/>
        </p:nvSpPr>
        <p:spPr>
          <a:xfrm>
            <a:off x="1254377" y="2183746"/>
            <a:ext cx="6276339" cy="2715260"/>
          </a:xfrm>
          <a:prstGeom prst="rect">
            <a:avLst/>
          </a:prstGeom>
          <a:blipFill>
            <a:blip r:embed="rId3"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EF14133D-5A0C-446C-9BF1-AB2DA4D3DAD6}"/>
              </a:ext>
            </a:extLst>
          </p:cNvPr>
          <p:cNvSpPr/>
          <p:nvPr/>
        </p:nvSpPr>
        <p:spPr>
          <a:xfrm>
            <a:off x="7848215" y="3430885"/>
            <a:ext cx="1998980" cy="838200"/>
          </a:xfrm>
          <a:custGeom>
            <a:avLst/>
            <a:gdLst/>
            <a:ahLst/>
            <a:cxnLst/>
            <a:rect l="l" t="t" r="r" b="b"/>
            <a:pathLst>
              <a:path w="1998979" h="838200">
                <a:moveTo>
                  <a:pt x="0" y="419100"/>
                </a:moveTo>
                <a:lnTo>
                  <a:pt x="8417" y="364452"/>
                </a:lnTo>
                <a:lnTo>
                  <a:pt x="32966" y="311933"/>
                </a:lnTo>
                <a:lnTo>
                  <a:pt x="72592" y="261983"/>
                </a:lnTo>
                <a:lnTo>
                  <a:pt x="126242" y="215045"/>
                </a:lnTo>
                <a:lnTo>
                  <a:pt x="157996" y="192843"/>
                </a:lnTo>
                <a:lnTo>
                  <a:pt x="192861" y="171559"/>
                </a:lnTo>
                <a:lnTo>
                  <a:pt x="230704" y="151249"/>
                </a:lnTo>
                <a:lnTo>
                  <a:pt x="271395" y="131967"/>
                </a:lnTo>
                <a:lnTo>
                  <a:pt x="314800" y="113769"/>
                </a:lnTo>
                <a:lnTo>
                  <a:pt x="360789" y="96710"/>
                </a:lnTo>
                <a:lnTo>
                  <a:pt x="409230" y="80845"/>
                </a:lnTo>
                <a:lnTo>
                  <a:pt x="459991" y="66229"/>
                </a:lnTo>
                <a:lnTo>
                  <a:pt x="512939" y="52917"/>
                </a:lnTo>
                <a:lnTo>
                  <a:pt x="567945" y="40965"/>
                </a:lnTo>
                <a:lnTo>
                  <a:pt x="624874" y="30428"/>
                </a:lnTo>
                <a:lnTo>
                  <a:pt x="683597" y="21360"/>
                </a:lnTo>
                <a:lnTo>
                  <a:pt x="743980" y="13817"/>
                </a:lnTo>
                <a:lnTo>
                  <a:pt x="805893" y="7855"/>
                </a:lnTo>
                <a:lnTo>
                  <a:pt x="869203" y="3527"/>
                </a:lnTo>
                <a:lnTo>
                  <a:pt x="933780" y="891"/>
                </a:lnTo>
                <a:lnTo>
                  <a:pt x="999490" y="0"/>
                </a:lnTo>
                <a:lnTo>
                  <a:pt x="1065199" y="891"/>
                </a:lnTo>
                <a:lnTo>
                  <a:pt x="1129776" y="3527"/>
                </a:lnTo>
                <a:lnTo>
                  <a:pt x="1193086" y="7855"/>
                </a:lnTo>
                <a:lnTo>
                  <a:pt x="1254999" y="13817"/>
                </a:lnTo>
                <a:lnTo>
                  <a:pt x="1315382" y="21360"/>
                </a:lnTo>
                <a:lnTo>
                  <a:pt x="1374105" y="30428"/>
                </a:lnTo>
                <a:lnTo>
                  <a:pt x="1431034" y="40965"/>
                </a:lnTo>
                <a:lnTo>
                  <a:pt x="1486040" y="52917"/>
                </a:lnTo>
                <a:lnTo>
                  <a:pt x="1538988" y="66229"/>
                </a:lnTo>
                <a:lnTo>
                  <a:pt x="1589749" y="80845"/>
                </a:lnTo>
                <a:lnTo>
                  <a:pt x="1638190" y="96710"/>
                </a:lnTo>
                <a:lnTo>
                  <a:pt x="1684179" y="113769"/>
                </a:lnTo>
                <a:lnTo>
                  <a:pt x="1727584" y="131967"/>
                </a:lnTo>
                <a:lnTo>
                  <a:pt x="1768275" y="151249"/>
                </a:lnTo>
                <a:lnTo>
                  <a:pt x="1806118" y="171559"/>
                </a:lnTo>
                <a:lnTo>
                  <a:pt x="1840983" y="192843"/>
                </a:lnTo>
                <a:lnTo>
                  <a:pt x="1872737" y="215045"/>
                </a:lnTo>
                <a:lnTo>
                  <a:pt x="1926387" y="261983"/>
                </a:lnTo>
                <a:lnTo>
                  <a:pt x="1966013" y="311933"/>
                </a:lnTo>
                <a:lnTo>
                  <a:pt x="1990562" y="364452"/>
                </a:lnTo>
                <a:lnTo>
                  <a:pt x="1998980" y="419100"/>
                </a:lnTo>
                <a:lnTo>
                  <a:pt x="1996853" y="446662"/>
                </a:lnTo>
                <a:lnTo>
                  <a:pt x="1980238" y="500301"/>
                </a:lnTo>
                <a:lnTo>
                  <a:pt x="1948019" y="551590"/>
                </a:lnTo>
                <a:lnTo>
                  <a:pt x="1901249" y="600089"/>
                </a:lnTo>
                <a:lnTo>
                  <a:pt x="1840983" y="645356"/>
                </a:lnTo>
                <a:lnTo>
                  <a:pt x="1806118" y="666640"/>
                </a:lnTo>
                <a:lnTo>
                  <a:pt x="1768275" y="686950"/>
                </a:lnTo>
                <a:lnTo>
                  <a:pt x="1727584" y="706232"/>
                </a:lnTo>
                <a:lnTo>
                  <a:pt x="1684179" y="724430"/>
                </a:lnTo>
                <a:lnTo>
                  <a:pt x="1638190" y="741489"/>
                </a:lnTo>
                <a:lnTo>
                  <a:pt x="1589749" y="757354"/>
                </a:lnTo>
                <a:lnTo>
                  <a:pt x="1538988" y="771970"/>
                </a:lnTo>
                <a:lnTo>
                  <a:pt x="1486040" y="785282"/>
                </a:lnTo>
                <a:lnTo>
                  <a:pt x="1431034" y="797234"/>
                </a:lnTo>
                <a:lnTo>
                  <a:pt x="1374105" y="807771"/>
                </a:lnTo>
                <a:lnTo>
                  <a:pt x="1315382" y="816839"/>
                </a:lnTo>
                <a:lnTo>
                  <a:pt x="1254999" y="824382"/>
                </a:lnTo>
                <a:lnTo>
                  <a:pt x="1193086" y="830344"/>
                </a:lnTo>
                <a:lnTo>
                  <a:pt x="1129776" y="834672"/>
                </a:lnTo>
                <a:lnTo>
                  <a:pt x="1065199" y="837308"/>
                </a:lnTo>
                <a:lnTo>
                  <a:pt x="999490" y="838200"/>
                </a:lnTo>
                <a:lnTo>
                  <a:pt x="933780" y="837308"/>
                </a:lnTo>
                <a:lnTo>
                  <a:pt x="869203" y="834672"/>
                </a:lnTo>
                <a:lnTo>
                  <a:pt x="805893" y="830344"/>
                </a:lnTo>
                <a:lnTo>
                  <a:pt x="743980" y="824382"/>
                </a:lnTo>
                <a:lnTo>
                  <a:pt x="683597" y="816839"/>
                </a:lnTo>
                <a:lnTo>
                  <a:pt x="624874" y="807771"/>
                </a:lnTo>
                <a:lnTo>
                  <a:pt x="567945" y="797234"/>
                </a:lnTo>
                <a:lnTo>
                  <a:pt x="512939" y="785282"/>
                </a:lnTo>
                <a:lnTo>
                  <a:pt x="459991" y="771970"/>
                </a:lnTo>
                <a:lnTo>
                  <a:pt x="409230" y="757354"/>
                </a:lnTo>
                <a:lnTo>
                  <a:pt x="360789" y="741489"/>
                </a:lnTo>
                <a:lnTo>
                  <a:pt x="314800" y="724430"/>
                </a:lnTo>
                <a:lnTo>
                  <a:pt x="271395" y="706232"/>
                </a:lnTo>
                <a:lnTo>
                  <a:pt x="230704" y="686950"/>
                </a:lnTo>
                <a:lnTo>
                  <a:pt x="192861" y="666640"/>
                </a:lnTo>
                <a:lnTo>
                  <a:pt x="157996" y="645356"/>
                </a:lnTo>
                <a:lnTo>
                  <a:pt x="126242" y="623154"/>
                </a:lnTo>
                <a:lnTo>
                  <a:pt x="72592" y="576216"/>
                </a:lnTo>
                <a:lnTo>
                  <a:pt x="32966" y="526266"/>
                </a:lnTo>
                <a:lnTo>
                  <a:pt x="8417" y="473747"/>
                </a:lnTo>
                <a:lnTo>
                  <a:pt x="0" y="419100"/>
                </a:lnTo>
                <a:close/>
              </a:path>
            </a:pathLst>
          </a:custGeom>
          <a:ln w="10160">
            <a:solidFill>
              <a:srgbClr val="000000"/>
            </a:solidFill>
          </a:ln>
        </p:spPr>
        <p:txBody>
          <a:bodyPr wrap="square" lIns="0" tIns="0" rIns="0" bIns="0" rtlCol="0"/>
          <a:lstStyle/>
          <a:p>
            <a:endParaRPr/>
          </a:p>
        </p:txBody>
      </p:sp>
      <p:sp>
        <p:nvSpPr>
          <p:cNvPr id="8" name="object 5">
            <a:extLst>
              <a:ext uri="{FF2B5EF4-FFF2-40B4-BE49-F238E27FC236}">
                <a16:creationId xmlns:a16="http://schemas.microsoft.com/office/drawing/2014/main" id="{9998FC9F-AC14-4D87-9D55-4934445F1A92}"/>
              </a:ext>
            </a:extLst>
          </p:cNvPr>
          <p:cNvSpPr txBox="1"/>
          <p:nvPr/>
        </p:nvSpPr>
        <p:spPr>
          <a:xfrm>
            <a:off x="7985375" y="3632561"/>
            <a:ext cx="1692910" cy="377190"/>
          </a:xfrm>
          <a:prstGeom prst="rect">
            <a:avLst/>
          </a:prstGeom>
        </p:spPr>
        <p:txBody>
          <a:bodyPr vert="horz" wrap="square" lIns="0" tIns="0" rIns="0" bIns="0" rtlCol="0">
            <a:spAutoFit/>
          </a:bodyPr>
          <a:lstStyle/>
          <a:p>
            <a:pPr marL="12700"/>
            <a:r>
              <a:rPr sz="2400" b="1" dirty="0">
                <a:solidFill>
                  <a:srgbClr val="0033CC"/>
                </a:solidFill>
                <a:latin typeface="Times New Roman"/>
                <a:cs typeface="Times New Roman"/>
              </a:rPr>
              <a:t>SE</a:t>
            </a:r>
            <a:r>
              <a:rPr sz="2400" b="1" spc="-70" dirty="0">
                <a:solidFill>
                  <a:srgbClr val="0033CC"/>
                </a:solidFill>
                <a:latin typeface="Times New Roman"/>
                <a:cs typeface="Times New Roman"/>
              </a:rPr>
              <a:t>R</a:t>
            </a:r>
            <a:r>
              <a:rPr sz="2400" b="1" spc="-35" dirty="0">
                <a:solidFill>
                  <a:srgbClr val="0033CC"/>
                </a:solidFill>
                <a:latin typeface="Times New Roman"/>
                <a:cs typeface="Times New Roman"/>
              </a:rPr>
              <a:t>V</a:t>
            </a:r>
            <a:r>
              <a:rPr sz="2400" b="1" dirty="0">
                <a:solidFill>
                  <a:srgbClr val="0033CC"/>
                </a:solidFill>
                <a:latin typeface="Times New Roman"/>
                <a:cs typeface="Times New Roman"/>
              </a:rPr>
              <a:t>I</a:t>
            </a:r>
            <a:r>
              <a:rPr sz="2400" b="1" spc="10" dirty="0">
                <a:solidFill>
                  <a:srgbClr val="0033CC"/>
                </a:solidFill>
                <a:latin typeface="Times New Roman"/>
                <a:cs typeface="Times New Roman"/>
              </a:rPr>
              <a:t>C</a:t>
            </a:r>
            <a:r>
              <a:rPr sz="2400" b="1" dirty="0">
                <a:solidFill>
                  <a:srgbClr val="0033CC"/>
                </a:solidFill>
                <a:latin typeface="Times New Roman"/>
                <a:cs typeface="Times New Roman"/>
              </a:rPr>
              <a:t>IOS</a:t>
            </a:r>
            <a:endParaRPr sz="2400">
              <a:latin typeface="Times New Roman"/>
              <a:cs typeface="Times New Roman"/>
            </a:endParaRPr>
          </a:p>
        </p:txBody>
      </p:sp>
      <p:sp>
        <p:nvSpPr>
          <p:cNvPr id="9" name="object 6">
            <a:extLst>
              <a:ext uri="{FF2B5EF4-FFF2-40B4-BE49-F238E27FC236}">
                <a16:creationId xmlns:a16="http://schemas.microsoft.com/office/drawing/2014/main" id="{1E28678D-189F-4AE1-A00B-B0ECC404E701}"/>
              </a:ext>
            </a:extLst>
          </p:cNvPr>
          <p:cNvSpPr/>
          <p:nvPr/>
        </p:nvSpPr>
        <p:spPr>
          <a:xfrm>
            <a:off x="7092565" y="3763626"/>
            <a:ext cx="762000" cy="175260"/>
          </a:xfrm>
          <a:custGeom>
            <a:avLst/>
            <a:gdLst/>
            <a:ahLst/>
            <a:cxnLst/>
            <a:rect l="l" t="t" r="r" b="b"/>
            <a:pathLst>
              <a:path w="762000" h="175260">
                <a:moveTo>
                  <a:pt x="175260" y="0"/>
                </a:moveTo>
                <a:lnTo>
                  <a:pt x="0" y="87630"/>
                </a:lnTo>
                <a:lnTo>
                  <a:pt x="175260" y="175260"/>
                </a:lnTo>
                <a:lnTo>
                  <a:pt x="175260" y="116839"/>
                </a:lnTo>
                <a:lnTo>
                  <a:pt x="146050" y="116839"/>
                </a:lnTo>
                <a:lnTo>
                  <a:pt x="146050" y="58419"/>
                </a:lnTo>
                <a:lnTo>
                  <a:pt x="175260" y="58419"/>
                </a:lnTo>
                <a:lnTo>
                  <a:pt x="175260" y="0"/>
                </a:lnTo>
                <a:close/>
              </a:path>
              <a:path w="762000" h="175260">
                <a:moveTo>
                  <a:pt x="175260" y="58419"/>
                </a:moveTo>
                <a:lnTo>
                  <a:pt x="146050" y="58419"/>
                </a:lnTo>
                <a:lnTo>
                  <a:pt x="146050" y="116839"/>
                </a:lnTo>
                <a:lnTo>
                  <a:pt x="175260" y="116839"/>
                </a:lnTo>
                <a:lnTo>
                  <a:pt x="175260" y="58419"/>
                </a:lnTo>
                <a:close/>
              </a:path>
              <a:path w="762000" h="175260">
                <a:moveTo>
                  <a:pt x="761999" y="58419"/>
                </a:moveTo>
                <a:lnTo>
                  <a:pt x="175260" y="58419"/>
                </a:lnTo>
                <a:lnTo>
                  <a:pt x="175260" y="116839"/>
                </a:lnTo>
                <a:lnTo>
                  <a:pt x="761999" y="116839"/>
                </a:lnTo>
                <a:lnTo>
                  <a:pt x="761999" y="58419"/>
                </a:lnTo>
                <a:close/>
              </a:path>
            </a:pathLst>
          </a:custGeom>
          <a:solidFill>
            <a:srgbClr val="0000FF"/>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48046" y="1718354"/>
            <a:ext cx="4925726" cy="402206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284590" y="2500728"/>
            <a:ext cx="1768475" cy="2506345"/>
          </a:xfrm>
          <a:custGeom>
            <a:avLst/>
            <a:gdLst/>
            <a:ahLst/>
            <a:cxnLst/>
            <a:rect l="l" t="t" r="r" b="b"/>
            <a:pathLst>
              <a:path w="1768475" h="2506345">
                <a:moveTo>
                  <a:pt x="1733847" y="1740152"/>
                </a:moveTo>
                <a:lnTo>
                  <a:pt x="467655" y="1740152"/>
                </a:lnTo>
                <a:lnTo>
                  <a:pt x="413033" y="2431543"/>
                </a:lnTo>
                <a:lnTo>
                  <a:pt x="433520" y="2447881"/>
                </a:lnTo>
                <a:lnTo>
                  <a:pt x="1751166" y="2506284"/>
                </a:lnTo>
                <a:lnTo>
                  <a:pt x="1733847" y="1740152"/>
                </a:lnTo>
                <a:close/>
              </a:path>
              <a:path w="1768475" h="2506345">
                <a:moveTo>
                  <a:pt x="587142" y="0"/>
                </a:moveTo>
                <a:lnTo>
                  <a:pt x="174088" y="140214"/>
                </a:lnTo>
                <a:lnTo>
                  <a:pt x="150196" y="520993"/>
                </a:lnTo>
                <a:lnTo>
                  <a:pt x="174088" y="530222"/>
                </a:lnTo>
                <a:lnTo>
                  <a:pt x="143358" y="560661"/>
                </a:lnTo>
                <a:lnTo>
                  <a:pt x="78510" y="1088527"/>
                </a:lnTo>
                <a:lnTo>
                  <a:pt x="105818" y="1116610"/>
                </a:lnTo>
                <a:lnTo>
                  <a:pt x="78510" y="1142139"/>
                </a:lnTo>
                <a:lnTo>
                  <a:pt x="0" y="1733161"/>
                </a:lnTo>
                <a:lnTo>
                  <a:pt x="30721" y="1756510"/>
                </a:lnTo>
                <a:lnTo>
                  <a:pt x="467655" y="1740152"/>
                </a:lnTo>
                <a:lnTo>
                  <a:pt x="1733847" y="1740152"/>
                </a:lnTo>
                <a:lnTo>
                  <a:pt x="1730679" y="1600016"/>
                </a:lnTo>
                <a:lnTo>
                  <a:pt x="1768219" y="670437"/>
                </a:lnTo>
                <a:lnTo>
                  <a:pt x="1732716" y="427516"/>
                </a:lnTo>
                <a:lnTo>
                  <a:pt x="587142" y="427516"/>
                </a:lnTo>
                <a:lnTo>
                  <a:pt x="617843" y="18655"/>
                </a:lnTo>
                <a:lnTo>
                  <a:pt x="587142" y="0"/>
                </a:lnTo>
                <a:close/>
              </a:path>
              <a:path w="1768475" h="2506345">
                <a:moveTo>
                  <a:pt x="1037707" y="324810"/>
                </a:moveTo>
                <a:lnTo>
                  <a:pt x="587142" y="427516"/>
                </a:lnTo>
                <a:lnTo>
                  <a:pt x="1732716" y="427516"/>
                </a:lnTo>
                <a:lnTo>
                  <a:pt x="1720087" y="341110"/>
                </a:lnTo>
                <a:lnTo>
                  <a:pt x="1065032" y="341110"/>
                </a:lnTo>
                <a:lnTo>
                  <a:pt x="1037707" y="324810"/>
                </a:lnTo>
                <a:close/>
              </a:path>
              <a:path w="1768475" h="2506345">
                <a:moveTo>
                  <a:pt x="1658976" y="196182"/>
                </a:moveTo>
                <a:lnTo>
                  <a:pt x="1088924" y="308314"/>
                </a:lnTo>
                <a:lnTo>
                  <a:pt x="1065032" y="341110"/>
                </a:lnTo>
                <a:lnTo>
                  <a:pt x="1720087" y="341110"/>
                </a:lnTo>
                <a:lnTo>
                  <a:pt x="1703354" y="226621"/>
                </a:lnTo>
                <a:lnTo>
                  <a:pt x="1658976" y="196182"/>
                </a:lnTo>
                <a:close/>
              </a:path>
            </a:pathLst>
          </a:custGeom>
          <a:solidFill>
            <a:srgbClr val="E8D9D9"/>
          </a:solidFill>
        </p:spPr>
        <p:txBody>
          <a:bodyPr wrap="square" lIns="0" tIns="0" rIns="0" bIns="0" rtlCol="0"/>
          <a:lstStyle/>
          <a:p>
            <a:endParaRPr/>
          </a:p>
        </p:txBody>
      </p:sp>
      <p:sp>
        <p:nvSpPr>
          <p:cNvPr id="4" name="object 4"/>
          <p:cNvSpPr/>
          <p:nvPr/>
        </p:nvSpPr>
        <p:spPr>
          <a:xfrm>
            <a:off x="2219731" y="1723068"/>
            <a:ext cx="4966777" cy="3972973"/>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6416353" y="749314"/>
            <a:ext cx="4966777" cy="775212"/>
          </a:xfrm>
          <a:prstGeom prst="rect">
            <a:avLst/>
          </a:prstGeom>
          <a:solidFill>
            <a:srgbClr val="A6A6A6"/>
          </a:solidFill>
          <a:ln w="10160">
            <a:solidFill>
              <a:srgbClr val="000000"/>
            </a:solidFill>
          </a:ln>
        </p:spPr>
        <p:txBody>
          <a:bodyPr vert="horz" wrap="square" lIns="0" tIns="74295" rIns="0" bIns="0" rtlCol="0">
            <a:spAutoFit/>
          </a:bodyPr>
          <a:lstStyle/>
          <a:p>
            <a:pPr marL="108585" algn="ctr">
              <a:spcBef>
                <a:spcPts val="585"/>
              </a:spcBef>
            </a:pPr>
            <a:r>
              <a:rPr sz="2000" b="1" spc="-5" dirty="0">
                <a:solidFill>
                  <a:srgbClr val="FFFFFF"/>
                </a:solidFill>
                <a:latin typeface="Times New Roman"/>
                <a:cs typeface="Times New Roman"/>
              </a:rPr>
              <a:t>REQUERIMIENTO</a:t>
            </a:r>
            <a:endParaRPr sz="2000" dirty="0">
              <a:latin typeface="Times New Roman"/>
              <a:cs typeface="Times New Roman"/>
            </a:endParaRPr>
          </a:p>
          <a:p>
            <a:pPr marL="114935" algn="ctr">
              <a:spcBef>
                <a:spcPts val="940"/>
              </a:spcBef>
            </a:pPr>
            <a:r>
              <a:rPr b="1" dirty="0">
                <a:solidFill>
                  <a:srgbClr val="FFFFFF"/>
                </a:solidFill>
                <a:latin typeface="Times New Roman"/>
                <a:cs typeface="Times New Roman"/>
              </a:rPr>
              <a:t>CONSTRUIR </a:t>
            </a:r>
            <a:r>
              <a:rPr b="1" spc="-5" dirty="0">
                <a:solidFill>
                  <a:srgbClr val="FFFFFF"/>
                </a:solidFill>
                <a:latin typeface="Times New Roman"/>
                <a:cs typeface="Times New Roman"/>
              </a:rPr>
              <a:t>UN</a:t>
            </a:r>
            <a:r>
              <a:rPr b="1" spc="-65" dirty="0">
                <a:solidFill>
                  <a:srgbClr val="FFFFFF"/>
                </a:solidFill>
                <a:latin typeface="Times New Roman"/>
                <a:cs typeface="Times New Roman"/>
              </a:rPr>
              <a:t> </a:t>
            </a:r>
            <a:r>
              <a:rPr b="1" dirty="0">
                <a:solidFill>
                  <a:srgbClr val="FFFFFF"/>
                </a:solidFill>
                <a:latin typeface="Times New Roman"/>
                <a:cs typeface="Times New Roman"/>
              </a:rPr>
              <a:t>EDIFICIO</a:t>
            </a:r>
            <a:endParaRPr dirty="0">
              <a:latin typeface="Times New Roman"/>
              <a:cs typeface="Times New Roman"/>
            </a:endParaRPr>
          </a:p>
        </p:txBody>
      </p:sp>
      <p:sp>
        <p:nvSpPr>
          <p:cNvPr id="6" name="object 6"/>
          <p:cNvSpPr txBox="1"/>
          <p:nvPr/>
        </p:nvSpPr>
        <p:spPr>
          <a:xfrm>
            <a:off x="7378713" y="2973138"/>
            <a:ext cx="2743200" cy="473848"/>
          </a:xfrm>
          <a:prstGeom prst="rect">
            <a:avLst/>
          </a:prstGeom>
          <a:solidFill>
            <a:srgbClr val="A6A6A6"/>
          </a:solidFill>
          <a:ln w="10160">
            <a:solidFill>
              <a:srgbClr val="000000"/>
            </a:solidFill>
          </a:ln>
        </p:spPr>
        <p:txBody>
          <a:bodyPr vert="horz" wrap="square" lIns="0" tIns="164465" rIns="0" bIns="0" rtlCol="0">
            <a:spAutoFit/>
          </a:bodyPr>
          <a:lstStyle/>
          <a:p>
            <a:pPr marL="163830">
              <a:spcBef>
                <a:spcPts val="1295"/>
              </a:spcBef>
            </a:pPr>
            <a:r>
              <a:rPr sz="2000" b="1" spc="-5" dirty="0">
                <a:solidFill>
                  <a:srgbClr val="FFFFFF"/>
                </a:solidFill>
                <a:latin typeface="Times New Roman"/>
                <a:cs typeface="Times New Roman"/>
              </a:rPr>
              <a:t>OBJETO</a:t>
            </a:r>
            <a:r>
              <a:rPr sz="2000" b="1" spc="-90" dirty="0">
                <a:solidFill>
                  <a:srgbClr val="FFFFFF"/>
                </a:solidFill>
                <a:latin typeface="Times New Roman"/>
                <a:cs typeface="Times New Roman"/>
              </a:rPr>
              <a:t> </a:t>
            </a:r>
            <a:r>
              <a:rPr sz="2000" b="1" dirty="0">
                <a:solidFill>
                  <a:srgbClr val="FFFFFF"/>
                </a:solidFill>
                <a:latin typeface="Times New Roman"/>
                <a:cs typeface="Times New Roman"/>
              </a:rPr>
              <a:t>OBRERO</a:t>
            </a:r>
            <a:endParaRPr sz="2000">
              <a:latin typeface="Times New Roman"/>
              <a:cs typeface="Times New Roman"/>
            </a:endParaRPr>
          </a:p>
        </p:txBody>
      </p:sp>
      <p:sp>
        <p:nvSpPr>
          <p:cNvPr id="7" name="object 7"/>
          <p:cNvSpPr/>
          <p:nvPr/>
        </p:nvSpPr>
        <p:spPr>
          <a:xfrm>
            <a:off x="2741931" y="2214373"/>
            <a:ext cx="4575175" cy="953135"/>
          </a:xfrm>
          <a:custGeom>
            <a:avLst/>
            <a:gdLst/>
            <a:ahLst/>
            <a:cxnLst/>
            <a:rect l="l" t="t" r="r" b="b"/>
            <a:pathLst>
              <a:path w="4575175" h="953135">
                <a:moveTo>
                  <a:pt x="84923" y="27373"/>
                </a:moveTo>
                <a:lnTo>
                  <a:pt x="79414" y="54795"/>
                </a:lnTo>
                <a:lnTo>
                  <a:pt x="4569206" y="952753"/>
                </a:lnTo>
                <a:lnTo>
                  <a:pt x="4574794" y="925322"/>
                </a:lnTo>
                <a:lnTo>
                  <a:pt x="84923" y="27373"/>
                </a:lnTo>
                <a:close/>
              </a:path>
              <a:path w="4575175" h="953135">
                <a:moveTo>
                  <a:pt x="90423" y="0"/>
                </a:moveTo>
                <a:lnTo>
                  <a:pt x="0" y="24637"/>
                </a:lnTo>
                <a:lnTo>
                  <a:pt x="73913" y="82168"/>
                </a:lnTo>
                <a:lnTo>
                  <a:pt x="79414" y="54795"/>
                </a:lnTo>
                <a:lnTo>
                  <a:pt x="65785" y="52069"/>
                </a:lnTo>
                <a:lnTo>
                  <a:pt x="71247" y="24637"/>
                </a:lnTo>
                <a:lnTo>
                  <a:pt x="85473" y="24637"/>
                </a:lnTo>
                <a:lnTo>
                  <a:pt x="90423" y="0"/>
                </a:lnTo>
                <a:close/>
              </a:path>
              <a:path w="4575175" h="953135">
                <a:moveTo>
                  <a:pt x="71247" y="24637"/>
                </a:moveTo>
                <a:lnTo>
                  <a:pt x="65785" y="52069"/>
                </a:lnTo>
                <a:lnTo>
                  <a:pt x="79414" y="54795"/>
                </a:lnTo>
                <a:lnTo>
                  <a:pt x="84923" y="27373"/>
                </a:lnTo>
                <a:lnTo>
                  <a:pt x="71247" y="24637"/>
                </a:lnTo>
                <a:close/>
              </a:path>
              <a:path w="4575175" h="953135">
                <a:moveTo>
                  <a:pt x="85473" y="24637"/>
                </a:moveTo>
                <a:lnTo>
                  <a:pt x="71247" y="24637"/>
                </a:lnTo>
                <a:lnTo>
                  <a:pt x="84923" y="27373"/>
                </a:lnTo>
                <a:lnTo>
                  <a:pt x="85473" y="24637"/>
                </a:lnTo>
                <a:close/>
              </a:path>
            </a:pathLst>
          </a:custGeom>
          <a:solidFill>
            <a:srgbClr val="0000FF"/>
          </a:solidFill>
        </p:spPr>
        <p:txBody>
          <a:bodyPr wrap="square" lIns="0" tIns="0" rIns="0" bIns="0" rtlCol="0"/>
          <a:lstStyle/>
          <a:p>
            <a:endParaRPr/>
          </a:p>
        </p:txBody>
      </p:sp>
      <p:sp>
        <p:nvSpPr>
          <p:cNvPr id="8" name="object 8"/>
          <p:cNvSpPr/>
          <p:nvPr/>
        </p:nvSpPr>
        <p:spPr>
          <a:xfrm>
            <a:off x="4570729" y="3291841"/>
            <a:ext cx="2744470" cy="277495"/>
          </a:xfrm>
          <a:custGeom>
            <a:avLst/>
            <a:gdLst/>
            <a:ahLst/>
            <a:cxnLst/>
            <a:rect l="l" t="t" r="r" b="b"/>
            <a:pathLst>
              <a:path w="2744470" h="277495">
                <a:moveTo>
                  <a:pt x="80009" y="193801"/>
                </a:moveTo>
                <a:lnTo>
                  <a:pt x="0" y="242570"/>
                </a:lnTo>
                <a:lnTo>
                  <a:pt x="86994" y="277368"/>
                </a:lnTo>
                <a:lnTo>
                  <a:pt x="84765" y="250698"/>
                </a:lnTo>
                <a:lnTo>
                  <a:pt x="70738" y="250698"/>
                </a:lnTo>
                <a:lnTo>
                  <a:pt x="68452" y="222885"/>
                </a:lnTo>
                <a:lnTo>
                  <a:pt x="82344" y="221726"/>
                </a:lnTo>
                <a:lnTo>
                  <a:pt x="80009" y="193801"/>
                </a:lnTo>
                <a:close/>
              </a:path>
              <a:path w="2744470" h="277495">
                <a:moveTo>
                  <a:pt x="82344" y="221726"/>
                </a:moveTo>
                <a:lnTo>
                  <a:pt x="68452" y="222885"/>
                </a:lnTo>
                <a:lnTo>
                  <a:pt x="70738" y="250698"/>
                </a:lnTo>
                <a:lnTo>
                  <a:pt x="84668" y="249537"/>
                </a:lnTo>
                <a:lnTo>
                  <a:pt x="82344" y="221726"/>
                </a:lnTo>
                <a:close/>
              </a:path>
              <a:path w="2744470" h="277495">
                <a:moveTo>
                  <a:pt x="84668" y="249537"/>
                </a:moveTo>
                <a:lnTo>
                  <a:pt x="70738" y="250698"/>
                </a:lnTo>
                <a:lnTo>
                  <a:pt x="84765" y="250698"/>
                </a:lnTo>
                <a:lnTo>
                  <a:pt x="84668" y="249537"/>
                </a:lnTo>
                <a:close/>
              </a:path>
              <a:path w="2744470" h="277495">
                <a:moveTo>
                  <a:pt x="2742057" y="0"/>
                </a:moveTo>
                <a:lnTo>
                  <a:pt x="82344" y="221726"/>
                </a:lnTo>
                <a:lnTo>
                  <a:pt x="84668" y="249537"/>
                </a:lnTo>
                <a:lnTo>
                  <a:pt x="2744343" y="27939"/>
                </a:lnTo>
                <a:lnTo>
                  <a:pt x="2742057" y="0"/>
                </a:lnTo>
                <a:close/>
              </a:path>
            </a:pathLst>
          </a:custGeom>
          <a:solidFill>
            <a:srgbClr val="0000FF"/>
          </a:solidFill>
        </p:spPr>
        <p:txBody>
          <a:bodyPr wrap="square" lIns="0" tIns="0" rIns="0" bIns="0" rtlCol="0"/>
          <a:lstStyle/>
          <a:p>
            <a:endParaRPr/>
          </a:p>
        </p:txBody>
      </p:sp>
      <p:sp>
        <p:nvSpPr>
          <p:cNvPr id="9" name="object 9"/>
          <p:cNvSpPr/>
          <p:nvPr/>
        </p:nvSpPr>
        <p:spPr>
          <a:xfrm>
            <a:off x="2589531" y="3444495"/>
            <a:ext cx="4727575" cy="953769"/>
          </a:xfrm>
          <a:custGeom>
            <a:avLst/>
            <a:gdLst/>
            <a:ahLst/>
            <a:cxnLst/>
            <a:rect l="l" t="t" r="r" b="b"/>
            <a:pathLst>
              <a:path w="4727575" h="953770">
                <a:moveTo>
                  <a:pt x="74333" y="871092"/>
                </a:moveTo>
                <a:lnTo>
                  <a:pt x="0" y="928115"/>
                </a:lnTo>
                <a:lnTo>
                  <a:pt x="90258" y="953388"/>
                </a:lnTo>
                <a:lnTo>
                  <a:pt x="85466" y="928623"/>
                </a:lnTo>
                <a:lnTo>
                  <a:pt x="71208" y="928623"/>
                </a:lnTo>
                <a:lnTo>
                  <a:pt x="65900" y="901191"/>
                </a:lnTo>
                <a:lnTo>
                  <a:pt x="79643" y="898531"/>
                </a:lnTo>
                <a:lnTo>
                  <a:pt x="74333" y="871092"/>
                </a:lnTo>
                <a:close/>
              </a:path>
              <a:path w="4727575" h="953770">
                <a:moveTo>
                  <a:pt x="79643" y="898531"/>
                </a:moveTo>
                <a:lnTo>
                  <a:pt x="65900" y="901191"/>
                </a:lnTo>
                <a:lnTo>
                  <a:pt x="71208" y="928623"/>
                </a:lnTo>
                <a:lnTo>
                  <a:pt x="84951" y="925963"/>
                </a:lnTo>
                <a:lnTo>
                  <a:pt x="79643" y="898531"/>
                </a:lnTo>
                <a:close/>
              </a:path>
              <a:path w="4727575" h="953770">
                <a:moveTo>
                  <a:pt x="84951" y="925963"/>
                </a:moveTo>
                <a:lnTo>
                  <a:pt x="71208" y="928623"/>
                </a:lnTo>
                <a:lnTo>
                  <a:pt x="85466" y="928623"/>
                </a:lnTo>
                <a:lnTo>
                  <a:pt x="84951" y="925963"/>
                </a:lnTo>
                <a:close/>
              </a:path>
              <a:path w="4727575" h="953770">
                <a:moveTo>
                  <a:pt x="4721733" y="0"/>
                </a:moveTo>
                <a:lnTo>
                  <a:pt x="79643" y="898531"/>
                </a:lnTo>
                <a:lnTo>
                  <a:pt x="84951" y="925963"/>
                </a:lnTo>
                <a:lnTo>
                  <a:pt x="4727067" y="27431"/>
                </a:lnTo>
                <a:lnTo>
                  <a:pt x="4721733" y="0"/>
                </a:lnTo>
                <a:close/>
              </a:path>
            </a:pathLst>
          </a:custGeom>
          <a:solidFill>
            <a:srgbClr val="0000FF"/>
          </a:solidFill>
        </p:spPr>
        <p:txBody>
          <a:bodyPr wrap="square" lIns="0" tIns="0" rIns="0" bIns="0" rtlCol="0"/>
          <a:lstStyle/>
          <a:p>
            <a:endParaRPr/>
          </a:p>
        </p:txBody>
      </p:sp>
      <p:sp>
        <p:nvSpPr>
          <p:cNvPr id="10" name="object 10"/>
          <p:cNvSpPr/>
          <p:nvPr/>
        </p:nvSpPr>
        <p:spPr>
          <a:xfrm>
            <a:off x="3427729" y="3597022"/>
            <a:ext cx="4118610" cy="1025525"/>
          </a:xfrm>
          <a:custGeom>
            <a:avLst/>
            <a:gdLst/>
            <a:ahLst/>
            <a:cxnLst/>
            <a:rect l="l" t="t" r="r" b="b"/>
            <a:pathLst>
              <a:path w="4118610" h="1025525">
                <a:moveTo>
                  <a:pt x="71627" y="943863"/>
                </a:moveTo>
                <a:lnTo>
                  <a:pt x="0" y="1004188"/>
                </a:lnTo>
                <a:lnTo>
                  <a:pt x="91312" y="1025270"/>
                </a:lnTo>
                <a:lnTo>
                  <a:pt x="85539" y="1001394"/>
                </a:lnTo>
                <a:lnTo>
                  <a:pt x="71119" y="1001394"/>
                </a:lnTo>
                <a:lnTo>
                  <a:pt x="64643" y="974216"/>
                </a:lnTo>
                <a:lnTo>
                  <a:pt x="78179" y="970958"/>
                </a:lnTo>
                <a:lnTo>
                  <a:pt x="71627" y="943863"/>
                </a:lnTo>
                <a:close/>
              </a:path>
              <a:path w="4118610" h="1025525">
                <a:moveTo>
                  <a:pt x="78179" y="970958"/>
                </a:moveTo>
                <a:lnTo>
                  <a:pt x="64643" y="974216"/>
                </a:lnTo>
                <a:lnTo>
                  <a:pt x="71119" y="1001394"/>
                </a:lnTo>
                <a:lnTo>
                  <a:pt x="84746" y="998114"/>
                </a:lnTo>
                <a:lnTo>
                  <a:pt x="78179" y="970958"/>
                </a:lnTo>
                <a:close/>
              </a:path>
              <a:path w="4118610" h="1025525">
                <a:moveTo>
                  <a:pt x="84746" y="998114"/>
                </a:moveTo>
                <a:lnTo>
                  <a:pt x="71119" y="1001394"/>
                </a:lnTo>
                <a:lnTo>
                  <a:pt x="85539" y="1001394"/>
                </a:lnTo>
                <a:lnTo>
                  <a:pt x="84746" y="998114"/>
                </a:lnTo>
                <a:close/>
              </a:path>
              <a:path w="4118610" h="1025525">
                <a:moveTo>
                  <a:pt x="4111498" y="0"/>
                </a:moveTo>
                <a:lnTo>
                  <a:pt x="78179" y="970958"/>
                </a:lnTo>
                <a:lnTo>
                  <a:pt x="84746" y="998114"/>
                </a:lnTo>
                <a:lnTo>
                  <a:pt x="4118102" y="27177"/>
                </a:lnTo>
                <a:lnTo>
                  <a:pt x="4111498" y="0"/>
                </a:lnTo>
                <a:close/>
              </a:path>
            </a:pathLst>
          </a:custGeom>
          <a:solidFill>
            <a:srgbClr val="0000FF"/>
          </a:solidFill>
        </p:spPr>
        <p:txBody>
          <a:bodyPr wrap="square" lIns="0" tIns="0" rIns="0" bIns="0" rtlCol="0"/>
          <a:lstStyle/>
          <a:p>
            <a:endParaRPr/>
          </a:p>
        </p:txBody>
      </p:sp>
      <p:sp>
        <p:nvSpPr>
          <p:cNvPr id="11" name="object 11"/>
          <p:cNvSpPr/>
          <p:nvPr/>
        </p:nvSpPr>
        <p:spPr>
          <a:xfrm>
            <a:off x="5332730" y="3597656"/>
            <a:ext cx="2748915" cy="1162685"/>
          </a:xfrm>
          <a:custGeom>
            <a:avLst/>
            <a:gdLst/>
            <a:ahLst/>
            <a:cxnLst/>
            <a:rect l="l" t="t" r="r" b="b"/>
            <a:pathLst>
              <a:path w="2748915" h="1162685">
                <a:moveTo>
                  <a:pt x="61214" y="1085088"/>
                </a:moveTo>
                <a:lnTo>
                  <a:pt x="0" y="1155954"/>
                </a:lnTo>
                <a:lnTo>
                  <a:pt x="93472" y="1162431"/>
                </a:lnTo>
                <a:lnTo>
                  <a:pt x="84944" y="1141984"/>
                </a:lnTo>
                <a:lnTo>
                  <a:pt x="69850" y="1141984"/>
                </a:lnTo>
                <a:lnTo>
                  <a:pt x="59055" y="1116203"/>
                </a:lnTo>
                <a:lnTo>
                  <a:pt x="71950" y="1110829"/>
                </a:lnTo>
                <a:lnTo>
                  <a:pt x="61214" y="1085088"/>
                </a:lnTo>
                <a:close/>
              </a:path>
              <a:path w="2748915" h="1162685">
                <a:moveTo>
                  <a:pt x="71950" y="1110829"/>
                </a:moveTo>
                <a:lnTo>
                  <a:pt x="59055" y="1116203"/>
                </a:lnTo>
                <a:lnTo>
                  <a:pt x="69850" y="1141984"/>
                </a:lnTo>
                <a:lnTo>
                  <a:pt x="82709" y="1136626"/>
                </a:lnTo>
                <a:lnTo>
                  <a:pt x="71950" y="1110829"/>
                </a:lnTo>
                <a:close/>
              </a:path>
              <a:path w="2748915" h="1162685">
                <a:moveTo>
                  <a:pt x="82709" y="1136626"/>
                </a:moveTo>
                <a:lnTo>
                  <a:pt x="69850" y="1141984"/>
                </a:lnTo>
                <a:lnTo>
                  <a:pt x="84944" y="1141984"/>
                </a:lnTo>
                <a:lnTo>
                  <a:pt x="82709" y="1136626"/>
                </a:lnTo>
                <a:close/>
              </a:path>
              <a:path w="2748915" h="1162685">
                <a:moveTo>
                  <a:pt x="2737866" y="0"/>
                </a:moveTo>
                <a:lnTo>
                  <a:pt x="71950" y="1110829"/>
                </a:lnTo>
                <a:lnTo>
                  <a:pt x="82709" y="1136626"/>
                </a:lnTo>
                <a:lnTo>
                  <a:pt x="2748534" y="25908"/>
                </a:lnTo>
                <a:lnTo>
                  <a:pt x="2737866" y="0"/>
                </a:lnTo>
                <a:close/>
              </a:path>
            </a:pathLst>
          </a:custGeom>
          <a:solidFill>
            <a:srgbClr val="0000FF"/>
          </a:solidFill>
        </p:spPr>
        <p:txBody>
          <a:bodyPr wrap="square" lIns="0" tIns="0" rIns="0" bIns="0" rtlCol="0"/>
          <a:lstStyle/>
          <a:p>
            <a:endParaRPr/>
          </a:p>
        </p:txBody>
      </p:sp>
      <p:sp>
        <p:nvSpPr>
          <p:cNvPr id="12" name="object 12"/>
          <p:cNvSpPr/>
          <p:nvPr/>
        </p:nvSpPr>
        <p:spPr>
          <a:xfrm>
            <a:off x="6704329" y="3598927"/>
            <a:ext cx="1760220" cy="1155065"/>
          </a:xfrm>
          <a:custGeom>
            <a:avLst/>
            <a:gdLst/>
            <a:ahLst/>
            <a:cxnLst/>
            <a:rect l="l" t="t" r="r" b="b"/>
            <a:pathLst>
              <a:path w="1760220" h="1155064">
                <a:moveTo>
                  <a:pt x="47371" y="1073785"/>
                </a:moveTo>
                <a:lnTo>
                  <a:pt x="0" y="1154684"/>
                </a:lnTo>
                <a:lnTo>
                  <a:pt x="93091" y="1144016"/>
                </a:lnTo>
                <a:lnTo>
                  <a:pt x="82839" y="1128268"/>
                </a:lnTo>
                <a:lnTo>
                  <a:pt x="66167" y="1128268"/>
                </a:lnTo>
                <a:lnTo>
                  <a:pt x="50927" y="1104773"/>
                </a:lnTo>
                <a:lnTo>
                  <a:pt x="62591" y="1097165"/>
                </a:lnTo>
                <a:lnTo>
                  <a:pt x="47371" y="1073785"/>
                </a:lnTo>
                <a:close/>
              </a:path>
              <a:path w="1760220" h="1155064">
                <a:moveTo>
                  <a:pt x="62591" y="1097165"/>
                </a:moveTo>
                <a:lnTo>
                  <a:pt x="50927" y="1104773"/>
                </a:lnTo>
                <a:lnTo>
                  <a:pt x="66167" y="1128268"/>
                </a:lnTo>
                <a:lnTo>
                  <a:pt x="77870" y="1120634"/>
                </a:lnTo>
                <a:lnTo>
                  <a:pt x="62591" y="1097165"/>
                </a:lnTo>
                <a:close/>
              </a:path>
              <a:path w="1760220" h="1155064">
                <a:moveTo>
                  <a:pt x="77870" y="1120634"/>
                </a:moveTo>
                <a:lnTo>
                  <a:pt x="66167" y="1128268"/>
                </a:lnTo>
                <a:lnTo>
                  <a:pt x="82839" y="1128268"/>
                </a:lnTo>
                <a:lnTo>
                  <a:pt x="77870" y="1120634"/>
                </a:lnTo>
                <a:close/>
              </a:path>
              <a:path w="1760220" h="1155064">
                <a:moveTo>
                  <a:pt x="1744979" y="0"/>
                </a:moveTo>
                <a:lnTo>
                  <a:pt x="62591" y="1097165"/>
                </a:lnTo>
                <a:lnTo>
                  <a:pt x="77870" y="1120634"/>
                </a:lnTo>
                <a:lnTo>
                  <a:pt x="1760220" y="23368"/>
                </a:lnTo>
                <a:lnTo>
                  <a:pt x="1744979" y="0"/>
                </a:lnTo>
                <a:close/>
              </a:path>
            </a:pathLst>
          </a:custGeom>
          <a:solidFill>
            <a:srgbClr val="0000FF"/>
          </a:solidFill>
        </p:spPr>
        <p:txBody>
          <a:bodyPr wrap="square" lIns="0" tIns="0" rIns="0" bIns="0" rtlCol="0"/>
          <a:lstStyle/>
          <a:p>
            <a:endParaRPr/>
          </a:p>
        </p:txBody>
      </p:sp>
      <p:sp>
        <p:nvSpPr>
          <p:cNvPr id="13" name="object 13"/>
          <p:cNvSpPr txBox="1"/>
          <p:nvPr/>
        </p:nvSpPr>
        <p:spPr>
          <a:xfrm>
            <a:off x="7268210" y="4007540"/>
            <a:ext cx="2971800" cy="755976"/>
          </a:xfrm>
          <a:prstGeom prst="rect">
            <a:avLst/>
          </a:prstGeom>
          <a:solidFill>
            <a:srgbClr val="A6A6A6"/>
          </a:solidFill>
          <a:ln w="10160">
            <a:solidFill>
              <a:srgbClr val="000000"/>
            </a:solidFill>
          </a:ln>
        </p:spPr>
        <p:txBody>
          <a:bodyPr vert="horz" wrap="square" lIns="0" tIns="164465" rIns="0" bIns="0" rtlCol="0">
            <a:spAutoFit/>
          </a:bodyPr>
          <a:lstStyle/>
          <a:p>
            <a:pPr marL="163830">
              <a:lnSpc>
                <a:spcPts val="2320"/>
              </a:lnSpc>
              <a:spcBef>
                <a:spcPts val="1295"/>
              </a:spcBef>
            </a:pPr>
            <a:r>
              <a:rPr sz="2000" b="1" spc="-5" dirty="0">
                <a:solidFill>
                  <a:srgbClr val="FFFFFF"/>
                </a:solidFill>
                <a:latin typeface="Times New Roman"/>
                <a:cs typeface="Times New Roman"/>
              </a:rPr>
              <a:t>CADA UNO </a:t>
            </a:r>
            <a:r>
              <a:rPr sz="2000" b="1" dirty="0">
                <a:solidFill>
                  <a:srgbClr val="FFFFFF"/>
                </a:solidFill>
                <a:latin typeface="Times New Roman"/>
                <a:cs typeface="Times New Roman"/>
              </a:rPr>
              <a:t>TIENE</a:t>
            </a:r>
            <a:r>
              <a:rPr sz="2000" b="1" spc="-175" dirty="0">
                <a:solidFill>
                  <a:srgbClr val="FFFFFF"/>
                </a:solidFill>
                <a:latin typeface="Times New Roman"/>
                <a:cs typeface="Times New Roman"/>
              </a:rPr>
              <a:t> </a:t>
            </a:r>
            <a:r>
              <a:rPr sz="2000" b="1" dirty="0">
                <a:solidFill>
                  <a:srgbClr val="FFFFFF"/>
                </a:solidFill>
                <a:latin typeface="Times New Roman"/>
                <a:cs typeface="Times New Roman"/>
              </a:rPr>
              <a:t>SU</a:t>
            </a:r>
            <a:endParaRPr sz="2000" dirty="0">
              <a:latin typeface="Times New Roman"/>
              <a:cs typeface="Times New Roman"/>
            </a:endParaRPr>
          </a:p>
          <a:p>
            <a:pPr marL="163830">
              <a:lnSpc>
                <a:spcPts val="2320"/>
              </a:lnSpc>
            </a:pPr>
            <a:r>
              <a:rPr sz="2000" b="1" spc="-10" dirty="0">
                <a:solidFill>
                  <a:srgbClr val="FFFFFF"/>
                </a:solidFill>
                <a:latin typeface="Times New Roman"/>
                <a:cs typeface="Times New Roman"/>
              </a:rPr>
              <a:t>PROPIO</a:t>
            </a:r>
            <a:r>
              <a:rPr sz="2000" b="1" spc="-40" dirty="0">
                <a:solidFill>
                  <a:srgbClr val="FFFFFF"/>
                </a:solidFill>
                <a:latin typeface="Times New Roman"/>
                <a:cs typeface="Times New Roman"/>
              </a:rPr>
              <a:t> </a:t>
            </a:r>
            <a:r>
              <a:rPr sz="2000" b="1" spc="-25" dirty="0">
                <a:solidFill>
                  <a:srgbClr val="FFFFFF"/>
                </a:solidFill>
                <a:latin typeface="Times New Roman"/>
                <a:cs typeface="Times New Roman"/>
              </a:rPr>
              <a:t>ESTADO</a:t>
            </a:r>
            <a:endParaRPr sz="2000" dirty="0">
              <a:latin typeface="Times New Roman"/>
              <a:cs typeface="Times New Roman"/>
            </a:endParaRPr>
          </a:p>
        </p:txBody>
      </p:sp>
      <p:sp>
        <p:nvSpPr>
          <p:cNvPr id="14" name="object 14"/>
          <p:cNvSpPr/>
          <p:nvPr/>
        </p:nvSpPr>
        <p:spPr>
          <a:xfrm>
            <a:off x="8674100" y="3517761"/>
            <a:ext cx="175260" cy="473848"/>
          </a:xfrm>
          <a:custGeom>
            <a:avLst/>
            <a:gdLst/>
            <a:ahLst/>
            <a:cxnLst/>
            <a:rect l="l" t="t" r="r" b="b"/>
            <a:pathLst>
              <a:path w="175259" h="381000">
                <a:moveTo>
                  <a:pt x="58420" y="205739"/>
                </a:moveTo>
                <a:lnTo>
                  <a:pt x="0" y="205739"/>
                </a:lnTo>
                <a:lnTo>
                  <a:pt x="87629" y="381000"/>
                </a:lnTo>
                <a:lnTo>
                  <a:pt x="160654" y="234950"/>
                </a:lnTo>
                <a:lnTo>
                  <a:pt x="58420" y="234950"/>
                </a:lnTo>
                <a:lnTo>
                  <a:pt x="58420" y="205739"/>
                </a:lnTo>
                <a:close/>
              </a:path>
              <a:path w="175259" h="381000">
                <a:moveTo>
                  <a:pt x="116840" y="0"/>
                </a:moveTo>
                <a:lnTo>
                  <a:pt x="58420" y="0"/>
                </a:lnTo>
                <a:lnTo>
                  <a:pt x="58420" y="234950"/>
                </a:lnTo>
                <a:lnTo>
                  <a:pt x="116840" y="234950"/>
                </a:lnTo>
                <a:lnTo>
                  <a:pt x="116840" y="0"/>
                </a:lnTo>
                <a:close/>
              </a:path>
              <a:path w="175259" h="381000">
                <a:moveTo>
                  <a:pt x="175259" y="205739"/>
                </a:moveTo>
                <a:lnTo>
                  <a:pt x="116840" y="205739"/>
                </a:lnTo>
                <a:lnTo>
                  <a:pt x="116840" y="234950"/>
                </a:lnTo>
                <a:lnTo>
                  <a:pt x="160654" y="234950"/>
                </a:lnTo>
                <a:lnTo>
                  <a:pt x="175259" y="205739"/>
                </a:lnTo>
                <a:close/>
              </a:path>
            </a:pathLst>
          </a:custGeom>
          <a:solidFill>
            <a:srgbClr val="000000"/>
          </a:solidFill>
        </p:spPr>
        <p:txBody>
          <a:bodyPr wrap="square" lIns="0" tIns="0" rIns="0" bIns="0" rtlCol="0"/>
          <a:lstStyle/>
          <a:p>
            <a:endParaRPr/>
          </a:p>
        </p:txBody>
      </p:sp>
      <p:sp>
        <p:nvSpPr>
          <p:cNvPr id="15" name="object 15"/>
          <p:cNvSpPr txBox="1"/>
          <p:nvPr/>
        </p:nvSpPr>
        <p:spPr>
          <a:xfrm>
            <a:off x="6810375" y="5522423"/>
            <a:ext cx="3887470" cy="935000"/>
          </a:xfrm>
          <a:prstGeom prst="rect">
            <a:avLst/>
          </a:prstGeom>
          <a:solidFill>
            <a:srgbClr val="A6A6A6"/>
          </a:solidFill>
          <a:ln w="10160">
            <a:solidFill>
              <a:srgbClr val="000000"/>
            </a:solidFill>
          </a:ln>
        </p:spPr>
        <p:txBody>
          <a:bodyPr vert="horz" wrap="square" lIns="0" tIns="75565" rIns="0" bIns="0" rtlCol="0">
            <a:spAutoFit/>
          </a:bodyPr>
          <a:lstStyle/>
          <a:p>
            <a:pPr marL="233679" marR="81280">
              <a:lnSpc>
                <a:spcPct val="93000"/>
              </a:lnSpc>
              <a:spcBef>
                <a:spcPts val="595"/>
              </a:spcBef>
            </a:pPr>
            <a:r>
              <a:rPr sz="2000" b="1" spc="-5" dirty="0">
                <a:solidFill>
                  <a:srgbClr val="FFFFFF"/>
                </a:solidFill>
                <a:latin typeface="Times New Roman"/>
                <a:cs typeface="Times New Roman"/>
              </a:rPr>
              <a:t>CADA UNO ASUME </a:t>
            </a:r>
            <a:r>
              <a:rPr sz="2000" b="1" spc="-50" dirty="0">
                <a:solidFill>
                  <a:srgbClr val="FFFFFF"/>
                </a:solidFill>
                <a:latin typeface="Times New Roman"/>
                <a:cs typeface="Times New Roman"/>
              </a:rPr>
              <a:t>PARTE  </a:t>
            </a:r>
            <a:r>
              <a:rPr sz="2000" b="1" dirty="0">
                <a:solidFill>
                  <a:srgbClr val="FFFFFF"/>
                </a:solidFill>
                <a:latin typeface="Times New Roman"/>
                <a:cs typeface="Times New Roman"/>
              </a:rPr>
              <a:t>DE LA RESPONSABILIDAD  </a:t>
            </a:r>
            <a:r>
              <a:rPr sz="2000" b="1" spc="-5" dirty="0">
                <a:solidFill>
                  <a:srgbClr val="FFFFFF"/>
                </a:solidFill>
                <a:latin typeface="Times New Roman"/>
                <a:cs typeface="Times New Roman"/>
              </a:rPr>
              <a:t>CON </a:t>
            </a:r>
            <a:r>
              <a:rPr sz="2000" b="1" dirty="0">
                <a:solidFill>
                  <a:srgbClr val="FFFFFF"/>
                </a:solidFill>
                <a:latin typeface="Times New Roman"/>
                <a:cs typeface="Times New Roman"/>
              </a:rPr>
              <a:t>SU</a:t>
            </a:r>
            <a:r>
              <a:rPr sz="2000" b="1" spc="5" dirty="0">
                <a:solidFill>
                  <a:srgbClr val="FFFFFF"/>
                </a:solidFill>
                <a:latin typeface="Times New Roman"/>
                <a:cs typeface="Times New Roman"/>
              </a:rPr>
              <a:t> </a:t>
            </a:r>
            <a:r>
              <a:rPr sz="2000" b="1" spc="-25" dirty="0">
                <a:solidFill>
                  <a:srgbClr val="FFFFFF"/>
                </a:solidFill>
                <a:latin typeface="Times New Roman"/>
                <a:cs typeface="Times New Roman"/>
              </a:rPr>
              <a:t>COMPORTAMIENTO</a:t>
            </a:r>
            <a:endParaRPr sz="2000">
              <a:latin typeface="Times New Roman"/>
              <a:cs typeface="Times New Roman"/>
            </a:endParaRPr>
          </a:p>
        </p:txBody>
      </p:sp>
      <p:sp>
        <p:nvSpPr>
          <p:cNvPr id="16" name="object 16"/>
          <p:cNvSpPr/>
          <p:nvPr/>
        </p:nvSpPr>
        <p:spPr>
          <a:xfrm>
            <a:off x="8666480" y="4779447"/>
            <a:ext cx="182880" cy="703143"/>
          </a:xfrm>
          <a:custGeom>
            <a:avLst/>
            <a:gdLst/>
            <a:ahLst/>
            <a:cxnLst/>
            <a:rect l="l" t="t" r="r" b="b"/>
            <a:pathLst>
              <a:path w="175259" h="381000">
                <a:moveTo>
                  <a:pt x="58420" y="205740"/>
                </a:moveTo>
                <a:lnTo>
                  <a:pt x="0" y="205740"/>
                </a:lnTo>
                <a:lnTo>
                  <a:pt x="87629" y="381000"/>
                </a:lnTo>
                <a:lnTo>
                  <a:pt x="160655" y="234950"/>
                </a:lnTo>
                <a:lnTo>
                  <a:pt x="58420" y="234950"/>
                </a:lnTo>
                <a:lnTo>
                  <a:pt x="58420" y="205740"/>
                </a:lnTo>
                <a:close/>
              </a:path>
              <a:path w="175259" h="381000">
                <a:moveTo>
                  <a:pt x="116840" y="0"/>
                </a:moveTo>
                <a:lnTo>
                  <a:pt x="58420" y="0"/>
                </a:lnTo>
                <a:lnTo>
                  <a:pt x="58420" y="234950"/>
                </a:lnTo>
                <a:lnTo>
                  <a:pt x="116840" y="234950"/>
                </a:lnTo>
                <a:lnTo>
                  <a:pt x="116840" y="0"/>
                </a:lnTo>
                <a:close/>
              </a:path>
              <a:path w="175259" h="381000">
                <a:moveTo>
                  <a:pt x="175260" y="205740"/>
                </a:moveTo>
                <a:lnTo>
                  <a:pt x="116840" y="205740"/>
                </a:lnTo>
                <a:lnTo>
                  <a:pt x="116840" y="234950"/>
                </a:lnTo>
                <a:lnTo>
                  <a:pt x="160655" y="234950"/>
                </a:lnTo>
                <a:lnTo>
                  <a:pt x="175260" y="205740"/>
                </a:lnTo>
                <a:close/>
              </a:path>
            </a:pathLst>
          </a:custGeom>
          <a:solidFill>
            <a:srgbClr val="000000"/>
          </a:solidFill>
        </p:spPr>
        <p:txBody>
          <a:bodyPr wrap="square" lIns="0" tIns="0" rIns="0" bIns="0" rtlCol="0"/>
          <a:lstStyle/>
          <a:p>
            <a:endParaRPr/>
          </a:p>
        </p:txBody>
      </p:sp>
      <p:sp>
        <p:nvSpPr>
          <p:cNvPr id="17" name="object 17"/>
          <p:cNvSpPr txBox="1">
            <a:spLocks noGrp="1"/>
          </p:cNvSpPr>
          <p:nvPr>
            <p:ph type="title"/>
          </p:nvPr>
        </p:nvSpPr>
        <p:spPr>
          <a:xfrm>
            <a:off x="1026543" y="471741"/>
            <a:ext cx="9105516" cy="1037719"/>
          </a:xfrm>
          <a:prstGeom prst="rect">
            <a:avLst/>
          </a:prstGeom>
        </p:spPr>
        <p:txBody>
          <a:bodyPr vert="horz" wrap="square" lIns="0" tIns="204723" rIns="0" bIns="0" rtlCol="0" anchor="ctr">
            <a:spAutoFit/>
          </a:bodyPr>
          <a:lstStyle/>
          <a:p>
            <a:pPr marL="26670">
              <a:lnSpc>
                <a:spcPct val="100000"/>
              </a:lnSpc>
            </a:pPr>
            <a:r>
              <a:rPr spc="-5" dirty="0"/>
              <a:t>Colab</a:t>
            </a:r>
            <a:r>
              <a:rPr spc="-25" dirty="0"/>
              <a:t>o</a:t>
            </a:r>
            <a:r>
              <a:rPr spc="-5" dirty="0"/>
              <a:t>raci</a:t>
            </a:r>
            <a:r>
              <a:rPr spc="-20" dirty="0"/>
              <a:t>ó</a:t>
            </a:r>
            <a:r>
              <a:rPr spc="-5" dirty="0"/>
              <a:t>n</a:t>
            </a:r>
          </a:p>
        </p:txBody>
      </p:sp>
      <p:sp>
        <p:nvSpPr>
          <p:cNvPr id="18" name="CuadroTexto 17">
            <a:extLst>
              <a:ext uri="{FF2B5EF4-FFF2-40B4-BE49-F238E27FC236}">
                <a16:creationId xmlns:a16="http://schemas.microsoft.com/office/drawing/2014/main" id="{7B6CCBF9-D433-4D37-9CE0-CF503128B302}"/>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45227" y="1347514"/>
            <a:ext cx="4925726" cy="402206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581770" y="2129889"/>
            <a:ext cx="1768475" cy="2506345"/>
          </a:xfrm>
          <a:custGeom>
            <a:avLst/>
            <a:gdLst/>
            <a:ahLst/>
            <a:cxnLst/>
            <a:rect l="l" t="t" r="r" b="b"/>
            <a:pathLst>
              <a:path w="1768475" h="2506345">
                <a:moveTo>
                  <a:pt x="1733847" y="1740152"/>
                </a:moveTo>
                <a:lnTo>
                  <a:pt x="467655" y="1740152"/>
                </a:lnTo>
                <a:lnTo>
                  <a:pt x="413033" y="2431543"/>
                </a:lnTo>
                <a:lnTo>
                  <a:pt x="433520" y="2447881"/>
                </a:lnTo>
                <a:lnTo>
                  <a:pt x="1751166" y="2506284"/>
                </a:lnTo>
                <a:lnTo>
                  <a:pt x="1733847" y="1740152"/>
                </a:lnTo>
                <a:close/>
              </a:path>
              <a:path w="1768475" h="2506345">
                <a:moveTo>
                  <a:pt x="587142" y="0"/>
                </a:moveTo>
                <a:lnTo>
                  <a:pt x="174088" y="140214"/>
                </a:lnTo>
                <a:lnTo>
                  <a:pt x="150196" y="520993"/>
                </a:lnTo>
                <a:lnTo>
                  <a:pt x="174088" y="530222"/>
                </a:lnTo>
                <a:lnTo>
                  <a:pt x="143358" y="560661"/>
                </a:lnTo>
                <a:lnTo>
                  <a:pt x="78510" y="1088527"/>
                </a:lnTo>
                <a:lnTo>
                  <a:pt x="105818" y="1116610"/>
                </a:lnTo>
                <a:lnTo>
                  <a:pt x="78510" y="1142139"/>
                </a:lnTo>
                <a:lnTo>
                  <a:pt x="0" y="1733161"/>
                </a:lnTo>
                <a:lnTo>
                  <a:pt x="30721" y="1756510"/>
                </a:lnTo>
                <a:lnTo>
                  <a:pt x="467655" y="1740152"/>
                </a:lnTo>
                <a:lnTo>
                  <a:pt x="1733847" y="1740152"/>
                </a:lnTo>
                <a:lnTo>
                  <a:pt x="1730679" y="1600016"/>
                </a:lnTo>
                <a:lnTo>
                  <a:pt x="1768219" y="670437"/>
                </a:lnTo>
                <a:lnTo>
                  <a:pt x="1732716" y="427516"/>
                </a:lnTo>
                <a:lnTo>
                  <a:pt x="587142" y="427516"/>
                </a:lnTo>
                <a:lnTo>
                  <a:pt x="617843" y="18655"/>
                </a:lnTo>
                <a:lnTo>
                  <a:pt x="587142" y="0"/>
                </a:lnTo>
                <a:close/>
              </a:path>
              <a:path w="1768475" h="2506345">
                <a:moveTo>
                  <a:pt x="1037707" y="324810"/>
                </a:moveTo>
                <a:lnTo>
                  <a:pt x="587142" y="427516"/>
                </a:lnTo>
                <a:lnTo>
                  <a:pt x="1732716" y="427516"/>
                </a:lnTo>
                <a:lnTo>
                  <a:pt x="1720087" y="341110"/>
                </a:lnTo>
                <a:lnTo>
                  <a:pt x="1065032" y="341110"/>
                </a:lnTo>
                <a:lnTo>
                  <a:pt x="1037707" y="324810"/>
                </a:lnTo>
                <a:close/>
              </a:path>
              <a:path w="1768475" h="2506345">
                <a:moveTo>
                  <a:pt x="1658976" y="196182"/>
                </a:moveTo>
                <a:lnTo>
                  <a:pt x="1088924" y="308314"/>
                </a:lnTo>
                <a:lnTo>
                  <a:pt x="1065032" y="341110"/>
                </a:lnTo>
                <a:lnTo>
                  <a:pt x="1720087" y="341110"/>
                </a:lnTo>
                <a:lnTo>
                  <a:pt x="1703354" y="226621"/>
                </a:lnTo>
                <a:lnTo>
                  <a:pt x="1658976" y="196182"/>
                </a:lnTo>
                <a:close/>
              </a:path>
            </a:pathLst>
          </a:custGeom>
          <a:solidFill>
            <a:srgbClr val="E8D9D9"/>
          </a:solidFill>
        </p:spPr>
        <p:txBody>
          <a:bodyPr wrap="square" lIns="0" tIns="0" rIns="0" bIns="0" rtlCol="0"/>
          <a:lstStyle/>
          <a:p>
            <a:endParaRPr/>
          </a:p>
        </p:txBody>
      </p:sp>
      <p:sp>
        <p:nvSpPr>
          <p:cNvPr id="4" name="object 4"/>
          <p:cNvSpPr/>
          <p:nvPr/>
        </p:nvSpPr>
        <p:spPr>
          <a:xfrm>
            <a:off x="2516911" y="1352228"/>
            <a:ext cx="4966777" cy="3972973"/>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7038569" y="1330598"/>
            <a:ext cx="3778370" cy="417422"/>
          </a:xfrm>
          <a:prstGeom prst="rect">
            <a:avLst/>
          </a:prstGeom>
          <a:solidFill>
            <a:schemeClr val="bg1"/>
          </a:solidFill>
          <a:ln w="10160">
            <a:noFill/>
          </a:ln>
        </p:spPr>
        <p:txBody>
          <a:bodyPr vert="horz" wrap="square" lIns="0" tIns="47625" rIns="0" bIns="0" rtlCol="0" anchor="ctr">
            <a:spAutoFit/>
          </a:bodyPr>
          <a:lstStyle/>
          <a:p>
            <a:pPr marL="629285">
              <a:lnSpc>
                <a:spcPct val="100000"/>
              </a:lnSpc>
              <a:spcBef>
                <a:spcPts val="375"/>
              </a:spcBef>
            </a:pPr>
            <a:r>
              <a:rPr sz="2400" b="1" spc="-5" dirty="0">
                <a:solidFill>
                  <a:schemeClr val="tx1"/>
                </a:solidFill>
                <a:latin typeface="Times New Roman"/>
                <a:cs typeface="Times New Roman"/>
              </a:rPr>
              <a:t>OBJETOS</a:t>
            </a:r>
            <a:r>
              <a:rPr sz="2400" b="1" spc="-114" dirty="0">
                <a:solidFill>
                  <a:schemeClr val="tx1"/>
                </a:solidFill>
                <a:latin typeface="Times New Roman"/>
                <a:cs typeface="Times New Roman"/>
              </a:rPr>
              <a:t> </a:t>
            </a:r>
            <a:r>
              <a:rPr sz="2400" b="1" spc="-5" dirty="0">
                <a:solidFill>
                  <a:schemeClr val="tx1"/>
                </a:solidFill>
                <a:latin typeface="Times New Roman"/>
                <a:cs typeface="Times New Roman"/>
              </a:rPr>
              <a:t>DISTINTOS</a:t>
            </a:r>
            <a:endParaRPr sz="2400" dirty="0">
              <a:solidFill>
                <a:schemeClr val="tx1"/>
              </a:solidFill>
              <a:latin typeface="Times New Roman"/>
              <a:cs typeface="Times New Roman"/>
            </a:endParaRPr>
          </a:p>
        </p:txBody>
      </p:sp>
      <p:sp>
        <p:nvSpPr>
          <p:cNvPr id="12" name="object 12"/>
          <p:cNvSpPr txBox="1"/>
          <p:nvPr/>
        </p:nvSpPr>
        <p:spPr>
          <a:xfrm>
            <a:off x="7409758" y="2648409"/>
            <a:ext cx="2895600" cy="307777"/>
          </a:xfrm>
          <a:prstGeom prst="rect">
            <a:avLst/>
          </a:prstGeom>
        </p:spPr>
        <p:txBody>
          <a:bodyPr vert="horz" wrap="square" lIns="0" tIns="0" rIns="0" bIns="0" rtlCol="0">
            <a:spAutoFit/>
          </a:bodyPr>
          <a:lstStyle/>
          <a:p>
            <a:pPr marL="160020"/>
            <a:r>
              <a:rPr sz="2000" b="1" spc="-5" dirty="0">
                <a:solidFill>
                  <a:schemeClr val="accent2"/>
                </a:solidFill>
                <a:latin typeface="Times New Roman"/>
                <a:cs typeface="Times New Roman"/>
              </a:rPr>
              <a:t>OBJETO</a:t>
            </a:r>
            <a:r>
              <a:rPr sz="2000" b="1" spc="-80" dirty="0">
                <a:solidFill>
                  <a:schemeClr val="accent2"/>
                </a:solidFill>
                <a:latin typeface="Times New Roman"/>
                <a:cs typeface="Times New Roman"/>
              </a:rPr>
              <a:t> </a:t>
            </a:r>
            <a:r>
              <a:rPr sz="2000" b="1" spc="-10" dirty="0">
                <a:solidFill>
                  <a:schemeClr val="accent2"/>
                </a:solidFill>
                <a:latin typeface="Times New Roman"/>
                <a:cs typeface="Times New Roman"/>
              </a:rPr>
              <a:t>CARGADOR</a:t>
            </a:r>
            <a:endParaRPr sz="2000" dirty="0">
              <a:solidFill>
                <a:schemeClr val="accent2"/>
              </a:solidFill>
              <a:latin typeface="Times New Roman"/>
              <a:cs typeface="Times New Roman"/>
            </a:endParaRPr>
          </a:p>
        </p:txBody>
      </p:sp>
      <p:sp>
        <p:nvSpPr>
          <p:cNvPr id="13" name="object 13"/>
          <p:cNvSpPr/>
          <p:nvPr/>
        </p:nvSpPr>
        <p:spPr>
          <a:xfrm>
            <a:off x="4268471" y="1589532"/>
            <a:ext cx="3281679" cy="1168400"/>
          </a:xfrm>
          <a:custGeom>
            <a:avLst/>
            <a:gdLst/>
            <a:ahLst/>
            <a:cxnLst/>
            <a:rect l="l" t="t" r="r" b="b"/>
            <a:pathLst>
              <a:path w="3281679" h="1168400">
                <a:moveTo>
                  <a:pt x="83759" y="26303"/>
                </a:moveTo>
                <a:lnTo>
                  <a:pt x="74513" y="52728"/>
                </a:lnTo>
                <a:lnTo>
                  <a:pt x="3272028" y="1168145"/>
                </a:lnTo>
                <a:lnTo>
                  <a:pt x="3281172" y="1141729"/>
                </a:lnTo>
                <a:lnTo>
                  <a:pt x="83759" y="26303"/>
                </a:lnTo>
                <a:close/>
              </a:path>
              <a:path w="3281679" h="1168400">
                <a:moveTo>
                  <a:pt x="92963" y="0"/>
                </a:moveTo>
                <a:lnTo>
                  <a:pt x="0" y="11937"/>
                </a:lnTo>
                <a:lnTo>
                  <a:pt x="65278" y="79120"/>
                </a:lnTo>
                <a:lnTo>
                  <a:pt x="74513" y="52728"/>
                </a:lnTo>
                <a:lnTo>
                  <a:pt x="61341" y="48132"/>
                </a:lnTo>
                <a:lnTo>
                  <a:pt x="70612" y="21716"/>
                </a:lnTo>
                <a:lnTo>
                  <a:pt x="85364" y="21716"/>
                </a:lnTo>
                <a:lnTo>
                  <a:pt x="92963" y="0"/>
                </a:lnTo>
                <a:close/>
              </a:path>
              <a:path w="3281679" h="1168400">
                <a:moveTo>
                  <a:pt x="70612" y="21716"/>
                </a:moveTo>
                <a:lnTo>
                  <a:pt x="61341" y="48132"/>
                </a:lnTo>
                <a:lnTo>
                  <a:pt x="74513" y="52728"/>
                </a:lnTo>
                <a:lnTo>
                  <a:pt x="83759" y="26303"/>
                </a:lnTo>
                <a:lnTo>
                  <a:pt x="70612" y="21716"/>
                </a:lnTo>
                <a:close/>
              </a:path>
              <a:path w="3281679" h="1168400">
                <a:moveTo>
                  <a:pt x="85364" y="21716"/>
                </a:moveTo>
                <a:lnTo>
                  <a:pt x="70612" y="21716"/>
                </a:lnTo>
                <a:lnTo>
                  <a:pt x="83759" y="26303"/>
                </a:lnTo>
                <a:lnTo>
                  <a:pt x="85364" y="21716"/>
                </a:lnTo>
                <a:close/>
              </a:path>
            </a:pathLst>
          </a:custGeom>
          <a:solidFill>
            <a:srgbClr val="000000"/>
          </a:solidFill>
        </p:spPr>
        <p:txBody>
          <a:bodyPr wrap="square" lIns="0" tIns="0" rIns="0" bIns="0" rtlCol="0"/>
          <a:lstStyle/>
          <a:p>
            <a:endParaRPr/>
          </a:p>
        </p:txBody>
      </p:sp>
      <p:sp>
        <p:nvSpPr>
          <p:cNvPr id="14" name="object 14"/>
          <p:cNvSpPr txBox="1"/>
          <p:nvPr/>
        </p:nvSpPr>
        <p:spPr>
          <a:xfrm>
            <a:off x="7278930" y="3556816"/>
            <a:ext cx="2819400" cy="307777"/>
          </a:xfrm>
          <a:prstGeom prst="rect">
            <a:avLst/>
          </a:prstGeom>
        </p:spPr>
        <p:txBody>
          <a:bodyPr vert="horz" wrap="square" lIns="0" tIns="0" rIns="0" bIns="0" rtlCol="0">
            <a:spAutoFit/>
          </a:bodyPr>
          <a:lstStyle>
            <a:defPPr>
              <a:defRPr lang="en-US"/>
            </a:defPPr>
            <a:lvl1pPr marL="160020">
              <a:defRPr sz="2000" b="1" spc="-5">
                <a:solidFill>
                  <a:schemeClr val="accent2"/>
                </a:solidFill>
                <a:latin typeface="Times New Roman"/>
                <a:cs typeface="Times New Roman"/>
              </a:defRPr>
            </a:lvl1pPr>
          </a:lstStyle>
          <a:p>
            <a:r>
              <a:rPr dirty="0"/>
              <a:t>OBJETO OBRERO</a:t>
            </a:r>
          </a:p>
        </p:txBody>
      </p:sp>
      <p:sp>
        <p:nvSpPr>
          <p:cNvPr id="15" name="object 15"/>
          <p:cNvSpPr/>
          <p:nvPr/>
        </p:nvSpPr>
        <p:spPr>
          <a:xfrm>
            <a:off x="2973070" y="1970277"/>
            <a:ext cx="4350385" cy="1706880"/>
          </a:xfrm>
          <a:custGeom>
            <a:avLst/>
            <a:gdLst/>
            <a:ahLst/>
            <a:cxnLst/>
            <a:rect l="l" t="t" r="r" b="b"/>
            <a:pathLst>
              <a:path w="4350385" h="1706879">
                <a:moveTo>
                  <a:pt x="113536" y="35563"/>
                </a:moveTo>
                <a:lnTo>
                  <a:pt x="99820" y="71123"/>
                </a:lnTo>
                <a:lnTo>
                  <a:pt x="4336542" y="1706372"/>
                </a:lnTo>
                <a:lnTo>
                  <a:pt x="4350258" y="1670812"/>
                </a:lnTo>
                <a:lnTo>
                  <a:pt x="113536" y="35563"/>
                </a:lnTo>
                <a:close/>
              </a:path>
              <a:path w="4350385" h="1706879">
                <a:moveTo>
                  <a:pt x="127254" y="0"/>
                </a:moveTo>
                <a:lnTo>
                  <a:pt x="0" y="12192"/>
                </a:lnTo>
                <a:lnTo>
                  <a:pt x="86106" y="106680"/>
                </a:lnTo>
                <a:lnTo>
                  <a:pt x="99820" y="71123"/>
                </a:lnTo>
                <a:lnTo>
                  <a:pt x="82042" y="64262"/>
                </a:lnTo>
                <a:lnTo>
                  <a:pt x="95758" y="28701"/>
                </a:lnTo>
                <a:lnTo>
                  <a:pt x="116183" y="28701"/>
                </a:lnTo>
                <a:lnTo>
                  <a:pt x="127254" y="0"/>
                </a:lnTo>
                <a:close/>
              </a:path>
              <a:path w="4350385" h="1706879">
                <a:moveTo>
                  <a:pt x="95758" y="28701"/>
                </a:moveTo>
                <a:lnTo>
                  <a:pt x="82042" y="64262"/>
                </a:lnTo>
                <a:lnTo>
                  <a:pt x="99820" y="71123"/>
                </a:lnTo>
                <a:lnTo>
                  <a:pt x="113536" y="35563"/>
                </a:lnTo>
                <a:lnTo>
                  <a:pt x="95758" y="28701"/>
                </a:lnTo>
                <a:close/>
              </a:path>
              <a:path w="4350385" h="1706879">
                <a:moveTo>
                  <a:pt x="116183" y="28701"/>
                </a:moveTo>
                <a:lnTo>
                  <a:pt x="95758" y="28701"/>
                </a:lnTo>
                <a:lnTo>
                  <a:pt x="113536" y="35563"/>
                </a:lnTo>
                <a:lnTo>
                  <a:pt x="116183" y="28701"/>
                </a:lnTo>
                <a:close/>
              </a:path>
            </a:pathLst>
          </a:custGeom>
          <a:solidFill>
            <a:srgbClr val="0000FF"/>
          </a:solidFill>
        </p:spPr>
        <p:txBody>
          <a:bodyPr wrap="square" lIns="0" tIns="0" rIns="0" bIns="0" rtlCol="0"/>
          <a:lstStyle/>
          <a:p>
            <a:endParaRPr/>
          </a:p>
        </p:txBody>
      </p:sp>
      <p:sp>
        <p:nvSpPr>
          <p:cNvPr id="16" name="object 16"/>
          <p:cNvSpPr/>
          <p:nvPr/>
        </p:nvSpPr>
        <p:spPr>
          <a:xfrm>
            <a:off x="4801870" y="3318256"/>
            <a:ext cx="2518410" cy="511809"/>
          </a:xfrm>
          <a:custGeom>
            <a:avLst/>
            <a:gdLst/>
            <a:ahLst/>
            <a:cxnLst/>
            <a:rect l="l" t="t" r="r" b="b"/>
            <a:pathLst>
              <a:path w="2518410" h="511810">
                <a:moveTo>
                  <a:pt x="115856" y="37562"/>
                </a:moveTo>
                <a:lnTo>
                  <a:pt x="109046" y="75037"/>
                </a:lnTo>
                <a:lnTo>
                  <a:pt x="2511170" y="511810"/>
                </a:lnTo>
                <a:lnTo>
                  <a:pt x="2518029" y="474218"/>
                </a:lnTo>
                <a:lnTo>
                  <a:pt x="115856" y="37562"/>
                </a:lnTo>
                <a:close/>
              </a:path>
              <a:path w="2518410" h="511810">
                <a:moveTo>
                  <a:pt x="122681" y="0"/>
                </a:moveTo>
                <a:lnTo>
                  <a:pt x="0" y="35814"/>
                </a:lnTo>
                <a:lnTo>
                  <a:pt x="102234" y="112522"/>
                </a:lnTo>
                <a:lnTo>
                  <a:pt x="109046" y="75037"/>
                </a:lnTo>
                <a:lnTo>
                  <a:pt x="90296" y="71628"/>
                </a:lnTo>
                <a:lnTo>
                  <a:pt x="97154" y="34163"/>
                </a:lnTo>
                <a:lnTo>
                  <a:pt x="116474" y="34163"/>
                </a:lnTo>
                <a:lnTo>
                  <a:pt x="122681" y="0"/>
                </a:lnTo>
                <a:close/>
              </a:path>
              <a:path w="2518410" h="511810">
                <a:moveTo>
                  <a:pt x="97154" y="34163"/>
                </a:moveTo>
                <a:lnTo>
                  <a:pt x="90296" y="71628"/>
                </a:lnTo>
                <a:lnTo>
                  <a:pt x="109046" y="75037"/>
                </a:lnTo>
                <a:lnTo>
                  <a:pt x="115856" y="37562"/>
                </a:lnTo>
                <a:lnTo>
                  <a:pt x="97154" y="34163"/>
                </a:lnTo>
                <a:close/>
              </a:path>
              <a:path w="2518410" h="511810">
                <a:moveTo>
                  <a:pt x="116474" y="34163"/>
                </a:moveTo>
                <a:lnTo>
                  <a:pt x="97154" y="34163"/>
                </a:lnTo>
                <a:lnTo>
                  <a:pt x="115856" y="37562"/>
                </a:lnTo>
                <a:lnTo>
                  <a:pt x="116474" y="34163"/>
                </a:lnTo>
                <a:close/>
              </a:path>
            </a:pathLst>
          </a:custGeom>
          <a:solidFill>
            <a:srgbClr val="0000FF"/>
          </a:solidFill>
        </p:spPr>
        <p:txBody>
          <a:bodyPr wrap="square" lIns="0" tIns="0" rIns="0" bIns="0" rtlCol="0"/>
          <a:lstStyle/>
          <a:p>
            <a:endParaRPr/>
          </a:p>
        </p:txBody>
      </p:sp>
      <p:sp>
        <p:nvSpPr>
          <p:cNvPr id="17" name="object 17"/>
          <p:cNvSpPr txBox="1"/>
          <p:nvPr/>
        </p:nvSpPr>
        <p:spPr>
          <a:xfrm>
            <a:off x="7293292" y="4414869"/>
            <a:ext cx="2825750" cy="307777"/>
          </a:xfrm>
          <a:prstGeom prst="rect">
            <a:avLst/>
          </a:prstGeom>
        </p:spPr>
        <p:txBody>
          <a:bodyPr vert="horz" wrap="square" lIns="0" tIns="0" rIns="0" bIns="0" rtlCol="0">
            <a:spAutoFit/>
          </a:bodyPr>
          <a:lstStyle>
            <a:defPPr>
              <a:defRPr lang="en-US"/>
            </a:defPPr>
            <a:lvl1pPr marL="160020">
              <a:defRPr sz="2000" b="1" spc="-5">
                <a:solidFill>
                  <a:schemeClr val="accent2"/>
                </a:solidFill>
                <a:latin typeface="Times New Roman"/>
                <a:cs typeface="Times New Roman"/>
              </a:defRPr>
            </a:lvl1pPr>
          </a:lstStyle>
          <a:p>
            <a:r>
              <a:rPr dirty="0"/>
              <a:t>OBJETO ESCALERA</a:t>
            </a:r>
          </a:p>
        </p:txBody>
      </p:sp>
      <p:sp>
        <p:nvSpPr>
          <p:cNvPr id="18" name="object 18"/>
          <p:cNvSpPr/>
          <p:nvPr/>
        </p:nvSpPr>
        <p:spPr>
          <a:xfrm>
            <a:off x="4801871" y="3934205"/>
            <a:ext cx="2595245" cy="657860"/>
          </a:xfrm>
          <a:custGeom>
            <a:avLst/>
            <a:gdLst/>
            <a:ahLst/>
            <a:cxnLst/>
            <a:rect l="l" t="t" r="r" b="b"/>
            <a:pathLst>
              <a:path w="2595245" h="657860">
                <a:moveTo>
                  <a:pt x="115600" y="37135"/>
                </a:moveTo>
                <a:lnTo>
                  <a:pt x="106883" y="74200"/>
                </a:lnTo>
                <a:lnTo>
                  <a:pt x="2586481" y="657606"/>
                </a:lnTo>
                <a:lnTo>
                  <a:pt x="2595117" y="620522"/>
                </a:lnTo>
                <a:lnTo>
                  <a:pt x="115600" y="37135"/>
                </a:lnTo>
                <a:close/>
              </a:path>
              <a:path w="2595245" h="657860">
                <a:moveTo>
                  <a:pt x="124332" y="0"/>
                </a:moveTo>
                <a:lnTo>
                  <a:pt x="0" y="29464"/>
                </a:lnTo>
                <a:lnTo>
                  <a:pt x="98170" y="111252"/>
                </a:lnTo>
                <a:lnTo>
                  <a:pt x="106883" y="74200"/>
                </a:lnTo>
                <a:lnTo>
                  <a:pt x="88391" y="69850"/>
                </a:lnTo>
                <a:lnTo>
                  <a:pt x="97027" y="32766"/>
                </a:lnTo>
                <a:lnTo>
                  <a:pt x="116627" y="32766"/>
                </a:lnTo>
                <a:lnTo>
                  <a:pt x="124332" y="0"/>
                </a:lnTo>
                <a:close/>
              </a:path>
              <a:path w="2595245" h="657860">
                <a:moveTo>
                  <a:pt x="97027" y="32766"/>
                </a:moveTo>
                <a:lnTo>
                  <a:pt x="88391" y="69850"/>
                </a:lnTo>
                <a:lnTo>
                  <a:pt x="106883" y="74200"/>
                </a:lnTo>
                <a:lnTo>
                  <a:pt x="115600" y="37135"/>
                </a:lnTo>
                <a:lnTo>
                  <a:pt x="97027" y="32766"/>
                </a:lnTo>
                <a:close/>
              </a:path>
              <a:path w="2595245" h="657860">
                <a:moveTo>
                  <a:pt x="116627" y="32766"/>
                </a:moveTo>
                <a:lnTo>
                  <a:pt x="97027" y="32766"/>
                </a:lnTo>
                <a:lnTo>
                  <a:pt x="115600" y="37135"/>
                </a:lnTo>
                <a:lnTo>
                  <a:pt x="116627" y="32766"/>
                </a:lnTo>
                <a:close/>
              </a:path>
            </a:pathLst>
          </a:custGeom>
          <a:solidFill>
            <a:srgbClr val="FF0000"/>
          </a:solidFill>
        </p:spPr>
        <p:txBody>
          <a:bodyPr wrap="square" lIns="0" tIns="0" rIns="0" bIns="0" rtlCol="0"/>
          <a:lstStyle/>
          <a:p>
            <a:endParaRPr/>
          </a:p>
        </p:txBody>
      </p:sp>
      <p:sp>
        <p:nvSpPr>
          <p:cNvPr id="22" name="object 22"/>
          <p:cNvSpPr txBox="1"/>
          <p:nvPr/>
        </p:nvSpPr>
        <p:spPr>
          <a:xfrm>
            <a:off x="2223452" y="5721563"/>
            <a:ext cx="7895590" cy="716280"/>
          </a:xfrm>
          <a:prstGeom prst="rect">
            <a:avLst/>
          </a:prstGeom>
        </p:spPr>
        <p:txBody>
          <a:bodyPr vert="horz" wrap="square" lIns="0" tIns="0" rIns="0" bIns="0" rtlCol="0">
            <a:spAutoFit/>
          </a:bodyPr>
          <a:lstStyle/>
          <a:p>
            <a:pPr algn="ctr">
              <a:lnSpc>
                <a:spcPts val="2780"/>
              </a:lnSpc>
            </a:pPr>
            <a:r>
              <a:rPr sz="2400" b="1" spc="-5" dirty="0" err="1">
                <a:latin typeface="Arial"/>
                <a:cs typeface="Arial"/>
              </a:rPr>
              <a:t>Objetos</a:t>
            </a:r>
            <a:r>
              <a:rPr sz="2400" b="1" spc="-5" dirty="0">
                <a:latin typeface="Arial"/>
                <a:cs typeface="Arial"/>
              </a:rPr>
              <a:t> </a:t>
            </a:r>
            <a:r>
              <a:rPr sz="2400" b="1" dirty="0">
                <a:latin typeface="Arial"/>
                <a:cs typeface="Arial"/>
              </a:rPr>
              <a:t>co</a:t>
            </a:r>
            <a:r>
              <a:rPr lang="es-ES" sz="2400" b="1" dirty="0">
                <a:latin typeface="Arial"/>
                <a:cs typeface="Arial"/>
              </a:rPr>
              <a:t>n </a:t>
            </a:r>
            <a:r>
              <a:rPr sz="2400" b="1" spc="-5" dirty="0" err="1">
                <a:latin typeface="Arial"/>
                <a:cs typeface="Arial"/>
              </a:rPr>
              <a:t>responsabilidades</a:t>
            </a:r>
            <a:r>
              <a:rPr sz="2400" b="1" spc="-5" dirty="0">
                <a:latin typeface="Arial"/>
                <a:cs typeface="Arial"/>
              </a:rPr>
              <a:t> diferentes,</a:t>
            </a:r>
            <a:r>
              <a:rPr sz="2400" b="1" spc="60" dirty="0">
                <a:latin typeface="Arial"/>
                <a:cs typeface="Arial"/>
              </a:rPr>
              <a:t> </a:t>
            </a:r>
            <a:r>
              <a:rPr sz="2400" b="1" spc="-5" dirty="0">
                <a:latin typeface="Arial"/>
                <a:cs typeface="Arial"/>
              </a:rPr>
              <a:t>interactúan</a:t>
            </a:r>
            <a:endParaRPr sz="2400" dirty="0">
              <a:latin typeface="Arial"/>
              <a:cs typeface="Arial"/>
            </a:endParaRPr>
          </a:p>
          <a:p>
            <a:pPr marL="5715" algn="ctr">
              <a:lnSpc>
                <a:spcPts val="2780"/>
              </a:lnSpc>
            </a:pPr>
            <a:r>
              <a:rPr sz="2400" b="1" dirty="0">
                <a:latin typeface="Arial"/>
                <a:cs typeface="Arial"/>
              </a:rPr>
              <a:t>entre si </a:t>
            </a:r>
            <a:r>
              <a:rPr sz="2400" b="1" spc="-5" dirty="0">
                <a:latin typeface="Arial"/>
                <a:cs typeface="Arial"/>
              </a:rPr>
              <a:t>para cumplir</a:t>
            </a:r>
            <a:r>
              <a:rPr sz="2400" b="1" spc="-75" dirty="0">
                <a:latin typeface="Arial"/>
                <a:cs typeface="Arial"/>
              </a:rPr>
              <a:t> </a:t>
            </a:r>
            <a:r>
              <a:rPr sz="2400" b="1" spc="-10" dirty="0">
                <a:latin typeface="Arial"/>
                <a:cs typeface="Arial"/>
              </a:rPr>
              <a:t>objetivo.</a:t>
            </a:r>
            <a:endParaRPr sz="2400" dirty="0">
              <a:latin typeface="Arial"/>
              <a:cs typeface="Arial"/>
            </a:endParaRPr>
          </a:p>
        </p:txBody>
      </p:sp>
      <p:sp>
        <p:nvSpPr>
          <p:cNvPr id="23" name="CuadroTexto 22">
            <a:extLst>
              <a:ext uri="{FF2B5EF4-FFF2-40B4-BE49-F238E27FC236}">
                <a16:creationId xmlns:a16="http://schemas.microsoft.com/office/drawing/2014/main" id="{52705132-5E7F-4685-B809-7654A2005426}"/>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
        <p:nvSpPr>
          <p:cNvPr id="24" name="object 17">
            <a:extLst>
              <a:ext uri="{FF2B5EF4-FFF2-40B4-BE49-F238E27FC236}">
                <a16:creationId xmlns:a16="http://schemas.microsoft.com/office/drawing/2014/main" id="{437DCAF5-AD36-4876-8A1A-E5572A8A668E}"/>
              </a:ext>
            </a:extLst>
          </p:cNvPr>
          <p:cNvSpPr txBox="1">
            <a:spLocks/>
          </p:cNvSpPr>
          <p:nvPr/>
        </p:nvSpPr>
        <p:spPr>
          <a:xfrm>
            <a:off x="1026543" y="471741"/>
            <a:ext cx="9105516" cy="1037719"/>
          </a:xfrm>
          <a:prstGeom prst="rect">
            <a:avLst/>
          </a:prstGeom>
        </p:spPr>
        <p:txBody>
          <a:bodyPr vert="horz" wrap="square" lIns="0" tIns="204723" rIns="0" bIns="0" rtlCol="0" anchor="ctr">
            <a:sp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26670">
              <a:lnSpc>
                <a:spcPct val="100000"/>
              </a:lnSpc>
            </a:pPr>
            <a:r>
              <a:rPr lang="es-ES" spc="-5" dirty="0"/>
              <a:t>UNICA ESPONSABILIDAD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1049" y="716034"/>
            <a:ext cx="9149751" cy="807913"/>
          </a:xfrm>
          <a:prstGeom prst="rect">
            <a:avLst/>
          </a:prstGeom>
        </p:spPr>
        <p:txBody>
          <a:bodyPr vert="horz" wrap="square" lIns="0" tIns="139700" rIns="0" bIns="0" rtlCol="0" anchor="ctr">
            <a:spAutoFit/>
          </a:bodyPr>
          <a:lstStyle/>
          <a:p>
            <a:pPr marL="113664">
              <a:lnSpc>
                <a:spcPts val="5185"/>
              </a:lnSpc>
            </a:pPr>
            <a:r>
              <a:rPr spc="-5" dirty="0"/>
              <a:t>Clases</a:t>
            </a:r>
          </a:p>
        </p:txBody>
      </p:sp>
      <p:sp>
        <p:nvSpPr>
          <p:cNvPr id="3" name="object 3"/>
          <p:cNvSpPr txBox="1"/>
          <p:nvPr/>
        </p:nvSpPr>
        <p:spPr>
          <a:xfrm>
            <a:off x="1391729" y="1727105"/>
            <a:ext cx="5366684" cy="2851037"/>
          </a:xfrm>
          <a:prstGeom prst="rect">
            <a:avLst/>
          </a:prstGeom>
        </p:spPr>
        <p:txBody>
          <a:bodyPr vert="horz" wrap="square" lIns="0" tIns="0" rIns="0" bIns="0" rtlCol="0">
            <a:spAutoFit/>
          </a:bodyPr>
          <a:lstStyle/>
          <a:p>
            <a:pPr marR="5080">
              <a:lnSpc>
                <a:spcPct val="80100"/>
              </a:lnSpc>
            </a:pPr>
            <a:r>
              <a:rPr sz="2800" dirty="0">
                <a:latin typeface="Calibri"/>
                <a:cs typeface="Calibri"/>
              </a:rPr>
              <a:t>Agrupa un conjunto de objetos del mundo del </a:t>
            </a:r>
            <a:r>
              <a:rPr sz="2800" dirty="0" err="1">
                <a:latin typeface="Calibri"/>
                <a:cs typeface="Calibri"/>
              </a:rPr>
              <a:t>problema</a:t>
            </a:r>
            <a:r>
              <a:rPr lang="es-ES" sz="2800" dirty="0">
                <a:latin typeface="Calibri"/>
                <a:cs typeface="Calibri"/>
              </a:rPr>
              <a:t> </a:t>
            </a:r>
            <a:r>
              <a:rPr sz="2800" dirty="0">
                <a:latin typeface="Calibri"/>
                <a:cs typeface="Calibri"/>
              </a:rPr>
              <a:t>que tienen </a:t>
            </a:r>
            <a:r>
              <a:rPr sz="2800" b="1" spc="-5" dirty="0">
                <a:solidFill>
                  <a:srgbClr val="FF0000"/>
                </a:solidFill>
                <a:latin typeface="Calibri"/>
                <a:cs typeface="Calibri"/>
              </a:rPr>
              <a:t>las mismas características </a:t>
            </a:r>
            <a:r>
              <a:rPr sz="2800" b="1" dirty="0">
                <a:solidFill>
                  <a:srgbClr val="FF0000"/>
                </a:solidFill>
                <a:latin typeface="Calibri"/>
                <a:cs typeface="Calibri"/>
              </a:rPr>
              <a:t>y  </a:t>
            </a:r>
            <a:r>
              <a:rPr sz="2800" b="1" spc="-5" dirty="0">
                <a:solidFill>
                  <a:srgbClr val="FF0000"/>
                </a:solidFill>
                <a:latin typeface="Calibri"/>
                <a:cs typeface="Calibri"/>
              </a:rPr>
              <a:t>el mismo</a:t>
            </a:r>
            <a:r>
              <a:rPr sz="2800" b="1" spc="-40" dirty="0">
                <a:solidFill>
                  <a:srgbClr val="FF0000"/>
                </a:solidFill>
                <a:latin typeface="Calibri"/>
                <a:cs typeface="Calibri"/>
              </a:rPr>
              <a:t> </a:t>
            </a:r>
            <a:r>
              <a:rPr sz="2800" b="1" spc="-5" dirty="0">
                <a:solidFill>
                  <a:srgbClr val="FF0000"/>
                </a:solidFill>
                <a:latin typeface="Calibri"/>
                <a:cs typeface="Calibri"/>
              </a:rPr>
              <a:t>comportamiento</a:t>
            </a:r>
            <a:endParaRPr sz="2800" dirty="0">
              <a:latin typeface="Calibri"/>
              <a:cs typeface="Calibri"/>
            </a:endParaRPr>
          </a:p>
          <a:p>
            <a:pPr marL="12700">
              <a:spcBef>
                <a:spcPts val="720"/>
              </a:spcBef>
            </a:pPr>
            <a:r>
              <a:rPr sz="2800" spc="-5" dirty="0">
                <a:latin typeface="Calibri"/>
                <a:cs typeface="Calibri"/>
              </a:rPr>
              <a:t>Son </a:t>
            </a:r>
            <a:r>
              <a:rPr sz="2800" dirty="0">
                <a:latin typeface="Calibri"/>
                <a:cs typeface="Calibri"/>
              </a:rPr>
              <a:t>plantillas para crear</a:t>
            </a:r>
            <a:r>
              <a:rPr sz="2800" spc="-140" dirty="0">
                <a:latin typeface="Calibri"/>
                <a:cs typeface="Calibri"/>
              </a:rPr>
              <a:t> </a:t>
            </a:r>
            <a:r>
              <a:rPr sz="2800" dirty="0">
                <a:latin typeface="Calibri"/>
                <a:cs typeface="Calibri"/>
              </a:rPr>
              <a:t>objetos</a:t>
            </a:r>
          </a:p>
          <a:p>
            <a:pPr marL="12700">
              <a:spcBef>
                <a:spcPts val="720"/>
              </a:spcBef>
            </a:pPr>
            <a:r>
              <a:rPr sz="2800" dirty="0">
                <a:solidFill>
                  <a:srgbClr val="FF3300"/>
                </a:solidFill>
                <a:latin typeface="Calibri"/>
                <a:cs typeface="Calibri"/>
              </a:rPr>
              <a:t>Un objeto es una instancia de una</a:t>
            </a:r>
            <a:r>
              <a:rPr sz="2800" spc="-135" dirty="0">
                <a:solidFill>
                  <a:srgbClr val="FF3300"/>
                </a:solidFill>
                <a:latin typeface="Calibri"/>
                <a:cs typeface="Calibri"/>
              </a:rPr>
              <a:t> </a:t>
            </a:r>
            <a:r>
              <a:rPr sz="2800" dirty="0" err="1">
                <a:solidFill>
                  <a:srgbClr val="FF3300"/>
                </a:solidFill>
                <a:latin typeface="Calibri"/>
                <a:cs typeface="Calibri"/>
              </a:rPr>
              <a:t>clase</a:t>
            </a:r>
            <a:endParaRPr sz="2800" dirty="0">
              <a:latin typeface="Calibri"/>
              <a:cs typeface="Calibri"/>
            </a:endParaRPr>
          </a:p>
        </p:txBody>
      </p:sp>
      <p:sp>
        <p:nvSpPr>
          <p:cNvPr id="4" name="object 4"/>
          <p:cNvSpPr/>
          <p:nvPr/>
        </p:nvSpPr>
        <p:spPr>
          <a:xfrm>
            <a:off x="6758413" y="2162480"/>
            <a:ext cx="4897120" cy="1549400"/>
          </a:xfrm>
          <a:prstGeom prst="rect">
            <a:avLst/>
          </a:prstGeom>
          <a:blipFill>
            <a:blip r:embed="rId2" cstate="print"/>
            <a:stretch>
              <a:fillRect/>
            </a:stretch>
          </a:blipFill>
        </p:spPr>
        <p:txBody>
          <a:bodyPr wrap="square" lIns="0" tIns="0" rIns="0" bIns="0" rtlCol="0"/>
          <a:lstStyle/>
          <a:p>
            <a:endParaRPr/>
          </a:p>
        </p:txBody>
      </p:sp>
      <p:sp>
        <p:nvSpPr>
          <p:cNvPr id="5" name="CuadroTexto 4">
            <a:extLst>
              <a:ext uri="{FF2B5EF4-FFF2-40B4-BE49-F238E27FC236}">
                <a16:creationId xmlns:a16="http://schemas.microsoft.com/office/drawing/2014/main" id="{B869E7DD-C3ED-4AFF-8491-DAA18FFFDD1C}"/>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CONCEPTOS FUNDAMENTALES</a:t>
            </a:r>
          </a:p>
        </p:txBody>
      </p:sp>
      <p:sp>
        <p:nvSpPr>
          <p:cNvPr id="6" name="Rectángulo 5">
            <a:extLst>
              <a:ext uri="{FF2B5EF4-FFF2-40B4-BE49-F238E27FC236}">
                <a16:creationId xmlns:a16="http://schemas.microsoft.com/office/drawing/2014/main" id="{C139D426-79DE-45C2-8633-92C3A55825D4}"/>
              </a:ext>
            </a:extLst>
          </p:cNvPr>
          <p:cNvSpPr/>
          <p:nvPr/>
        </p:nvSpPr>
        <p:spPr>
          <a:xfrm>
            <a:off x="1391729" y="4910690"/>
            <a:ext cx="10263804" cy="698012"/>
          </a:xfrm>
          <a:prstGeom prst="rect">
            <a:avLst/>
          </a:prstGeom>
        </p:spPr>
        <p:txBody>
          <a:bodyPr vert="horz" wrap="square" lIns="0" tIns="0" rIns="0" bIns="0" rtlCol="0">
            <a:spAutoFit/>
          </a:bodyPr>
          <a:lstStyle/>
          <a:p>
            <a:pPr marR="5080">
              <a:lnSpc>
                <a:spcPct val="80100"/>
              </a:lnSpc>
            </a:pPr>
            <a:r>
              <a:rPr lang="es-CO" sz="2800" dirty="0">
                <a:latin typeface="Calibri"/>
                <a:cs typeface="Calibri"/>
              </a:rPr>
              <a:t>Ej. Receta para hacer galletas de chocolate. Con ella creas una o muchas galletas de chocolate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TM03090434[[fn=Madera]]</Template>
  <TotalTime>693</TotalTime>
  <Words>1877</Words>
  <Application>Microsoft Office PowerPoint</Application>
  <PresentationFormat>Panorámica</PresentationFormat>
  <Paragraphs>233</Paragraphs>
  <Slides>39</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Arial</vt:lpstr>
      <vt:lpstr>Calibri</vt:lpstr>
      <vt:lpstr>Rockwell</vt:lpstr>
      <vt:lpstr>Rockwell Condensed</vt:lpstr>
      <vt:lpstr>Times New Roman</vt:lpstr>
      <vt:lpstr>Wingdings</vt:lpstr>
      <vt:lpstr>Letras en madera</vt:lpstr>
      <vt:lpstr>Programación Orientada a Objetos</vt:lpstr>
      <vt:lpstr>Presentación de PowerPoint</vt:lpstr>
      <vt:lpstr>p. o. o.</vt:lpstr>
      <vt:lpstr>CLASES</vt:lpstr>
      <vt:lpstr>Objetos</vt:lpstr>
      <vt:lpstr>Características de los Objetos</vt:lpstr>
      <vt:lpstr>Colaboración</vt:lpstr>
      <vt:lpstr>OBJETOS DISTINTOS</vt:lpstr>
      <vt:lpstr>Clases</vt:lpstr>
      <vt:lpstr>AtributoS y MétodoS</vt:lpstr>
      <vt:lpstr>Atributos</vt:lpstr>
      <vt:lpstr>Atributos</vt:lpstr>
      <vt:lpstr>Métodos</vt:lpstr>
      <vt:lpstr>Presentación de PowerPoint</vt:lpstr>
      <vt:lpstr>Presentación de PowerPoint</vt:lpstr>
      <vt:lpstr>Presentación de PowerPoint</vt:lpstr>
      <vt:lpstr>Presentación de PowerPoint</vt:lpstr>
      <vt:lpstr>Presentación de PowerPoint</vt:lpstr>
      <vt:lpstr>evento</vt:lpstr>
      <vt:lpstr>mensaje</vt:lpstr>
      <vt:lpstr>mensaje</vt:lpstr>
      <vt:lpstr>Estado interno</vt:lpstr>
      <vt:lpstr>Componentes e Identificación de un objeto</vt:lpstr>
      <vt:lpstr>Presentación de PowerPoint</vt:lpstr>
      <vt:lpstr>ABSTRACCIÓN</vt:lpstr>
      <vt:lpstr>ABSTRACCIÓN</vt:lpstr>
      <vt:lpstr>ENCAPSULAMIENTO</vt:lpstr>
      <vt:lpstr>ENCAPSULAMIENTO</vt:lpstr>
      <vt:lpstr>PRINCIPIO DE OCULTACIÓN</vt:lpstr>
      <vt:lpstr>PRINCIPIO DE OCULTACIÓN</vt:lpstr>
      <vt:lpstr>PRINCIPIO DE OCULTACIÓN</vt:lpstr>
      <vt:lpstr>PRINCIPIO DE OCULTACIÓN</vt:lpstr>
      <vt:lpstr>PRINCIPIO DE OCULTACIÓN</vt:lpstr>
      <vt:lpstr>PRINCIPIO DE OCULTACIÓN</vt:lpstr>
      <vt:lpstr>POLIMORFISMO</vt:lpstr>
      <vt:lpstr>POLIMORFISMO</vt:lpstr>
      <vt:lpstr>HERENCIA</vt:lpstr>
      <vt:lpstr>HERENCIA</vt:lpstr>
      <vt:lpstr>RECOLECCIÓN DE BASURAS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MAURICIO PINZON SILVA</dc:creator>
  <cp:lastModifiedBy>MAURICIO PINZON SILVA</cp:lastModifiedBy>
  <cp:revision>32</cp:revision>
  <dcterms:created xsi:type="dcterms:W3CDTF">2019-02-13T16:28:40Z</dcterms:created>
  <dcterms:modified xsi:type="dcterms:W3CDTF">2019-02-16T03:28:41Z</dcterms:modified>
</cp:coreProperties>
</file>