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16"/>
  </p:notesMasterIdLst>
  <p:sldIdLst>
    <p:sldId id="302" r:id="rId2"/>
    <p:sldId id="468" r:id="rId3"/>
    <p:sldId id="469" r:id="rId4"/>
    <p:sldId id="470" r:id="rId5"/>
    <p:sldId id="471" r:id="rId6"/>
    <p:sldId id="472" r:id="rId7"/>
    <p:sldId id="473" r:id="rId8"/>
    <p:sldId id="474" r:id="rId9"/>
    <p:sldId id="475" r:id="rId10"/>
    <p:sldId id="476" r:id="rId11"/>
    <p:sldId id="477" r:id="rId12"/>
    <p:sldId id="478" r:id="rId13"/>
    <p:sldId id="479" r:id="rId14"/>
    <p:sldId id="48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93B79-14A7-48FE-A2C9-AF9B66DAEED3}" type="datetimeFigureOut">
              <a:rPr lang="es-ES" smtClean="0"/>
              <a:t>19/02/2019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BBA146-E5AB-470B-A6D4-B3C53B028D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6553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289C5-655A-499D-B0BD-649C2964A07F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560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4401-0826-4162-BF35-CEAB0E4B9792}" type="datetimeFigureOut">
              <a:rPr lang="es-ES" smtClean="0"/>
              <a:t>19/02/2019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0C5153-A3BA-4AE2-A9FA-B0E70DC426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8340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4401-0826-4162-BF35-CEAB0E4B9792}" type="datetimeFigureOut">
              <a:rPr lang="es-ES" smtClean="0"/>
              <a:t>19/02/2019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C5153-A3BA-4AE2-A9FA-B0E70DC426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7695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4401-0826-4162-BF35-CEAB0E4B9792}" type="datetimeFigureOut">
              <a:rPr lang="es-ES" smtClean="0"/>
              <a:t>19/02/2019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C5153-A3BA-4AE2-A9FA-B0E70DC426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059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4401-0826-4162-BF35-CEAB0E4B9792}" type="datetimeFigureOut">
              <a:rPr lang="es-ES" smtClean="0"/>
              <a:t>19/02/2019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C5153-A3BA-4AE2-A9FA-B0E70DC426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4302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CF14401-0826-4162-BF35-CEAB0E4B9792}" type="datetimeFigureOut">
              <a:rPr lang="es-ES" smtClean="0"/>
              <a:t>19/02/2019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E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0C5153-A3BA-4AE2-A9FA-B0E70DC426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0831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4401-0826-4162-BF35-CEAB0E4B9792}" type="datetimeFigureOut">
              <a:rPr lang="es-ES" smtClean="0"/>
              <a:t>19/02/2019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C5153-A3BA-4AE2-A9FA-B0E70DC426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3661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4401-0826-4162-BF35-CEAB0E4B9792}" type="datetimeFigureOut">
              <a:rPr lang="es-ES" smtClean="0"/>
              <a:t>19/02/2019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C5153-A3BA-4AE2-A9FA-B0E70DC426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6202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4401-0826-4162-BF35-CEAB0E4B9792}" type="datetimeFigureOut">
              <a:rPr lang="es-ES" smtClean="0"/>
              <a:t>19/02/2019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C5153-A3BA-4AE2-A9FA-B0E70DC426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3373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4401-0826-4162-BF35-CEAB0E4B9792}" type="datetimeFigureOut">
              <a:rPr lang="es-ES" smtClean="0"/>
              <a:t>19/02/2019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C5153-A3BA-4AE2-A9FA-B0E70DC426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4328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4401-0826-4162-BF35-CEAB0E4B9792}" type="datetimeFigureOut">
              <a:rPr lang="es-ES" smtClean="0"/>
              <a:t>19/02/2019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C5153-A3BA-4AE2-A9FA-B0E70DC426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419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4401-0826-4162-BF35-CEAB0E4B9792}" type="datetimeFigureOut">
              <a:rPr lang="es-ES" smtClean="0"/>
              <a:t>19/02/2019</a:t>
            </a:fld>
            <a:endParaRPr lang="es-E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C5153-A3BA-4AE2-A9FA-B0E70DC426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416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CF14401-0826-4162-BF35-CEAB0E4B9792}" type="datetimeFigureOut">
              <a:rPr lang="es-ES" smtClean="0"/>
              <a:t>19/02/2019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0C5153-A3BA-4AE2-A9FA-B0E70DC426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716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s.wikipedia.org/wiki/Software_de_programaci%C3%B3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es.wikipedia.org/wiki/Software_de_programaci%C3%B3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s.wikipedia.org/wiki/Software_de_programaci%C3%B3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s.wikipedia.org/wiki/Software_de_programaci%C3%B3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s.wikipedia.org/wiki/Software_de_programaci%C3%B3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C%C3%B3digo_fuent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s.wikipedia.org/wiki/C%C3%B3digo_ejecutable" TargetMode="External"/><Relationship Id="rId4" Type="http://schemas.openxmlformats.org/officeDocument/2006/relationships/hyperlink" Target="https://es.wikipedia.org/wiki/Archivo_binario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Herramienta_de_Correcci%C3%B3n_y_Optimizaci%C3%B3n" TargetMode="External"/><Relationship Id="rId3" Type="http://schemas.openxmlformats.org/officeDocument/2006/relationships/hyperlink" Target="https://es.wikipedia.org/wiki/Interfaz_de_usuario" TargetMode="External"/><Relationship Id="rId7" Type="http://schemas.openxmlformats.org/officeDocument/2006/relationships/hyperlink" Target="https://es.wikipedia.org/wiki/Herramienta_de_diagn%C3%B3stico" TargetMode="External"/><Relationship Id="rId2" Type="http://schemas.openxmlformats.org/officeDocument/2006/relationships/hyperlink" Target="https://es.wikipedia.org/wiki/Software_de_sistem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.wikipedia.org/wiki/Sistema_operativo" TargetMode="External"/><Relationship Id="rId5" Type="http://schemas.openxmlformats.org/officeDocument/2006/relationships/hyperlink" Target="https://es.wikipedia.org/wiki/Mantenimiento" TargetMode="External"/><Relationship Id="rId10" Type="http://schemas.openxmlformats.org/officeDocument/2006/relationships/hyperlink" Target="https://es.wikipedia.org/wiki/Utilidad_(inform%C3%A1tica)" TargetMode="External"/><Relationship Id="rId4" Type="http://schemas.openxmlformats.org/officeDocument/2006/relationships/hyperlink" Target="https://es.wikipedia.org/wiki/Controlador_de_dispositivo" TargetMode="External"/><Relationship Id="rId9" Type="http://schemas.openxmlformats.org/officeDocument/2006/relationships/hyperlink" Target="https://es.wikipedia.org/wiki/Servidor_inform%C3%A1tico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Enlazador" TargetMode="External"/><Relationship Id="rId13" Type="http://schemas.openxmlformats.org/officeDocument/2006/relationships/hyperlink" Target="https://es.wikipedia.org/wiki/Interfaz_gr%C3%A1fica_de_usuario" TargetMode="External"/><Relationship Id="rId3" Type="http://schemas.openxmlformats.org/officeDocument/2006/relationships/hyperlink" Target="https://es.wikipedia.org/wiki/Programador" TargetMode="External"/><Relationship Id="rId7" Type="http://schemas.openxmlformats.org/officeDocument/2006/relationships/hyperlink" Target="https://es.wikipedia.org/wiki/Int%C3%A9rprete_inform%C3%A1tico" TargetMode="External"/><Relationship Id="rId12" Type="http://schemas.openxmlformats.org/officeDocument/2006/relationships/hyperlink" Target="https://es.wikipedia.org/wiki/Depuraci%C3%B3n_de_programas" TargetMode="External"/><Relationship Id="rId2" Type="http://schemas.openxmlformats.org/officeDocument/2006/relationships/hyperlink" Target="https://es.wikipedia.org/wiki/Software_de_programaci%C3%B3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.wikipedia.org/wiki/Compilador" TargetMode="External"/><Relationship Id="rId11" Type="http://schemas.openxmlformats.org/officeDocument/2006/relationships/hyperlink" Target="https://es.wikipedia.org/wiki/Comando_(inform%C3%A1tica)" TargetMode="External"/><Relationship Id="rId5" Type="http://schemas.openxmlformats.org/officeDocument/2006/relationships/hyperlink" Target="https://es.wikipedia.org/wiki/Editor_de_texto" TargetMode="External"/><Relationship Id="rId10" Type="http://schemas.openxmlformats.org/officeDocument/2006/relationships/hyperlink" Target="https://es.wikipedia.org/wiki/Entorno_de_desarrollo_integrado" TargetMode="External"/><Relationship Id="rId4" Type="http://schemas.openxmlformats.org/officeDocument/2006/relationships/hyperlink" Target="https://es.wikipedia.org/wiki/Lenguaje_de_programaci%C3%B3n" TargetMode="External"/><Relationship Id="rId9" Type="http://schemas.openxmlformats.org/officeDocument/2006/relationships/hyperlink" Target="https://es.wikipedia.org/wiki/Depurador" TargetMode="External"/><Relationship Id="rId14" Type="http://schemas.openxmlformats.org/officeDocument/2006/relationships/hyperlink" Target="https://es.wikipedia.org/wiki/GUI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Software_empresarial" TargetMode="External"/><Relationship Id="rId13" Type="http://schemas.openxmlformats.org/officeDocument/2006/relationships/hyperlink" Target="https://es.wikipedia.org/wiki/C%C3%A1lculo_num%C3%A9rico" TargetMode="External"/><Relationship Id="rId3" Type="http://schemas.openxmlformats.org/officeDocument/2006/relationships/hyperlink" Target="https://es.wikipedia.org/wiki/Sistema_de_control" TargetMode="External"/><Relationship Id="rId7" Type="http://schemas.openxmlformats.org/officeDocument/2006/relationships/hyperlink" Target="https://es.wikipedia.org/wiki/Software_educativo" TargetMode="External"/><Relationship Id="rId12" Type="http://schemas.openxmlformats.org/officeDocument/2006/relationships/hyperlink" Target="https://es.wikipedia.org/wiki/Software_m%C3%A9dico" TargetMode="External"/><Relationship Id="rId2" Type="http://schemas.openxmlformats.org/officeDocument/2006/relationships/hyperlink" Target="https://es.wikipedia.org/wiki/Software_de_programaci%C3%B3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.wikipedia.org/wiki/Aplicaci%C3%B3n_ofim%C3%A1tica" TargetMode="External"/><Relationship Id="rId11" Type="http://schemas.openxmlformats.org/officeDocument/2006/relationships/hyperlink" Target="https://es.wikipedia.org/wiki/Videojuegos" TargetMode="External"/><Relationship Id="rId5" Type="http://schemas.openxmlformats.org/officeDocument/2006/relationships/hyperlink" Target="https://es.wikipedia.org/wiki/Industria" TargetMode="External"/><Relationship Id="rId15" Type="http://schemas.openxmlformats.org/officeDocument/2006/relationships/hyperlink" Target="https://es.wikipedia.org/wiki/Fabricaci%C3%B3n_asistida_por_computadora" TargetMode="External"/><Relationship Id="rId10" Type="http://schemas.openxmlformats.org/officeDocument/2006/relationships/hyperlink" Target="https://es.wikipedia.org/wiki/Telecomunicaciones" TargetMode="External"/><Relationship Id="rId4" Type="http://schemas.openxmlformats.org/officeDocument/2006/relationships/hyperlink" Target="https://es.wikipedia.org/wiki/Automatizaci%C3%B3n" TargetMode="External"/><Relationship Id="rId9" Type="http://schemas.openxmlformats.org/officeDocument/2006/relationships/hyperlink" Target="https://es.wikipedia.org/wiki/Bases_de_datos" TargetMode="External"/><Relationship Id="rId14" Type="http://schemas.openxmlformats.org/officeDocument/2006/relationships/hyperlink" Target="https://es.wikipedia.org/wiki/Dise%C3%B1o_asistido_por_computador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s.wikipedia.org/wiki/Software_de_programaci%C3%B3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es.wikipedia.org/wiki/Software_de_programaci%C3%B3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s.wikipedia.org/wiki/Software_de_programaci%C3%B3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es.wikipedia.org/wiki/Software_de_programaci%C3%B3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O" b="1" dirty="0">
                <a:solidFill>
                  <a:schemeClr val="accent1"/>
                </a:solidFill>
              </a:rPr>
              <a:t>Programación Orientada a Objetos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266576" y="5243119"/>
            <a:ext cx="5889104" cy="1017198"/>
          </a:xfrm>
        </p:spPr>
        <p:txBody>
          <a:bodyPr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s-CO" sz="1400" b="1" dirty="0">
                <a:latin typeface="+mn-lt"/>
              </a:rPr>
              <a:t>Ing. Sara Osorio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s-CO" sz="1400" b="1" dirty="0">
                <a:latin typeface="+mn-lt"/>
              </a:rPr>
              <a:t>Especialista en Ingeniería de Software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s-CO" sz="1400" b="1" dirty="0">
                <a:latin typeface="+mn-lt"/>
              </a:rPr>
              <a:t>UNINPAHU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s-CO" sz="1400" b="1" dirty="0">
                <a:latin typeface="+mn-lt"/>
              </a:rPr>
              <a:t>Facultad de Ingeniería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s-CO" sz="1400" b="1" dirty="0">
                <a:latin typeface="+mn-lt"/>
              </a:rPr>
              <a:t>2019</a:t>
            </a:r>
          </a:p>
          <a:p>
            <a:pPr algn="r"/>
            <a:endParaRPr lang="es-CO" sz="1400" b="1" dirty="0">
              <a:latin typeface="+mn-lt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77943354-5173-4183-A52C-08A1FCD16764}"/>
              </a:ext>
            </a:extLst>
          </p:cNvPr>
          <p:cNvSpPr txBox="1"/>
          <p:nvPr/>
        </p:nvSpPr>
        <p:spPr>
          <a:xfrm>
            <a:off x="0" y="116632"/>
            <a:ext cx="121920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lvl="2"/>
            <a:endParaRPr lang="es-E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771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89B2105E-184C-4B28-8564-E704CD16ED0A}"/>
              </a:ext>
            </a:extLst>
          </p:cNvPr>
          <p:cNvSpPr txBox="1"/>
          <p:nvPr/>
        </p:nvSpPr>
        <p:spPr>
          <a:xfrm>
            <a:off x="0" y="116632"/>
            <a:ext cx="121920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lvl="2"/>
            <a:r>
              <a:rPr lang="es-ES" sz="2000" b="1" dirty="0">
                <a:solidFill>
                  <a:schemeClr val="bg1"/>
                </a:solidFill>
              </a:rPr>
              <a:t>METODOLOGIA DE </a:t>
            </a:r>
            <a:r>
              <a:rPr lang="es-ES" sz="2000" b="1" dirty="0" smtClean="0">
                <a:solidFill>
                  <a:schemeClr val="bg1"/>
                </a:solidFill>
              </a:rPr>
              <a:t>SOFTWARE</a:t>
            </a:r>
            <a:endParaRPr lang="es-ES" sz="2000" b="1" dirty="0">
              <a:solidFill>
                <a:schemeClr val="bg1"/>
              </a:solidFill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xmlns="" id="{5FF2AFCC-3E40-495E-806E-F76B325BE1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5720" y="516742"/>
            <a:ext cx="8229600" cy="1121075"/>
          </a:xfrm>
          <a:prstGeom prst="rect">
            <a:avLst/>
          </a:prstGeom>
        </p:spPr>
        <p:txBody>
          <a:bodyPr vert="horz" wrap="square" lIns="0" tIns="287273" rIns="0" bIns="0" rtlCol="0" anchor="ctr">
            <a:spAutoFit/>
          </a:bodyPr>
          <a:lstStyle/>
          <a:p>
            <a:pPr marL="256540">
              <a:lnSpc>
                <a:spcPct val="100000"/>
              </a:lnSpc>
            </a:pPr>
            <a:r>
              <a:rPr lang="es-ES" spc="-10" dirty="0" smtClean="0"/>
              <a:t>EVOLUCION DEL </a:t>
            </a:r>
            <a:r>
              <a:rPr lang="es-ES" spc="-10" dirty="0" smtClean="0"/>
              <a:t>SOFTWARE?</a:t>
            </a:r>
            <a:endParaRPr spc="-10" dirty="0"/>
          </a:p>
        </p:txBody>
      </p:sp>
      <p:sp>
        <p:nvSpPr>
          <p:cNvPr id="2" name="Rectángulo 1"/>
          <p:cNvSpPr/>
          <p:nvPr/>
        </p:nvSpPr>
        <p:spPr>
          <a:xfrm>
            <a:off x="978612" y="1573178"/>
            <a:ext cx="30764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dirty="0" smtClean="0">
                <a:hlinkClick r:id="rId2" tooltip="Software de programación"/>
              </a:rPr>
              <a:t>Quinta Generación</a:t>
            </a:r>
            <a:endParaRPr lang="es-CO" sz="2400" b="1" dirty="0" smtClean="0"/>
          </a:p>
          <a:p>
            <a:r>
              <a:rPr lang="es-CO" sz="2400" b="1" dirty="0" smtClean="0"/>
              <a:t>2000 hasta hoy.</a:t>
            </a:r>
            <a:endParaRPr lang="es-CO" sz="2400" b="1" dirty="0"/>
          </a:p>
        </p:txBody>
      </p:sp>
      <p:sp>
        <p:nvSpPr>
          <p:cNvPr id="3" name="Rectángulo 2"/>
          <p:cNvSpPr/>
          <p:nvPr/>
        </p:nvSpPr>
        <p:spPr>
          <a:xfrm>
            <a:off x="978612" y="2678528"/>
            <a:ext cx="97305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>
                <a:solidFill>
                  <a:srgbClr val="222222"/>
                </a:solidFill>
                <a:latin typeface="Arial" panose="020B0604020202020204" pitchFamily="34" charset="0"/>
              </a:rPr>
              <a:t>Utiliza algunos requisitos de las eras anteriores solo que aumenta la omnipresencia de la web, la reutilización de la información y componentes de software</a:t>
            </a:r>
          </a:p>
          <a:p>
            <a:pPr>
              <a:buFont typeface="Arial" panose="020B0604020202020204" pitchFamily="34" charset="0"/>
              <a:buChar char="•"/>
            </a:pPr>
            <a:endParaRPr lang="es-CO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s-CO" dirty="0" smtClean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929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89B2105E-184C-4B28-8564-E704CD16ED0A}"/>
              </a:ext>
            </a:extLst>
          </p:cNvPr>
          <p:cNvSpPr txBox="1"/>
          <p:nvPr/>
        </p:nvSpPr>
        <p:spPr>
          <a:xfrm>
            <a:off x="0" y="116632"/>
            <a:ext cx="121920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lvl="2"/>
            <a:r>
              <a:rPr lang="es-ES" sz="2000" b="1" dirty="0">
                <a:solidFill>
                  <a:schemeClr val="bg1"/>
                </a:solidFill>
              </a:rPr>
              <a:t>METODOLOGIA DE </a:t>
            </a:r>
            <a:r>
              <a:rPr lang="es-ES" sz="2000" b="1" dirty="0" smtClean="0">
                <a:solidFill>
                  <a:schemeClr val="bg1"/>
                </a:solidFill>
              </a:rPr>
              <a:t>SOFTWARE</a:t>
            </a:r>
            <a:endParaRPr lang="es-ES" sz="2000" b="1" dirty="0">
              <a:solidFill>
                <a:schemeClr val="bg1"/>
              </a:solidFill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xmlns="" id="{5FF2AFCC-3E40-495E-806E-F76B325BE1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5720" y="516742"/>
            <a:ext cx="8229600" cy="1121075"/>
          </a:xfrm>
          <a:prstGeom prst="rect">
            <a:avLst/>
          </a:prstGeom>
        </p:spPr>
        <p:txBody>
          <a:bodyPr vert="horz" wrap="square" lIns="0" tIns="287273" rIns="0" bIns="0" rtlCol="0" anchor="ctr">
            <a:spAutoFit/>
          </a:bodyPr>
          <a:lstStyle/>
          <a:p>
            <a:pPr marL="256540">
              <a:lnSpc>
                <a:spcPct val="100000"/>
              </a:lnSpc>
            </a:pPr>
            <a:r>
              <a:rPr lang="es-ES" spc="-10" dirty="0" smtClean="0"/>
              <a:t>EVOLUCION DEL </a:t>
            </a:r>
            <a:r>
              <a:rPr lang="es-ES" spc="-10" dirty="0" smtClean="0"/>
              <a:t>SOFTWARE?</a:t>
            </a:r>
            <a:endParaRPr spc="-10" dirty="0"/>
          </a:p>
        </p:txBody>
      </p:sp>
      <p:sp>
        <p:nvSpPr>
          <p:cNvPr id="2" name="Rectángulo 1"/>
          <p:cNvSpPr/>
          <p:nvPr/>
        </p:nvSpPr>
        <p:spPr>
          <a:xfrm>
            <a:off x="945661" y="1612394"/>
            <a:ext cx="3552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dirty="0" smtClean="0">
                <a:hlinkClick r:id="rId2" tooltip="Software de programación"/>
              </a:rPr>
              <a:t>Evolución de Windows</a:t>
            </a:r>
            <a:endParaRPr lang="es-CO" sz="2400" b="1" dirty="0"/>
          </a:p>
        </p:txBody>
      </p:sp>
      <p:pic>
        <p:nvPicPr>
          <p:cNvPr id="1026" name="Picture 2" descr="Resultado de imagen para evolucion del softwa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559" y="2132633"/>
            <a:ext cx="9529441" cy="444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146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89B2105E-184C-4B28-8564-E704CD16ED0A}"/>
              </a:ext>
            </a:extLst>
          </p:cNvPr>
          <p:cNvSpPr txBox="1"/>
          <p:nvPr/>
        </p:nvSpPr>
        <p:spPr>
          <a:xfrm>
            <a:off x="0" y="116632"/>
            <a:ext cx="121920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lvl="2"/>
            <a:r>
              <a:rPr lang="es-ES" sz="2000" b="1" dirty="0" smtClean="0">
                <a:solidFill>
                  <a:schemeClr val="bg1"/>
                </a:solidFill>
              </a:rPr>
              <a:t>METODOLOGIA DE SOFTWARE</a:t>
            </a:r>
            <a:endParaRPr lang="es-ES" sz="2000" b="1" dirty="0">
              <a:solidFill>
                <a:schemeClr val="bg1"/>
              </a:solidFill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xmlns="" id="{5FF2AFCC-3E40-495E-806E-F76B325BE1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5720" y="516742"/>
            <a:ext cx="8229600" cy="1121075"/>
          </a:xfrm>
          <a:prstGeom prst="rect">
            <a:avLst/>
          </a:prstGeom>
        </p:spPr>
        <p:txBody>
          <a:bodyPr vert="horz" wrap="square" lIns="0" tIns="287273" rIns="0" bIns="0" rtlCol="0" anchor="ctr">
            <a:spAutoFit/>
          </a:bodyPr>
          <a:lstStyle/>
          <a:p>
            <a:pPr marL="256540">
              <a:lnSpc>
                <a:spcPct val="100000"/>
              </a:lnSpc>
            </a:pPr>
            <a:r>
              <a:rPr lang="es-ES" spc="-10" dirty="0" smtClean="0"/>
              <a:t>CARACTERISTICAS DEL </a:t>
            </a:r>
            <a:r>
              <a:rPr lang="es-ES" spc="-10" dirty="0" smtClean="0"/>
              <a:t>SOFTWARE</a:t>
            </a:r>
            <a:endParaRPr spc="-10" dirty="0"/>
          </a:p>
        </p:txBody>
      </p:sp>
      <p:sp>
        <p:nvSpPr>
          <p:cNvPr id="2" name="Rectángulo 1"/>
          <p:cNvSpPr/>
          <p:nvPr/>
        </p:nvSpPr>
        <p:spPr>
          <a:xfrm>
            <a:off x="978612" y="1573178"/>
            <a:ext cx="4262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dirty="0" err="1" smtClean="0">
                <a:hlinkClick r:id="rId2" tooltip="Software de programación"/>
              </a:rPr>
              <a:t>Caracteristicas</a:t>
            </a:r>
            <a:r>
              <a:rPr lang="es-CO" sz="2400" b="1" dirty="0" smtClean="0">
                <a:hlinkClick r:id="rId2" tooltip="Software de programación"/>
              </a:rPr>
              <a:t> Operativas</a:t>
            </a:r>
            <a:endParaRPr lang="es-CO" sz="2400" b="1" dirty="0"/>
          </a:p>
        </p:txBody>
      </p:sp>
      <p:sp>
        <p:nvSpPr>
          <p:cNvPr id="4" name="Rectángulo 3"/>
          <p:cNvSpPr/>
          <p:nvPr/>
        </p:nvSpPr>
        <p:spPr>
          <a:xfrm>
            <a:off x="978612" y="2146627"/>
            <a:ext cx="1064328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dirty="0">
                <a:solidFill>
                  <a:srgbClr val="000000"/>
                </a:solidFill>
                <a:latin typeface="Verdana" panose="020B0604030504040204" pitchFamily="34" charset="0"/>
              </a:rPr>
              <a:t>Son factores de funcionalidad, es como se presenta el software, es la “parte exterior” del mismo. Incluye aspectos como: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000000"/>
                </a:solidFill>
                <a:latin typeface="Verdana" panose="020B0604030504040204" pitchFamily="34" charset="0"/>
              </a:rPr>
              <a:t>Corrección: El software que estamos haciendo debe satisfacer todas las especificaciones establecidas por el cliente.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000000"/>
                </a:solidFill>
                <a:latin typeface="Verdana" panose="020B0604030504040204" pitchFamily="34" charset="0"/>
              </a:rPr>
              <a:t>Usabilidad / Facilidad de aprendizaje: Debe ser sencillo de aprender.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000000"/>
                </a:solidFill>
                <a:latin typeface="Verdana" panose="020B0604030504040204" pitchFamily="34" charset="0"/>
              </a:rPr>
              <a:t>Integridad: Un software de calidad no debe tener efectos secundarios.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000000"/>
                </a:solidFill>
                <a:latin typeface="Verdana" panose="020B0604030504040204" pitchFamily="34" charset="0"/>
              </a:rPr>
              <a:t>Fiabilidad: El producto de software no debería tener ningún defecto. No sólo esto, no debe fallar mientras la ejecución.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000000"/>
                </a:solidFill>
                <a:latin typeface="Verdana" panose="020B0604030504040204" pitchFamily="34" charset="0"/>
              </a:rPr>
              <a:t>Eficiencia: Forma en que el software utiliza los recursos disponibles. El software debe hacer un uso eficaz del espacio de almacenamiento y el comando ejecutar según los requisitos de tiempo deseados.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000000"/>
                </a:solidFill>
                <a:latin typeface="Verdana" panose="020B0604030504040204" pitchFamily="34" charset="0"/>
              </a:rPr>
              <a:t>Seguridad: Se deben tomar medidas apropiadas para mantener los datos a salvo de las amenazas externas</a:t>
            </a:r>
            <a:endParaRPr lang="es-CO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778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89B2105E-184C-4B28-8564-E704CD16ED0A}"/>
              </a:ext>
            </a:extLst>
          </p:cNvPr>
          <p:cNvSpPr txBox="1"/>
          <p:nvPr/>
        </p:nvSpPr>
        <p:spPr>
          <a:xfrm>
            <a:off x="0" y="116632"/>
            <a:ext cx="121920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lvl="2"/>
            <a:r>
              <a:rPr lang="es-ES" sz="2000" b="1" dirty="0" smtClean="0">
                <a:solidFill>
                  <a:schemeClr val="bg1"/>
                </a:solidFill>
              </a:rPr>
              <a:t>METODOLOGIA DE SOFTWARE</a:t>
            </a:r>
            <a:endParaRPr lang="es-ES" sz="2000" b="1" dirty="0">
              <a:solidFill>
                <a:schemeClr val="bg1"/>
              </a:solidFill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xmlns="" id="{5FF2AFCC-3E40-495E-806E-F76B325BE1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5720" y="516742"/>
            <a:ext cx="8229600" cy="1121075"/>
          </a:xfrm>
          <a:prstGeom prst="rect">
            <a:avLst/>
          </a:prstGeom>
        </p:spPr>
        <p:txBody>
          <a:bodyPr vert="horz" wrap="square" lIns="0" tIns="287273" rIns="0" bIns="0" rtlCol="0" anchor="ctr">
            <a:spAutoFit/>
          </a:bodyPr>
          <a:lstStyle/>
          <a:p>
            <a:pPr marL="256540">
              <a:lnSpc>
                <a:spcPct val="100000"/>
              </a:lnSpc>
            </a:pPr>
            <a:r>
              <a:rPr lang="es-ES" spc="-10" dirty="0" smtClean="0"/>
              <a:t>CARACTERISTICAS DEL </a:t>
            </a:r>
            <a:r>
              <a:rPr lang="es-ES" spc="-10" dirty="0" smtClean="0"/>
              <a:t>SOFTWARE</a:t>
            </a:r>
            <a:endParaRPr spc="-10" dirty="0"/>
          </a:p>
        </p:txBody>
      </p:sp>
      <p:sp>
        <p:nvSpPr>
          <p:cNvPr id="2" name="Rectángulo 1"/>
          <p:cNvSpPr/>
          <p:nvPr/>
        </p:nvSpPr>
        <p:spPr>
          <a:xfrm>
            <a:off x="978612" y="1573178"/>
            <a:ext cx="45685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dirty="0" err="1" smtClean="0">
                <a:hlinkClick r:id="rId2" tooltip="Software de programación"/>
              </a:rPr>
              <a:t>Caracteristicas</a:t>
            </a:r>
            <a:r>
              <a:rPr lang="es-CO" sz="2400" b="1" dirty="0" smtClean="0">
                <a:hlinkClick r:id="rId2" tooltip="Software de programación"/>
              </a:rPr>
              <a:t> de transición</a:t>
            </a:r>
            <a:endParaRPr lang="es-CO" sz="2400" b="1" dirty="0"/>
          </a:p>
        </p:txBody>
      </p:sp>
      <p:sp>
        <p:nvSpPr>
          <p:cNvPr id="3" name="Rectángulo 2"/>
          <p:cNvSpPr/>
          <p:nvPr/>
        </p:nvSpPr>
        <p:spPr>
          <a:xfrm>
            <a:off x="1219200" y="2365455"/>
            <a:ext cx="95394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000000"/>
                </a:solidFill>
                <a:latin typeface="Verdana" panose="020B0604030504040204" pitchFamily="34" charset="0"/>
              </a:rPr>
              <a:t>Interoperabilidad: Es la capacidad para el intercambio de información con otras aplicaciones.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000000"/>
                </a:solidFill>
                <a:latin typeface="Verdana" panose="020B0604030504040204" pitchFamily="34" charset="0"/>
              </a:rPr>
              <a:t>Reutilización: Es poder utilizar el código de software con algunas modificaciones para diferentes propósitos.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000000"/>
                </a:solidFill>
                <a:latin typeface="Verdana" panose="020B0604030504040204" pitchFamily="34" charset="0"/>
              </a:rPr>
              <a:t>Portabilidad: Capacidad para llevar a cabo las mismas funciones en todos los entornos y plataformas.</a:t>
            </a:r>
            <a:endParaRPr lang="es-CO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238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89B2105E-184C-4B28-8564-E704CD16ED0A}"/>
              </a:ext>
            </a:extLst>
          </p:cNvPr>
          <p:cNvSpPr txBox="1"/>
          <p:nvPr/>
        </p:nvSpPr>
        <p:spPr>
          <a:xfrm>
            <a:off x="0" y="116632"/>
            <a:ext cx="121920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lvl="2"/>
            <a:r>
              <a:rPr lang="es-ES" sz="2000" b="1" dirty="0" smtClean="0">
                <a:solidFill>
                  <a:schemeClr val="bg1"/>
                </a:solidFill>
              </a:rPr>
              <a:t>METODOLOGIA DE SOFTWARE</a:t>
            </a:r>
            <a:endParaRPr lang="es-ES" sz="2000" b="1" dirty="0">
              <a:solidFill>
                <a:schemeClr val="bg1"/>
              </a:solidFill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xmlns="" id="{5FF2AFCC-3E40-495E-806E-F76B325BE1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5720" y="516742"/>
            <a:ext cx="8229600" cy="1121075"/>
          </a:xfrm>
          <a:prstGeom prst="rect">
            <a:avLst/>
          </a:prstGeom>
        </p:spPr>
        <p:txBody>
          <a:bodyPr vert="horz" wrap="square" lIns="0" tIns="287273" rIns="0" bIns="0" rtlCol="0" anchor="ctr">
            <a:spAutoFit/>
          </a:bodyPr>
          <a:lstStyle/>
          <a:p>
            <a:pPr marL="256540">
              <a:lnSpc>
                <a:spcPct val="100000"/>
              </a:lnSpc>
            </a:pPr>
            <a:r>
              <a:rPr lang="es-ES" spc="-10" dirty="0" smtClean="0"/>
              <a:t>CARACTERISTICAS DEL </a:t>
            </a:r>
            <a:r>
              <a:rPr lang="es-ES" spc="-10" dirty="0" smtClean="0"/>
              <a:t>SOFTWARE</a:t>
            </a:r>
            <a:endParaRPr spc="-10" dirty="0"/>
          </a:p>
        </p:txBody>
      </p:sp>
      <p:sp>
        <p:nvSpPr>
          <p:cNvPr id="2" name="Rectángulo 1"/>
          <p:cNvSpPr/>
          <p:nvPr/>
        </p:nvSpPr>
        <p:spPr>
          <a:xfrm>
            <a:off x="978612" y="1573178"/>
            <a:ext cx="45685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dirty="0" err="1" smtClean="0">
                <a:hlinkClick r:id="rId2" tooltip="Software de programación"/>
              </a:rPr>
              <a:t>Caracteristicas</a:t>
            </a:r>
            <a:r>
              <a:rPr lang="es-CO" sz="2400" b="1" dirty="0" smtClean="0">
                <a:hlinkClick r:id="rId2" tooltip="Software de programación"/>
              </a:rPr>
              <a:t> de transición</a:t>
            </a:r>
            <a:endParaRPr lang="es-CO" sz="2400" b="1" dirty="0"/>
          </a:p>
        </p:txBody>
      </p:sp>
      <p:sp>
        <p:nvSpPr>
          <p:cNvPr id="4" name="Rectángulo 3"/>
          <p:cNvSpPr/>
          <p:nvPr/>
        </p:nvSpPr>
        <p:spPr>
          <a:xfrm>
            <a:off x="1235675" y="2435470"/>
            <a:ext cx="1019020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dirty="0">
                <a:solidFill>
                  <a:srgbClr val="000000"/>
                </a:solidFill>
                <a:latin typeface="Verdana" panose="020B0604030504040204" pitchFamily="34" charset="0"/>
              </a:rPr>
              <a:t>Son los factores de ingeniería, la “calidad interior ‘del software como la eficiencia, la documentación y la estructura. Incluye aspectos como: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000000"/>
                </a:solidFill>
                <a:latin typeface="Verdana" panose="020B0604030504040204" pitchFamily="34" charset="0"/>
              </a:rPr>
              <a:t>Capacidad de mantenimiento: El mantenimiento del software debe ser fácil para cualquier tipo de usuario.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000000"/>
                </a:solidFill>
                <a:latin typeface="Verdana" panose="020B0604030504040204" pitchFamily="34" charset="0"/>
              </a:rPr>
              <a:t>Flexibilidad: Los cambios en el software debe ser fácil de hacer.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000000"/>
                </a:solidFill>
                <a:latin typeface="Verdana" panose="020B0604030504040204" pitchFamily="34" charset="0"/>
              </a:rPr>
              <a:t>Extensibilidad: Debe ser fácil de aumentar nuevas funciones.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000000"/>
                </a:solidFill>
                <a:latin typeface="Verdana" panose="020B0604030504040204" pitchFamily="34" charset="0"/>
              </a:rPr>
              <a:t>Escalabilidad: Debe ser muy fácil de actualizar para más trabajo.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000000"/>
                </a:solidFill>
                <a:latin typeface="Verdana" panose="020B0604030504040204" pitchFamily="34" charset="0"/>
              </a:rPr>
              <a:t>Capacidad de prueba: Prueba del software debe ser fácil.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000000"/>
                </a:solidFill>
                <a:latin typeface="Verdana" panose="020B0604030504040204" pitchFamily="34" charset="0"/>
              </a:rPr>
              <a:t>Modularidad: Debe estar compuesto por unidades y módulos independientes entre sí.</a:t>
            </a:r>
            <a:endParaRPr lang="es-CO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043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89B2105E-184C-4B28-8564-E704CD16ED0A}"/>
              </a:ext>
            </a:extLst>
          </p:cNvPr>
          <p:cNvSpPr txBox="1"/>
          <p:nvPr/>
        </p:nvSpPr>
        <p:spPr>
          <a:xfrm>
            <a:off x="0" y="116632"/>
            <a:ext cx="121920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lvl="2"/>
            <a:r>
              <a:rPr lang="es-ES" sz="2000" b="1" dirty="0">
                <a:solidFill>
                  <a:schemeClr val="bg1"/>
                </a:solidFill>
              </a:rPr>
              <a:t>METODOLOGIA DE </a:t>
            </a:r>
            <a:r>
              <a:rPr lang="es-ES" sz="2000" b="1" dirty="0" smtClean="0">
                <a:solidFill>
                  <a:schemeClr val="bg1"/>
                </a:solidFill>
              </a:rPr>
              <a:t>SOFTWARE</a:t>
            </a:r>
            <a:endParaRPr lang="es-ES" sz="2000" b="1" dirty="0">
              <a:solidFill>
                <a:schemeClr val="bg1"/>
              </a:solidFill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xmlns="" id="{5FF2AFCC-3E40-495E-806E-F76B325BE1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5720" y="516742"/>
            <a:ext cx="8229600" cy="1121075"/>
          </a:xfrm>
          <a:prstGeom prst="rect">
            <a:avLst/>
          </a:prstGeom>
        </p:spPr>
        <p:txBody>
          <a:bodyPr vert="horz" wrap="square" lIns="0" tIns="287273" rIns="0" bIns="0" rtlCol="0" anchor="ctr">
            <a:spAutoFit/>
          </a:bodyPr>
          <a:lstStyle/>
          <a:p>
            <a:pPr marL="256540">
              <a:lnSpc>
                <a:spcPct val="100000"/>
              </a:lnSpc>
            </a:pPr>
            <a:r>
              <a:rPr lang="es-ES" spc="-10" dirty="0" smtClean="0"/>
              <a:t>QUE ES SOFTWARE?</a:t>
            </a:r>
            <a:endParaRPr spc="-10" dirty="0"/>
          </a:p>
        </p:txBody>
      </p:sp>
      <p:sp>
        <p:nvSpPr>
          <p:cNvPr id="4" name="Rectángulo 3"/>
          <p:cNvSpPr/>
          <p:nvPr/>
        </p:nvSpPr>
        <p:spPr>
          <a:xfrm>
            <a:off x="1156737" y="2011840"/>
            <a:ext cx="61667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dirty="0">
                <a:solidFill>
                  <a:srgbClr val="222222"/>
                </a:solidFill>
                <a:latin typeface="Arial" panose="020B0604020202020204" pitchFamily="34" charset="0"/>
              </a:rPr>
              <a:t>Es el conjunto de los programas de cómputo, procedimientos, reglas, documentación y datos asociados, que forman parte de las operaciones de un sistema de computación.</a:t>
            </a:r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861" y="1779758"/>
            <a:ext cx="3239402" cy="399460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1156737" y="377705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CO" dirty="0">
                <a:solidFill>
                  <a:srgbClr val="222222"/>
                </a:solidFill>
                <a:latin typeface="Arial" panose="020B0604020202020204" pitchFamily="34" charset="0"/>
              </a:rPr>
              <a:t>Considerando esta definición, el concepto de </a:t>
            </a:r>
            <a:r>
              <a:rPr lang="es-CO" i="1" dirty="0">
                <a:solidFill>
                  <a:srgbClr val="222222"/>
                </a:solidFill>
                <a:latin typeface="Arial" panose="020B0604020202020204" pitchFamily="34" charset="0"/>
              </a:rPr>
              <a:t>software</a:t>
            </a:r>
            <a:r>
              <a:rPr lang="es-CO" dirty="0">
                <a:solidFill>
                  <a:srgbClr val="222222"/>
                </a:solidFill>
                <a:latin typeface="Arial" panose="020B0604020202020204" pitchFamily="34" charset="0"/>
              </a:rPr>
              <a:t> va más allá de los programas de computación en sus distintos estados: </a:t>
            </a:r>
            <a:r>
              <a:rPr lang="es-CO" dirty="0">
                <a:solidFill>
                  <a:srgbClr val="0B0080"/>
                </a:solidFill>
                <a:latin typeface="Arial" panose="020B0604020202020204" pitchFamily="34" charset="0"/>
                <a:hlinkClick r:id="rId3" tooltip="Código fuente"/>
              </a:rPr>
              <a:t>código fuente</a:t>
            </a:r>
            <a:r>
              <a:rPr lang="es-CO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s-CO" dirty="0">
                <a:solidFill>
                  <a:srgbClr val="0B0080"/>
                </a:solidFill>
                <a:latin typeface="Arial" panose="020B0604020202020204" pitchFamily="34" charset="0"/>
                <a:hlinkClick r:id="rId4" tooltip="Archivo binario"/>
              </a:rPr>
              <a:t>binario</a:t>
            </a:r>
            <a:r>
              <a:rPr lang="es-CO" dirty="0">
                <a:solidFill>
                  <a:srgbClr val="222222"/>
                </a:solidFill>
                <a:latin typeface="Arial" panose="020B0604020202020204" pitchFamily="34" charset="0"/>
              </a:rPr>
              <a:t> o </a:t>
            </a:r>
            <a:r>
              <a:rPr lang="es-CO" dirty="0">
                <a:solidFill>
                  <a:srgbClr val="0B0080"/>
                </a:solidFill>
                <a:latin typeface="Arial" panose="020B0604020202020204" pitchFamily="34" charset="0"/>
                <a:hlinkClick r:id="rId5" tooltip="Código ejecutable"/>
              </a:rPr>
              <a:t>ejecutable</a:t>
            </a:r>
            <a:r>
              <a:rPr lang="es-CO" dirty="0">
                <a:solidFill>
                  <a:srgbClr val="222222"/>
                </a:solidFill>
                <a:latin typeface="Arial" panose="020B0604020202020204" pitchFamily="34" charset="0"/>
              </a:rPr>
              <a:t>; también su documentación, los datos a procesar e incluso la información de usuario forman parte del </a:t>
            </a:r>
            <a:r>
              <a:rPr lang="es-CO" i="1" dirty="0">
                <a:solidFill>
                  <a:srgbClr val="222222"/>
                </a:solidFill>
                <a:latin typeface="Arial" panose="020B0604020202020204" pitchFamily="34" charset="0"/>
              </a:rPr>
              <a:t>software</a:t>
            </a:r>
            <a:r>
              <a:rPr lang="es-CO" dirty="0">
                <a:solidFill>
                  <a:srgbClr val="222222"/>
                </a:solidFill>
                <a:latin typeface="Arial" panose="020B0604020202020204" pitchFamily="34" charset="0"/>
              </a:rPr>
              <a:t>: es decir, </a:t>
            </a:r>
            <a:r>
              <a:rPr lang="es-CO" i="1" dirty="0">
                <a:solidFill>
                  <a:srgbClr val="222222"/>
                </a:solidFill>
                <a:latin typeface="Arial" panose="020B0604020202020204" pitchFamily="34" charset="0"/>
              </a:rPr>
              <a:t>abarca todo lo intangible</a:t>
            </a:r>
            <a:r>
              <a:rPr lang="es-CO" dirty="0">
                <a:solidFill>
                  <a:srgbClr val="222222"/>
                </a:solidFill>
                <a:latin typeface="Arial" panose="020B0604020202020204" pitchFamily="34" charset="0"/>
              </a:rPr>
              <a:t>, todo lo «no físico» relacionado.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12406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89B2105E-184C-4B28-8564-E704CD16ED0A}"/>
              </a:ext>
            </a:extLst>
          </p:cNvPr>
          <p:cNvSpPr txBox="1"/>
          <p:nvPr/>
        </p:nvSpPr>
        <p:spPr>
          <a:xfrm>
            <a:off x="0" y="116632"/>
            <a:ext cx="121920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lvl="2"/>
            <a:r>
              <a:rPr lang="es-ES" sz="2000" b="1" dirty="0">
                <a:solidFill>
                  <a:schemeClr val="bg1"/>
                </a:solidFill>
              </a:rPr>
              <a:t>METODOLOGIA DE </a:t>
            </a:r>
            <a:r>
              <a:rPr lang="es-ES" sz="2000" b="1" dirty="0" smtClean="0">
                <a:solidFill>
                  <a:schemeClr val="bg1"/>
                </a:solidFill>
              </a:rPr>
              <a:t>SOFTWARE</a:t>
            </a:r>
            <a:endParaRPr lang="es-ES" sz="2000" b="1" dirty="0">
              <a:solidFill>
                <a:schemeClr val="bg1"/>
              </a:solidFill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xmlns="" id="{5FF2AFCC-3E40-495E-806E-F76B325BE1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5720" y="516742"/>
            <a:ext cx="8229600" cy="1121075"/>
          </a:xfrm>
          <a:prstGeom prst="rect">
            <a:avLst/>
          </a:prstGeom>
        </p:spPr>
        <p:txBody>
          <a:bodyPr vert="horz" wrap="square" lIns="0" tIns="287273" rIns="0" bIns="0" rtlCol="0" anchor="ctr">
            <a:spAutoFit/>
          </a:bodyPr>
          <a:lstStyle/>
          <a:p>
            <a:pPr marL="256540">
              <a:lnSpc>
                <a:spcPct val="100000"/>
              </a:lnSpc>
            </a:pPr>
            <a:r>
              <a:rPr lang="es-ES" spc="-10" dirty="0" smtClean="0"/>
              <a:t>CLASIFICACION DEL </a:t>
            </a:r>
            <a:r>
              <a:rPr lang="es-ES" spc="-10" dirty="0" smtClean="0"/>
              <a:t>SOFTWARE?</a:t>
            </a:r>
            <a:endParaRPr spc="-10" dirty="0"/>
          </a:p>
        </p:txBody>
      </p:sp>
      <p:sp>
        <p:nvSpPr>
          <p:cNvPr id="2" name="Rectángulo 1"/>
          <p:cNvSpPr/>
          <p:nvPr/>
        </p:nvSpPr>
        <p:spPr>
          <a:xfrm>
            <a:off x="978612" y="1573178"/>
            <a:ext cx="3348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u="sng" dirty="0">
                <a:solidFill>
                  <a:srgbClr val="0B0080"/>
                </a:solidFill>
                <a:latin typeface="Arial" panose="020B0604020202020204" pitchFamily="34" charset="0"/>
                <a:hlinkClick r:id="rId2"/>
              </a:rPr>
              <a:t>Software</a:t>
            </a:r>
            <a:r>
              <a:rPr lang="es-CO" sz="2400" b="1" u="sng" dirty="0">
                <a:solidFill>
                  <a:srgbClr val="0B0080"/>
                </a:solidFill>
                <a:latin typeface="Arial" panose="020B0604020202020204" pitchFamily="34" charset="0"/>
                <a:hlinkClick r:id="rId2"/>
              </a:rPr>
              <a:t> de </a:t>
            </a:r>
            <a:r>
              <a:rPr lang="es-CO" sz="2400" b="1" u="sng" dirty="0" smtClean="0">
                <a:solidFill>
                  <a:srgbClr val="0B0080"/>
                </a:solidFill>
                <a:latin typeface="Arial" panose="020B0604020202020204" pitchFamily="34" charset="0"/>
                <a:hlinkClick r:id="rId2"/>
              </a:rPr>
              <a:t>sistema</a:t>
            </a:r>
            <a:r>
              <a:rPr lang="es-CO" sz="2400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endParaRPr lang="es-CO" sz="2400" dirty="0"/>
          </a:p>
        </p:txBody>
      </p:sp>
      <p:sp>
        <p:nvSpPr>
          <p:cNvPr id="3" name="Rectángulo 2"/>
          <p:cNvSpPr/>
          <p:nvPr/>
        </p:nvSpPr>
        <p:spPr>
          <a:xfrm>
            <a:off x="986849" y="2033128"/>
            <a:ext cx="973057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>
                <a:solidFill>
                  <a:srgbClr val="222222"/>
                </a:solidFill>
                <a:latin typeface="Arial" panose="020B0604020202020204" pitchFamily="34" charset="0"/>
              </a:rPr>
              <a:t>Su </a:t>
            </a:r>
            <a:r>
              <a:rPr lang="es-CO" dirty="0">
                <a:solidFill>
                  <a:srgbClr val="222222"/>
                </a:solidFill>
                <a:latin typeface="Arial" panose="020B0604020202020204" pitchFamily="34" charset="0"/>
              </a:rPr>
              <a:t>objetivo es desvincular adecuadamente al usuario y al programador de los detalles del sistema informático en particular que se use, aislándolo especialmente del procesamiento referido a las características internas de: memoria, discos, puertos y dispositivos de comunicaciones, impresoras, pantallas, teclados, etc. </a:t>
            </a:r>
            <a:endParaRPr lang="es-CO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s-CO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s-CO" dirty="0" smtClean="0">
                <a:solidFill>
                  <a:srgbClr val="222222"/>
                </a:solidFill>
                <a:latin typeface="Arial" panose="020B0604020202020204" pitchFamily="34" charset="0"/>
              </a:rPr>
              <a:t>El</a:t>
            </a:r>
            <a:r>
              <a:rPr lang="es-CO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es-CO" i="1" dirty="0">
                <a:solidFill>
                  <a:srgbClr val="222222"/>
                </a:solidFill>
                <a:latin typeface="Arial" panose="020B0604020202020204" pitchFamily="34" charset="0"/>
              </a:rPr>
              <a:t>software</a:t>
            </a:r>
            <a:r>
              <a:rPr lang="es-CO" dirty="0">
                <a:solidFill>
                  <a:srgbClr val="222222"/>
                </a:solidFill>
                <a:latin typeface="Arial" panose="020B0604020202020204" pitchFamily="34" charset="0"/>
              </a:rPr>
              <a:t> de sistema le procura al usuario y programador adecuadas </a:t>
            </a:r>
            <a:r>
              <a:rPr lang="es-CO" dirty="0">
                <a:solidFill>
                  <a:srgbClr val="0B0080"/>
                </a:solidFill>
                <a:latin typeface="Arial" panose="020B0604020202020204" pitchFamily="34" charset="0"/>
                <a:hlinkClick r:id="rId3" tooltip="Interfaz de usuario"/>
              </a:rPr>
              <a:t>interfaces de alto nivel</a:t>
            </a:r>
            <a:r>
              <a:rPr lang="es-CO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s-CO" dirty="0">
                <a:solidFill>
                  <a:srgbClr val="0B0080"/>
                </a:solidFill>
                <a:latin typeface="Arial" panose="020B0604020202020204" pitchFamily="34" charset="0"/>
                <a:hlinkClick r:id="rId4" tooltip="Controlador de dispositivo"/>
              </a:rPr>
              <a:t>controladores</a:t>
            </a:r>
            <a:r>
              <a:rPr lang="es-CO" dirty="0">
                <a:solidFill>
                  <a:srgbClr val="222222"/>
                </a:solidFill>
                <a:latin typeface="Arial" panose="020B0604020202020204" pitchFamily="34" charset="0"/>
              </a:rPr>
              <a:t>, herramientas y utilidades de apoyo que permiten el </a:t>
            </a:r>
            <a:r>
              <a:rPr lang="es-CO" dirty="0">
                <a:solidFill>
                  <a:srgbClr val="0B0080"/>
                </a:solidFill>
                <a:latin typeface="Arial" panose="020B0604020202020204" pitchFamily="34" charset="0"/>
                <a:hlinkClick r:id="rId5" tooltip="Mantenimiento"/>
              </a:rPr>
              <a:t>mantenimiento</a:t>
            </a:r>
            <a:r>
              <a:rPr lang="es-CO" dirty="0">
                <a:solidFill>
                  <a:srgbClr val="222222"/>
                </a:solidFill>
                <a:latin typeface="Arial" panose="020B0604020202020204" pitchFamily="34" charset="0"/>
              </a:rPr>
              <a:t> del sistema global. </a:t>
            </a:r>
            <a:endParaRPr lang="es-CO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s-CO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s-CO" dirty="0" smtClean="0">
                <a:solidFill>
                  <a:srgbClr val="222222"/>
                </a:solidFill>
                <a:latin typeface="Arial" panose="020B0604020202020204" pitchFamily="34" charset="0"/>
              </a:rPr>
              <a:t>Incluye </a:t>
            </a:r>
            <a:r>
              <a:rPr lang="es-CO" dirty="0">
                <a:solidFill>
                  <a:srgbClr val="222222"/>
                </a:solidFill>
                <a:latin typeface="Arial" panose="020B0604020202020204" pitchFamily="34" charset="0"/>
              </a:rPr>
              <a:t>entre otros</a:t>
            </a:r>
            <a:r>
              <a:rPr lang="es-CO" dirty="0" smtClean="0">
                <a:solidFill>
                  <a:srgbClr val="222222"/>
                </a:solidFill>
                <a:latin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>
                <a:solidFill>
                  <a:srgbClr val="0B0080"/>
                </a:solidFill>
                <a:latin typeface="Arial" panose="020B0604020202020204" pitchFamily="34" charset="0"/>
                <a:hlinkClick r:id="rId6" tooltip="Sistema operativo"/>
              </a:rPr>
              <a:t>Sistemas </a:t>
            </a:r>
            <a:r>
              <a:rPr lang="es-CO" dirty="0">
                <a:solidFill>
                  <a:srgbClr val="0B0080"/>
                </a:solidFill>
                <a:latin typeface="Arial" panose="020B0604020202020204" pitchFamily="34" charset="0"/>
                <a:hlinkClick r:id="rId6" tooltip="Sistema operativo"/>
              </a:rPr>
              <a:t>operativos</a:t>
            </a:r>
            <a:endParaRPr lang="es-CO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0B0080"/>
                </a:solidFill>
                <a:latin typeface="Arial" panose="020B0604020202020204" pitchFamily="34" charset="0"/>
                <a:hlinkClick r:id="rId4" tooltip="Controlador de dispositivo"/>
              </a:rPr>
              <a:t>Controladores de dispositivos</a:t>
            </a:r>
            <a:endParaRPr lang="es-CO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0B0080"/>
                </a:solidFill>
                <a:latin typeface="Arial" panose="020B0604020202020204" pitchFamily="34" charset="0"/>
                <a:hlinkClick r:id="rId7" tooltip="Herramienta de diagnóstico"/>
              </a:rPr>
              <a:t>Herramientas de diagnóstico</a:t>
            </a:r>
            <a:endParaRPr lang="es-CO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0B0080"/>
                </a:solidFill>
                <a:latin typeface="Arial" panose="020B0604020202020204" pitchFamily="34" charset="0"/>
                <a:hlinkClick r:id="rId8" tooltip="Herramienta de Corrección y Optimización"/>
              </a:rPr>
              <a:t>Herramientas de corrección y optimización</a:t>
            </a:r>
            <a:endParaRPr lang="es-CO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0B0080"/>
                </a:solidFill>
                <a:latin typeface="Arial" panose="020B0604020202020204" pitchFamily="34" charset="0"/>
                <a:hlinkClick r:id="rId9" tooltip="Servidor informático"/>
              </a:rPr>
              <a:t>Servidores</a:t>
            </a:r>
            <a:endParaRPr lang="es-CO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0B0080"/>
                </a:solidFill>
                <a:latin typeface="Arial" panose="020B0604020202020204" pitchFamily="34" charset="0"/>
                <a:hlinkClick r:id="rId10" tooltip="Utilidad (informática)"/>
              </a:rPr>
              <a:t>Utilidades</a:t>
            </a:r>
            <a:endParaRPr lang="es-CO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263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89B2105E-184C-4B28-8564-E704CD16ED0A}"/>
              </a:ext>
            </a:extLst>
          </p:cNvPr>
          <p:cNvSpPr txBox="1"/>
          <p:nvPr/>
        </p:nvSpPr>
        <p:spPr>
          <a:xfrm>
            <a:off x="0" y="116632"/>
            <a:ext cx="121920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lvl="2"/>
            <a:r>
              <a:rPr lang="es-ES" sz="2000" b="1" dirty="0">
                <a:solidFill>
                  <a:schemeClr val="bg1"/>
                </a:solidFill>
              </a:rPr>
              <a:t>METODOLOGIA DE </a:t>
            </a:r>
            <a:r>
              <a:rPr lang="es-ES" sz="2000" b="1" dirty="0" smtClean="0">
                <a:solidFill>
                  <a:schemeClr val="bg1"/>
                </a:solidFill>
              </a:rPr>
              <a:t>SOFTWARE</a:t>
            </a:r>
            <a:endParaRPr lang="es-ES" sz="2000" b="1" dirty="0">
              <a:solidFill>
                <a:schemeClr val="bg1"/>
              </a:solidFill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xmlns="" id="{5FF2AFCC-3E40-495E-806E-F76B325BE1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5720" y="516742"/>
            <a:ext cx="8229600" cy="1121075"/>
          </a:xfrm>
          <a:prstGeom prst="rect">
            <a:avLst/>
          </a:prstGeom>
        </p:spPr>
        <p:txBody>
          <a:bodyPr vert="horz" wrap="square" lIns="0" tIns="287273" rIns="0" bIns="0" rtlCol="0" anchor="ctr">
            <a:spAutoFit/>
          </a:bodyPr>
          <a:lstStyle/>
          <a:p>
            <a:pPr marL="256540">
              <a:lnSpc>
                <a:spcPct val="100000"/>
              </a:lnSpc>
            </a:pPr>
            <a:r>
              <a:rPr lang="es-ES" spc="-10" dirty="0" smtClean="0"/>
              <a:t>CLASIFICACION DEL </a:t>
            </a:r>
            <a:r>
              <a:rPr lang="es-ES" spc="-10" dirty="0" smtClean="0"/>
              <a:t>SOFTWARE?</a:t>
            </a:r>
            <a:endParaRPr spc="-10" dirty="0"/>
          </a:p>
        </p:txBody>
      </p:sp>
      <p:sp>
        <p:nvSpPr>
          <p:cNvPr id="2" name="Rectángulo 1"/>
          <p:cNvSpPr/>
          <p:nvPr/>
        </p:nvSpPr>
        <p:spPr>
          <a:xfrm>
            <a:off x="978612" y="1573178"/>
            <a:ext cx="41522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dirty="0">
                <a:hlinkClick r:id="rId2" tooltip="Software de programación"/>
              </a:rPr>
              <a:t>Software de programación</a:t>
            </a:r>
            <a:endParaRPr lang="es-CO" sz="2400" b="1" dirty="0"/>
          </a:p>
        </p:txBody>
      </p:sp>
      <p:sp>
        <p:nvSpPr>
          <p:cNvPr id="3" name="Rectángulo 2"/>
          <p:cNvSpPr/>
          <p:nvPr/>
        </p:nvSpPr>
        <p:spPr>
          <a:xfrm>
            <a:off x="986849" y="2033128"/>
            <a:ext cx="973057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222222"/>
                </a:solidFill>
                <a:latin typeface="Arial" panose="020B0604020202020204" pitchFamily="34" charset="0"/>
              </a:rPr>
              <a:t>Es el conjunto de herramientas que permiten al </a:t>
            </a:r>
            <a:r>
              <a:rPr lang="es-CO" dirty="0">
                <a:solidFill>
                  <a:srgbClr val="222222"/>
                </a:solidFill>
                <a:latin typeface="Arial" panose="020B0604020202020204" pitchFamily="34" charset="0"/>
                <a:hlinkClick r:id="rId3" tooltip="Programador"/>
              </a:rPr>
              <a:t>programador</a:t>
            </a:r>
            <a:r>
              <a:rPr lang="es-CO" dirty="0">
                <a:solidFill>
                  <a:srgbClr val="222222"/>
                </a:solidFill>
                <a:latin typeface="Arial" panose="020B0604020202020204" pitchFamily="34" charset="0"/>
              </a:rPr>
              <a:t> desarrollar programas de informática, usando diferentes alternativas y </a:t>
            </a:r>
            <a:r>
              <a:rPr lang="es-CO" dirty="0">
                <a:solidFill>
                  <a:srgbClr val="222222"/>
                </a:solidFill>
                <a:latin typeface="Arial" panose="020B0604020202020204" pitchFamily="34" charset="0"/>
                <a:hlinkClick r:id="rId4" tooltip="Lenguaje de programación"/>
              </a:rPr>
              <a:t>lenguajes de programación</a:t>
            </a:r>
            <a:r>
              <a:rPr lang="es-CO" dirty="0">
                <a:solidFill>
                  <a:srgbClr val="222222"/>
                </a:solidFill>
                <a:latin typeface="Arial" panose="020B0604020202020204" pitchFamily="34" charset="0"/>
              </a:rPr>
              <a:t>, de una manera práctica. </a:t>
            </a:r>
            <a:endParaRPr lang="es-CO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s-CO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s-CO" dirty="0" smtClean="0">
                <a:solidFill>
                  <a:srgbClr val="222222"/>
                </a:solidFill>
                <a:latin typeface="Arial" panose="020B0604020202020204" pitchFamily="34" charset="0"/>
              </a:rPr>
              <a:t>Incluye </a:t>
            </a:r>
            <a:r>
              <a:rPr lang="es-CO" dirty="0">
                <a:solidFill>
                  <a:srgbClr val="222222"/>
                </a:solidFill>
                <a:latin typeface="Arial" panose="020B0604020202020204" pitchFamily="34" charset="0"/>
              </a:rPr>
              <a:t>entre otros</a:t>
            </a:r>
            <a:r>
              <a:rPr lang="es-CO" dirty="0" smtClean="0">
                <a:solidFill>
                  <a:srgbClr val="222222"/>
                </a:solidFill>
                <a:latin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222222"/>
                </a:solidFill>
                <a:latin typeface="Arial" panose="020B0604020202020204" pitchFamily="34" charset="0"/>
                <a:hlinkClick r:id="rId5" tooltip="Editor de texto"/>
              </a:rPr>
              <a:t>Editores de texto</a:t>
            </a:r>
            <a:endParaRPr lang="es-CO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222222"/>
                </a:solidFill>
                <a:latin typeface="Arial" panose="020B0604020202020204" pitchFamily="34" charset="0"/>
                <a:hlinkClick r:id="rId6" tooltip="Compilador"/>
              </a:rPr>
              <a:t>Compiladores</a:t>
            </a:r>
            <a:endParaRPr lang="es-CO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222222"/>
                </a:solidFill>
                <a:latin typeface="Arial" panose="020B0604020202020204" pitchFamily="34" charset="0"/>
                <a:hlinkClick r:id="rId7" tooltip="Intérprete informático"/>
              </a:rPr>
              <a:t>Intérpretes</a:t>
            </a:r>
            <a:endParaRPr lang="es-CO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222222"/>
                </a:solidFill>
                <a:latin typeface="Arial" panose="020B0604020202020204" pitchFamily="34" charset="0"/>
                <a:hlinkClick r:id="rId8" tooltip="Enlazador"/>
              </a:rPr>
              <a:t>Enlazadores</a:t>
            </a:r>
            <a:endParaRPr lang="es-CO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222222"/>
                </a:solidFill>
                <a:latin typeface="Arial" panose="020B0604020202020204" pitchFamily="34" charset="0"/>
                <a:hlinkClick r:id="rId9" tooltip="Depurador"/>
              </a:rPr>
              <a:t>Depuradores</a:t>
            </a:r>
            <a:endParaRPr lang="es-CO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222222"/>
                </a:solidFill>
                <a:latin typeface="Arial" panose="020B0604020202020204" pitchFamily="34" charset="0"/>
              </a:rPr>
              <a:t>Entornos de desarrollo integrados (</a:t>
            </a:r>
            <a:r>
              <a:rPr lang="es-CO" dirty="0">
                <a:solidFill>
                  <a:srgbClr val="222222"/>
                </a:solidFill>
                <a:latin typeface="Arial" panose="020B0604020202020204" pitchFamily="34" charset="0"/>
                <a:hlinkClick r:id="rId10" tooltip="Entorno de desarrollo integrado"/>
              </a:rPr>
              <a:t>IDE</a:t>
            </a:r>
            <a:r>
              <a:rPr lang="es-CO" dirty="0">
                <a:solidFill>
                  <a:srgbClr val="222222"/>
                </a:solidFill>
                <a:latin typeface="Arial" panose="020B0604020202020204" pitchFamily="34" charset="0"/>
              </a:rPr>
              <a:t>): Agrupan las anteriores herramientas, usualmente en un entorno visual, de forma tal que el programador no necesite introducir múltiples </a:t>
            </a:r>
            <a:r>
              <a:rPr lang="es-CO" dirty="0">
                <a:solidFill>
                  <a:srgbClr val="222222"/>
                </a:solidFill>
                <a:latin typeface="Arial" panose="020B0604020202020204" pitchFamily="34" charset="0"/>
                <a:hlinkClick r:id="rId11" tooltip="Comando (informática)"/>
              </a:rPr>
              <a:t>comandos</a:t>
            </a:r>
            <a:r>
              <a:rPr lang="es-CO" dirty="0">
                <a:solidFill>
                  <a:srgbClr val="222222"/>
                </a:solidFill>
                <a:latin typeface="Arial" panose="020B0604020202020204" pitchFamily="34" charset="0"/>
              </a:rPr>
              <a:t> para compilar, interpretar, </a:t>
            </a:r>
            <a:r>
              <a:rPr lang="es-CO" dirty="0">
                <a:solidFill>
                  <a:srgbClr val="222222"/>
                </a:solidFill>
                <a:latin typeface="Arial" panose="020B0604020202020204" pitchFamily="34" charset="0"/>
                <a:hlinkClick r:id="rId12" tooltip="Depuración de programas"/>
              </a:rPr>
              <a:t>depurar</a:t>
            </a:r>
            <a:r>
              <a:rPr lang="es-CO" dirty="0">
                <a:solidFill>
                  <a:srgbClr val="222222"/>
                </a:solidFill>
                <a:latin typeface="Arial" panose="020B0604020202020204" pitchFamily="34" charset="0"/>
              </a:rPr>
              <a:t>, etc. Habitualmente cuentan con una avanzada </a:t>
            </a:r>
            <a:r>
              <a:rPr lang="es-CO" dirty="0">
                <a:solidFill>
                  <a:srgbClr val="222222"/>
                </a:solidFill>
                <a:latin typeface="Arial" panose="020B0604020202020204" pitchFamily="34" charset="0"/>
                <a:hlinkClick r:id="rId13" tooltip="Interfaz gráfica de usuario"/>
              </a:rPr>
              <a:t>interfaz gráfica de usuario</a:t>
            </a:r>
            <a:r>
              <a:rPr lang="es-CO" dirty="0">
                <a:solidFill>
                  <a:srgbClr val="222222"/>
                </a:solidFill>
                <a:latin typeface="Arial" panose="020B0604020202020204" pitchFamily="34" charset="0"/>
              </a:rPr>
              <a:t> (</a:t>
            </a:r>
            <a:r>
              <a:rPr lang="es-CO" dirty="0">
                <a:solidFill>
                  <a:srgbClr val="222222"/>
                </a:solidFill>
                <a:latin typeface="Arial" panose="020B0604020202020204" pitchFamily="34" charset="0"/>
                <a:hlinkClick r:id="rId14" tooltip="GUI"/>
              </a:rPr>
              <a:t>GUI</a:t>
            </a:r>
            <a:r>
              <a:rPr lang="es-CO" dirty="0">
                <a:solidFill>
                  <a:srgbClr val="222222"/>
                </a:solidFill>
                <a:latin typeface="Arial" panose="020B0604020202020204" pitchFamily="34" charset="0"/>
              </a:rPr>
              <a:t>).</a:t>
            </a:r>
          </a:p>
          <a:p>
            <a:endParaRPr lang="es-CO" dirty="0" smtClean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216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89B2105E-184C-4B28-8564-E704CD16ED0A}"/>
              </a:ext>
            </a:extLst>
          </p:cNvPr>
          <p:cNvSpPr txBox="1"/>
          <p:nvPr/>
        </p:nvSpPr>
        <p:spPr>
          <a:xfrm>
            <a:off x="0" y="116632"/>
            <a:ext cx="121920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lvl="2"/>
            <a:r>
              <a:rPr lang="es-ES" sz="2000" b="1" dirty="0">
                <a:solidFill>
                  <a:schemeClr val="bg1"/>
                </a:solidFill>
              </a:rPr>
              <a:t>METODOLOGIA DE </a:t>
            </a:r>
            <a:r>
              <a:rPr lang="es-ES" sz="2000" b="1" dirty="0" smtClean="0">
                <a:solidFill>
                  <a:schemeClr val="bg1"/>
                </a:solidFill>
              </a:rPr>
              <a:t>SOFTWARE</a:t>
            </a:r>
            <a:endParaRPr lang="es-ES" sz="2000" b="1" dirty="0">
              <a:solidFill>
                <a:schemeClr val="bg1"/>
              </a:solidFill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xmlns="" id="{5FF2AFCC-3E40-495E-806E-F76B325BE1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5720" y="516742"/>
            <a:ext cx="8229600" cy="1121075"/>
          </a:xfrm>
          <a:prstGeom prst="rect">
            <a:avLst/>
          </a:prstGeom>
        </p:spPr>
        <p:txBody>
          <a:bodyPr vert="horz" wrap="square" lIns="0" tIns="287273" rIns="0" bIns="0" rtlCol="0" anchor="ctr">
            <a:spAutoFit/>
          </a:bodyPr>
          <a:lstStyle/>
          <a:p>
            <a:pPr marL="256540">
              <a:lnSpc>
                <a:spcPct val="100000"/>
              </a:lnSpc>
            </a:pPr>
            <a:r>
              <a:rPr lang="es-ES" spc="-10" dirty="0" smtClean="0"/>
              <a:t>CLASIFICACION DEL </a:t>
            </a:r>
            <a:r>
              <a:rPr lang="es-ES" spc="-10" dirty="0" smtClean="0"/>
              <a:t>SOFTWARE?</a:t>
            </a:r>
            <a:endParaRPr spc="-10" dirty="0"/>
          </a:p>
        </p:txBody>
      </p:sp>
      <p:sp>
        <p:nvSpPr>
          <p:cNvPr id="2" name="Rectángulo 1"/>
          <p:cNvSpPr/>
          <p:nvPr/>
        </p:nvSpPr>
        <p:spPr>
          <a:xfrm>
            <a:off x="978612" y="1573178"/>
            <a:ext cx="41522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dirty="0">
                <a:hlinkClick r:id="rId2" tooltip="Software de programación"/>
              </a:rPr>
              <a:t>Software de programación</a:t>
            </a:r>
            <a:endParaRPr lang="es-CO" sz="2400" b="1" dirty="0"/>
          </a:p>
        </p:txBody>
      </p:sp>
      <p:sp>
        <p:nvSpPr>
          <p:cNvPr id="3" name="Rectángulo 2"/>
          <p:cNvSpPr/>
          <p:nvPr/>
        </p:nvSpPr>
        <p:spPr>
          <a:xfrm>
            <a:off x="986849" y="2033128"/>
            <a:ext cx="973057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222222"/>
                </a:solidFill>
                <a:latin typeface="Arial" panose="020B0604020202020204" pitchFamily="34" charset="0"/>
              </a:rPr>
              <a:t>Es aquel que permite a los usuarios llevar a cabo una o varias tareas específicas, en cualquier campo de actividad susceptible de ser automatizado o asistido, con especial énfasis en los negocios</a:t>
            </a:r>
            <a:r>
              <a:rPr lang="es-CO" dirty="0" smtClean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es-CO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s-CO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s-CO" dirty="0" smtClean="0">
                <a:solidFill>
                  <a:srgbClr val="222222"/>
                </a:solidFill>
                <a:latin typeface="Arial" panose="020B0604020202020204" pitchFamily="34" charset="0"/>
              </a:rPr>
              <a:t>Incluye </a:t>
            </a:r>
            <a:r>
              <a:rPr lang="es-CO" dirty="0">
                <a:solidFill>
                  <a:srgbClr val="222222"/>
                </a:solidFill>
                <a:latin typeface="Arial" panose="020B0604020202020204" pitchFamily="34" charset="0"/>
              </a:rPr>
              <a:t>entre otros</a:t>
            </a:r>
            <a:r>
              <a:rPr lang="es-CO" dirty="0" smtClean="0">
                <a:solidFill>
                  <a:srgbClr val="222222"/>
                </a:solidFill>
                <a:latin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222222"/>
                </a:solidFill>
                <a:latin typeface="Arial" panose="020B0604020202020204" pitchFamily="34" charset="0"/>
              </a:rPr>
              <a:t>Aplicaciones para </a:t>
            </a:r>
            <a:r>
              <a:rPr lang="es-CO" dirty="0">
                <a:solidFill>
                  <a:srgbClr val="222222"/>
                </a:solidFill>
                <a:latin typeface="Arial" panose="020B0604020202020204" pitchFamily="34" charset="0"/>
                <a:hlinkClick r:id="rId3" tooltip="Sistema de control"/>
              </a:rPr>
              <a:t>Control de sistemas</a:t>
            </a:r>
            <a:r>
              <a:rPr lang="es-CO" dirty="0">
                <a:solidFill>
                  <a:srgbClr val="222222"/>
                </a:solidFill>
                <a:latin typeface="Arial" panose="020B0604020202020204" pitchFamily="34" charset="0"/>
              </a:rPr>
              <a:t> y </a:t>
            </a:r>
            <a:r>
              <a:rPr lang="es-CO" dirty="0">
                <a:solidFill>
                  <a:srgbClr val="222222"/>
                </a:solidFill>
                <a:latin typeface="Arial" panose="020B0604020202020204" pitchFamily="34" charset="0"/>
                <a:hlinkClick r:id="rId4" tooltip="Automatización"/>
              </a:rPr>
              <a:t>automatización</a:t>
            </a:r>
            <a:r>
              <a:rPr lang="es-CO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es-CO" dirty="0">
                <a:solidFill>
                  <a:srgbClr val="222222"/>
                </a:solidFill>
                <a:latin typeface="Arial" panose="020B0604020202020204" pitchFamily="34" charset="0"/>
                <a:hlinkClick r:id="rId5" tooltip="Industria"/>
              </a:rPr>
              <a:t>industrial</a:t>
            </a:r>
            <a:endParaRPr lang="es-CO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222222"/>
                </a:solidFill>
                <a:latin typeface="Arial" panose="020B0604020202020204" pitchFamily="34" charset="0"/>
                <a:hlinkClick r:id="rId6" tooltip="Aplicación ofimática"/>
              </a:rPr>
              <a:t>Aplicaciones ofimáticas</a:t>
            </a:r>
            <a:endParaRPr lang="es-CO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222222"/>
                </a:solidFill>
                <a:latin typeface="Arial" panose="020B0604020202020204" pitchFamily="34" charset="0"/>
                <a:hlinkClick r:id="rId7" tooltip="Software educativo"/>
              </a:rPr>
              <a:t>Software educativo</a:t>
            </a:r>
            <a:endParaRPr lang="es-CO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222222"/>
                </a:solidFill>
                <a:latin typeface="Arial" panose="020B0604020202020204" pitchFamily="34" charset="0"/>
                <a:hlinkClick r:id="rId8" tooltip="Software empresarial"/>
              </a:rPr>
              <a:t>Software empresarial</a:t>
            </a:r>
            <a:endParaRPr lang="es-CO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222222"/>
                </a:solidFill>
                <a:latin typeface="Arial" panose="020B0604020202020204" pitchFamily="34" charset="0"/>
                <a:hlinkClick r:id="rId9" tooltip="Bases de datos"/>
              </a:rPr>
              <a:t>Bases de datos</a:t>
            </a:r>
            <a:endParaRPr lang="es-CO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222222"/>
                </a:solidFill>
                <a:latin typeface="Arial" panose="020B0604020202020204" pitchFamily="34" charset="0"/>
                <a:hlinkClick r:id="rId10" tooltip="Telecomunicaciones"/>
              </a:rPr>
              <a:t>Telecomunicaciones</a:t>
            </a:r>
            <a:r>
              <a:rPr lang="es-CO" dirty="0">
                <a:solidFill>
                  <a:srgbClr val="222222"/>
                </a:solidFill>
                <a:latin typeface="Arial" panose="020B0604020202020204" pitchFamily="34" charset="0"/>
              </a:rPr>
              <a:t> (por ejemplo Internet y toda su estructura lógica)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222222"/>
                </a:solidFill>
                <a:latin typeface="Arial" panose="020B0604020202020204" pitchFamily="34" charset="0"/>
                <a:hlinkClick r:id="rId11" tooltip="Videojuegos"/>
              </a:rPr>
              <a:t>Videojuegos</a:t>
            </a:r>
            <a:endParaRPr lang="es-CO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222222"/>
                </a:solidFill>
                <a:latin typeface="Arial" panose="020B0604020202020204" pitchFamily="34" charset="0"/>
                <a:hlinkClick r:id="rId12" tooltip="Software médico"/>
              </a:rPr>
              <a:t>Software médico</a:t>
            </a:r>
            <a:endParaRPr lang="es-CO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222222"/>
                </a:solidFill>
                <a:latin typeface="Arial" panose="020B0604020202020204" pitchFamily="34" charset="0"/>
              </a:rPr>
              <a:t>Software de </a:t>
            </a:r>
            <a:r>
              <a:rPr lang="es-CO" dirty="0">
                <a:solidFill>
                  <a:srgbClr val="222222"/>
                </a:solidFill>
                <a:latin typeface="Arial" panose="020B0604020202020204" pitchFamily="34" charset="0"/>
                <a:hlinkClick r:id="rId13" tooltip="Cálculo numérico"/>
              </a:rPr>
              <a:t>cálculo numérico</a:t>
            </a:r>
            <a:r>
              <a:rPr lang="es-CO" dirty="0">
                <a:solidFill>
                  <a:srgbClr val="222222"/>
                </a:solidFill>
                <a:latin typeface="Arial" panose="020B0604020202020204" pitchFamily="34" charset="0"/>
              </a:rPr>
              <a:t> y simbólico.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222222"/>
                </a:solidFill>
                <a:latin typeface="Arial" panose="020B0604020202020204" pitchFamily="34" charset="0"/>
              </a:rPr>
              <a:t>Software de diseño asistido (</a:t>
            </a:r>
            <a:r>
              <a:rPr lang="es-CO" dirty="0">
                <a:solidFill>
                  <a:srgbClr val="222222"/>
                </a:solidFill>
                <a:latin typeface="Arial" panose="020B0604020202020204" pitchFamily="34" charset="0"/>
                <a:hlinkClick r:id="rId14" tooltip="Diseño asistido por computadora"/>
              </a:rPr>
              <a:t>CAD</a:t>
            </a:r>
            <a:r>
              <a:rPr lang="es-CO" dirty="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222222"/>
                </a:solidFill>
                <a:latin typeface="Arial" panose="020B0604020202020204" pitchFamily="34" charset="0"/>
              </a:rPr>
              <a:t>Software de control numérico (</a:t>
            </a:r>
            <a:r>
              <a:rPr lang="es-CO" dirty="0">
                <a:solidFill>
                  <a:srgbClr val="222222"/>
                </a:solidFill>
                <a:latin typeface="Arial" panose="020B0604020202020204" pitchFamily="34" charset="0"/>
                <a:hlinkClick r:id="rId15" tooltip="Fabricación asistida por computadora"/>
              </a:rPr>
              <a:t>CAM</a:t>
            </a:r>
            <a:r>
              <a:rPr lang="es-CO" dirty="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</a:p>
          <a:p>
            <a:endParaRPr lang="es-CO" dirty="0" smtClean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754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89B2105E-184C-4B28-8564-E704CD16ED0A}"/>
              </a:ext>
            </a:extLst>
          </p:cNvPr>
          <p:cNvSpPr txBox="1"/>
          <p:nvPr/>
        </p:nvSpPr>
        <p:spPr>
          <a:xfrm>
            <a:off x="0" y="116632"/>
            <a:ext cx="121920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lvl="2"/>
            <a:r>
              <a:rPr lang="es-ES" sz="2000" b="1" dirty="0">
                <a:solidFill>
                  <a:schemeClr val="bg1"/>
                </a:solidFill>
              </a:rPr>
              <a:t>METODOLOGIA DE </a:t>
            </a:r>
            <a:r>
              <a:rPr lang="es-ES" sz="2000" b="1" dirty="0" smtClean="0">
                <a:solidFill>
                  <a:schemeClr val="bg1"/>
                </a:solidFill>
              </a:rPr>
              <a:t>SOFTWARE</a:t>
            </a:r>
            <a:endParaRPr lang="es-ES" sz="2000" b="1" dirty="0">
              <a:solidFill>
                <a:schemeClr val="bg1"/>
              </a:solidFill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xmlns="" id="{5FF2AFCC-3E40-495E-806E-F76B325BE1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5720" y="516742"/>
            <a:ext cx="8229600" cy="1121075"/>
          </a:xfrm>
          <a:prstGeom prst="rect">
            <a:avLst/>
          </a:prstGeom>
        </p:spPr>
        <p:txBody>
          <a:bodyPr vert="horz" wrap="square" lIns="0" tIns="287273" rIns="0" bIns="0" rtlCol="0" anchor="ctr">
            <a:spAutoFit/>
          </a:bodyPr>
          <a:lstStyle/>
          <a:p>
            <a:pPr marL="256540">
              <a:lnSpc>
                <a:spcPct val="100000"/>
              </a:lnSpc>
            </a:pPr>
            <a:r>
              <a:rPr lang="es-ES" spc="-10" dirty="0" smtClean="0"/>
              <a:t>EVOLUCION DEL </a:t>
            </a:r>
            <a:r>
              <a:rPr lang="es-ES" spc="-10" dirty="0" smtClean="0"/>
              <a:t>SOFTWARE?</a:t>
            </a:r>
            <a:endParaRPr spc="-10" dirty="0"/>
          </a:p>
        </p:txBody>
      </p:sp>
      <p:sp>
        <p:nvSpPr>
          <p:cNvPr id="2" name="Rectángulo 1"/>
          <p:cNvSpPr/>
          <p:nvPr/>
        </p:nvSpPr>
        <p:spPr>
          <a:xfrm>
            <a:off x="978612" y="1573178"/>
            <a:ext cx="32925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dirty="0" smtClean="0">
                <a:hlinkClick r:id="rId2" tooltip="Software de programación"/>
              </a:rPr>
              <a:t>Primera Generación</a:t>
            </a:r>
            <a:endParaRPr lang="es-CO" sz="2400" b="1" dirty="0" smtClean="0"/>
          </a:p>
          <a:p>
            <a:r>
              <a:rPr lang="es-CO" sz="2400" b="1" dirty="0" smtClean="0"/>
              <a:t>1946 (1950)  - 1965</a:t>
            </a:r>
            <a:endParaRPr lang="es-CO" sz="2400" b="1" dirty="0"/>
          </a:p>
        </p:txBody>
      </p:sp>
      <p:sp>
        <p:nvSpPr>
          <p:cNvPr id="3" name="Rectángulo 2"/>
          <p:cNvSpPr/>
          <p:nvPr/>
        </p:nvSpPr>
        <p:spPr>
          <a:xfrm>
            <a:off x="978613" y="2678528"/>
            <a:ext cx="539747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>
                <a:solidFill>
                  <a:srgbClr val="222222"/>
                </a:solidFill>
                <a:latin typeface="Arial" panose="020B0604020202020204" pitchFamily="34" charset="0"/>
              </a:rPr>
              <a:t>Se trabajaba con la idea de “Codificar y Corregir”</a:t>
            </a:r>
          </a:p>
          <a:p>
            <a:r>
              <a:rPr lang="es-CO" dirty="0" smtClean="0">
                <a:solidFill>
                  <a:srgbClr val="222222"/>
                </a:solidFill>
                <a:latin typeface="Arial" panose="020B0604020202020204" pitchFamily="34" charset="0"/>
              </a:rPr>
              <a:t>No existía un planteamiento previo</a:t>
            </a:r>
          </a:p>
          <a:p>
            <a:r>
              <a:rPr lang="es-CO" dirty="0" smtClean="0">
                <a:solidFill>
                  <a:srgbClr val="222222"/>
                </a:solidFill>
                <a:latin typeface="Arial" panose="020B0604020202020204" pitchFamily="34" charset="0"/>
              </a:rPr>
              <a:t>No existía documentación de ningún tipo</a:t>
            </a:r>
          </a:p>
          <a:p>
            <a:r>
              <a:rPr lang="es-CO" dirty="0" smtClean="0">
                <a:solidFill>
                  <a:srgbClr val="222222"/>
                </a:solidFill>
                <a:latin typeface="Arial" panose="020B0604020202020204" pitchFamily="34" charset="0"/>
              </a:rPr>
              <a:t>Existencia de pocos métodos formales y pocos creyentes de ellos</a:t>
            </a:r>
          </a:p>
          <a:p>
            <a:r>
              <a:rPr lang="es-CO" dirty="0" smtClean="0">
                <a:solidFill>
                  <a:srgbClr val="222222"/>
                </a:solidFill>
                <a:latin typeface="Arial" panose="020B0604020202020204" pitchFamily="34" charset="0"/>
              </a:rPr>
              <a:t>Desarrollo a base de prueba y error</a:t>
            </a:r>
          </a:p>
          <a:p>
            <a:r>
              <a:rPr lang="es-CO" dirty="0" smtClean="0">
                <a:solidFill>
                  <a:srgbClr val="222222"/>
                </a:solidFill>
                <a:latin typeface="Arial" panose="020B0604020202020204" pitchFamily="34" charset="0"/>
              </a:rPr>
              <a:t>Nace el lenguaje Fortran (1957); cobol (1960)</a:t>
            </a:r>
            <a:endParaRPr lang="es-CO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s-CO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s-CO" dirty="0" smtClean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043522" y="6488668"/>
            <a:ext cx="5524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https://www.youtube.com/watch?v=oSssWHD1oSI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043522" y="6119336"/>
            <a:ext cx="5577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https://www.youtube.com/watch?v=TXMXKTvu5Bs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139" y="2037927"/>
            <a:ext cx="524827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250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89B2105E-184C-4B28-8564-E704CD16ED0A}"/>
              </a:ext>
            </a:extLst>
          </p:cNvPr>
          <p:cNvSpPr txBox="1"/>
          <p:nvPr/>
        </p:nvSpPr>
        <p:spPr>
          <a:xfrm>
            <a:off x="0" y="116632"/>
            <a:ext cx="121920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lvl="2"/>
            <a:r>
              <a:rPr lang="es-ES" sz="2000" b="1" dirty="0">
                <a:solidFill>
                  <a:schemeClr val="bg1"/>
                </a:solidFill>
              </a:rPr>
              <a:t>METODOLOGIA DE </a:t>
            </a:r>
            <a:r>
              <a:rPr lang="es-ES" sz="2000" b="1" dirty="0" smtClean="0">
                <a:solidFill>
                  <a:schemeClr val="bg1"/>
                </a:solidFill>
              </a:rPr>
              <a:t>SOFTWARE</a:t>
            </a:r>
            <a:endParaRPr lang="es-ES" sz="2000" b="1" dirty="0">
              <a:solidFill>
                <a:schemeClr val="bg1"/>
              </a:solidFill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xmlns="" id="{5FF2AFCC-3E40-495E-806E-F76B325BE1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5720" y="516742"/>
            <a:ext cx="8229600" cy="1121075"/>
          </a:xfrm>
          <a:prstGeom prst="rect">
            <a:avLst/>
          </a:prstGeom>
        </p:spPr>
        <p:txBody>
          <a:bodyPr vert="horz" wrap="square" lIns="0" tIns="287273" rIns="0" bIns="0" rtlCol="0" anchor="ctr">
            <a:spAutoFit/>
          </a:bodyPr>
          <a:lstStyle/>
          <a:p>
            <a:pPr marL="256540">
              <a:lnSpc>
                <a:spcPct val="100000"/>
              </a:lnSpc>
            </a:pPr>
            <a:r>
              <a:rPr lang="es-ES" spc="-10" dirty="0" smtClean="0"/>
              <a:t>EVOLUCION DEL </a:t>
            </a:r>
            <a:r>
              <a:rPr lang="es-ES" spc="-10" dirty="0" smtClean="0"/>
              <a:t>SOFTWARE?</a:t>
            </a:r>
            <a:endParaRPr spc="-10" dirty="0"/>
          </a:p>
        </p:txBody>
      </p:sp>
      <p:sp>
        <p:nvSpPr>
          <p:cNvPr id="2" name="Rectángulo 1"/>
          <p:cNvSpPr/>
          <p:nvPr/>
        </p:nvSpPr>
        <p:spPr>
          <a:xfrm>
            <a:off x="978612" y="1573178"/>
            <a:ext cx="332334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dirty="0" smtClean="0">
                <a:hlinkClick r:id="rId2" tooltip="Software de programación"/>
              </a:rPr>
              <a:t>Segunda Generación</a:t>
            </a:r>
            <a:endParaRPr lang="es-CO" sz="2400" b="1" dirty="0" smtClean="0"/>
          </a:p>
          <a:p>
            <a:r>
              <a:rPr lang="es-CO" sz="2400" b="1" dirty="0" smtClean="0"/>
              <a:t>1965 - 1972</a:t>
            </a:r>
            <a:endParaRPr lang="es-CO" sz="2400" b="1" dirty="0"/>
          </a:p>
        </p:txBody>
      </p:sp>
      <p:sp>
        <p:nvSpPr>
          <p:cNvPr id="3" name="Rectángulo 2"/>
          <p:cNvSpPr/>
          <p:nvPr/>
        </p:nvSpPr>
        <p:spPr>
          <a:xfrm>
            <a:off x="978612" y="2678528"/>
            <a:ext cx="608945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>
                <a:solidFill>
                  <a:srgbClr val="222222"/>
                </a:solidFill>
                <a:latin typeface="Arial" panose="020B0604020202020204" pitchFamily="34" charset="0"/>
              </a:rPr>
              <a:t>Se busca simplificar código</a:t>
            </a:r>
          </a:p>
          <a:p>
            <a:r>
              <a:rPr lang="es-CO" dirty="0" smtClean="0">
                <a:solidFill>
                  <a:srgbClr val="222222"/>
                </a:solidFill>
                <a:latin typeface="Arial" panose="020B0604020202020204" pitchFamily="34" charset="0"/>
              </a:rPr>
              <a:t>Aparición de multiprogramación y sistemas multiusuarios</a:t>
            </a:r>
          </a:p>
          <a:p>
            <a:r>
              <a:rPr lang="es-CO" dirty="0" smtClean="0">
                <a:solidFill>
                  <a:srgbClr val="222222"/>
                </a:solidFill>
                <a:latin typeface="Arial" panose="020B0604020202020204" pitchFamily="34" charset="0"/>
              </a:rPr>
              <a:t>Sistemas de tiempo Real apoyan la toma de decisiones</a:t>
            </a:r>
          </a:p>
          <a:p>
            <a:r>
              <a:rPr lang="es-CO" dirty="0" smtClean="0">
                <a:solidFill>
                  <a:srgbClr val="222222"/>
                </a:solidFill>
                <a:latin typeface="Arial" panose="020B0604020202020204" pitchFamily="34" charset="0"/>
              </a:rPr>
              <a:t>Aparición de software como producto (Casas de software)</a:t>
            </a:r>
            <a:endParaRPr lang="es-CO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s-CO" dirty="0" smtClean="0">
                <a:solidFill>
                  <a:srgbClr val="222222"/>
                </a:solidFill>
                <a:latin typeface="Arial" panose="020B0604020202020204" pitchFamily="34" charset="0"/>
              </a:rPr>
              <a:t>Inicio a la crisis del software</a:t>
            </a:r>
          </a:p>
          <a:p>
            <a:pPr lvl="1"/>
            <a:r>
              <a:rPr lang="es-CO" dirty="0" smtClean="0">
                <a:solidFill>
                  <a:srgbClr val="222222"/>
                </a:solidFill>
                <a:latin typeface="Arial" panose="020B0604020202020204" pitchFamily="34" charset="0"/>
              </a:rPr>
              <a:t>Incremento en la demanda, en la complejidad y en los retos</a:t>
            </a:r>
          </a:p>
          <a:p>
            <a:pPr lvl="1"/>
            <a:r>
              <a:rPr lang="es-CO" dirty="0" smtClean="0">
                <a:solidFill>
                  <a:srgbClr val="222222"/>
                </a:solidFill>
                <a:latin typeface="Arial" panose="020B0604020202020204" pitchFamily="34" charset="0"/>
              </a:rPr>
              <a:t>La misma fuerza de trabajo, métodos y herramientas</a:t>
            </a:r>
          </a:p>
          <a:p>
            <a:r>
              <a:rPr lang="es-CO" dirty="0" smtClean="0">
                <a:solidFill>
                  <a:srgbClr val="222222"/>
                </a:solidFill>
                <a:latin typeface="Arial" panose="020B0604020202020204" pitchFamily="34" charset="0"/>
              </a:rPr>
              <a:t>Se busca procedimientos para el desarrollo del software</a:t>
            </a:r>
          </a:p>
          <a:p>
            <a:r>
              <a:rPr lang="es-CO" dirty="0" smtClean="0">
                <a:solidFill>
                  <a:srgbClr val="222222"/>
                </a:solidFill>
                <a:latin typeface="Arial" panose="020B0604020202020204" pitchFamily="34" charset="0"/>
              </a:rPr>
              <a:t>Nace la ingeniería de software en 1968</a:t>
            </a:r>
          </a:p>
          <a:p>
            <a:r>
              <a:rPr lang="es-CO" dirty="0" smtClean="0">
                <a:solidFill>
                  <a:srgbClr val="222222"/>
                </a:solidFill>
                <a:latin typeface="Arial" panose="020B0604020202020204" pitchFamily="34" charset="0"/>
              </a:rPr>
              <a:t>Nace el lenguaje de programación C (1972)</a:t>
            </a:r>
          </a:p>
          <a:p>
            <a:endParaRPr lang="es-CO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s-CO" dirty="0" smtClean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065" y="2292821"/>
            <a:ext cx="4923056" cy="368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099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89B2105E-184C-4B28-8564-E704CD16ED0A}"/>
              </a:ext>
            </a:extLst>
          </p:cNvPr>
          <p:cNvSpPr txBox="1"/>
          <p:nvPr/>
        </p:nvSpPr>
        <p:spPr>
          <a:xfrm>
            <a:off x="0" y="116632"/>
            <a:ext cx="121920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lvl="2"/>
            <a:r>
              <a:rPr lang="es-ES" sz="2000" b="1" dirty="0">
                <a:solidFill>
                  <a:schemeClr val="bg1"/>
                </a:solidFill>
              </a:rPr>
              <a:t>METODOLOGIA DE </a:t>
            </a:r>
            <a:r>
              <a:rPr lang="es-ES" sz="2000" b="1" dirty="0" smtClean="0">
                <a:solidFill>
                  <a:schemeClr val="bg1"/>
                </a:solidFill>
              </a:rPr>
              <a:t>SOFTWARE</a:t>
            </a:r>
            <a:endParaRPr lang="es-ES" sz="2000" b="1" dirty="0">
              <a:solidFill>
                <a:schemeClr val="bg1"/>
              </a:solidFill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xmlns="" id="{5FF2AFCC-3E40-495E-806E-F76B325BE1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5720" y="516742"/>
            <a:ext cx="8229600" cy="1121075"/>
          </a:xfrm>
          <a:prstGeom prst="rect">
            <a:avLst/>
          </a:prstGeom>
        </p:spPr>
        <p:txBody>
          <a:bodyPr vert="horz" wrap="square" lIns="0" tIns="287273" rIns="0" bIns="0" rtlCol="0" anchor="ctr">
            <a:spAutoFit/>
          </a:bodyPr>
          <a:lstStyle/>
          <a:p>
            <a:pPr marL="256540">
              <a:lnSpc>
                <a:spcPct val="100000"/>
              </a:lnSpc>
            </a:pPr>
            <a:r>
              <a:rPr lang="es-ES" spc="-10" dirty="0" smtClean="0"/>
              <a:t>EVOLUCION DEL </a:t>
            </a:r>
            <a:r>
              <a:rPr lang="es-ES" spc="-10" dirty="0" smtClean="0"/>
              <a:t>SOFTWARE?</a:t>
            </a:r>
            <a:endParaRPr spc="-10" dirty="0"/>
          </a:p>
        </p:txBody>
      </p:sp>
      <p:sp>
        <p:nvSpPr>
          <p:cNvPr id="2" name="Rectángulo 1"/>
          <p:cNvSpPr/>
          <p:nvPr/>
        </p:nvSpPr>
        <p:spPr>
          <a:xfrm>
            <a:off x="978612" y="1573178"/>
            <a:ext cx="31993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dirty="0" smtClean="0">
                <a:hlinkClick r:id="rId2" tooltip="Software de programación"/>
              </a:rPr>
              <a:t>Tercera Generación</a:t>
            </a:r>
            <a:endParaRPr lang="es-CO" sz="2400" b="1" dirty="0" smtClean="0"/>
          </a:p>
          <a:p>
            <a:r>
              <a:rPr lang="es-CO" sz="2400" b="1" dirty="0" smtClean="0"/>
              <a:t>1972 - 1985</a:t>
            </a:r>
            <a:endParaRPr lang="es-CO" sz="2400" b="1" dirty="0"/>
          </a:p>
        </p:txBody>
      </p:sp>
      <p:sp>
        <p:nvSpPr>
          <p:cNvPr id="3" name="Rectángulo 2"/>
          <p:cNvSpPr/>
          <p:nvPr/>
        </p:nvSpPr>
        <p:spPr>
          <a:xfrm>
            <a:off x="978612" y="2678528"/>
            <a:ext cx="973057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>
                <a:solidFill>
                  <a:srgbClr val="222222"/>
                </a:solidFill>
                <a:latin typeface="Arial" panose="020B0604020202020204" pitchFamily="34" charset="0"/>
              </a:rPr>
              <a:t>Nuevo concepto: Sistemas Distribuidos</a:t>
            </a:r>
          </a:p>
          <a:p>
            <a:r>
              <a:rPr lang="es-CO" dirty="0" smtClean="0">
                <a:solidFill>
                  <a:srgbClr val="222222"/>
                </a:solidFill>
                <a:latin typeface="Arial" panose="020B0604020202020204" pitchFamily="34" charset="0"/>
              </a:rPr>
              <a:t>Complejidad en los sistemas de información </a:t>
            </a:r>
          </a:p>
          <a:p>
            <a:r>
              <a:rPr lang="es-CO" dirty="0" smtClean="0">
                <a:solidFill>
                  <a:srgbClr val="222222"/>
                </a:solidFill>
                <a:latin typeface="Arial" panose="020B0604020202020204" pitchFamily="34" charset="0"/>
              </a:rPr>
              <a:t>Aparecen: redes de área local y global, y comunicadores digitales</a:t>
            </a:r>
          </a:p>
          <a:p>
            <a:r>
              <a:rPr lang="es-CO" dirty="0" smtClean="0">
                <a:solidFill>
                  <a:srgbClr val="222222"/>
                </a:solidFill>
                <a:latin typeface="Arial" panose="020B0604020202020204" pitchFamily="34" charset="0"/>
              </a:rPr>
              <a:t>Amplio Uso de Microprocesadores</a:t>
            </a:r>
          </a:p>
          <a:p>
            <a:r>
              <a:rPr lang="es-CO" dirty="0" smtClean="0">
                <a:solidFill>
                  <a:srgbClr val="222222"/>
                </a:solidFill>
                <a:latin typeface="Arial" panose="020B0604020202020204" pitchFamily="34" charset="0"/>
              </a:rPr>
              <a:t>Nace el lenguaje de programación Basic (1975)</a:t>
            </a:r>
          </a:p>
          <a:p>
            <a:pPr>
              <a:buFont typeface="Arial" panose="020B0604020202020204" pitchFamily="34" charset="0"/>
              <a:buChar char="•"/>
            </a:pPr>
            <a:endParaRPr lang="es-CO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s-CO" dirty="0" smtClean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736" y="3600680"/>
            <a:ext cx="4947885" cy="268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390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89B2105E-184C-4B28-8564-E704CD16ED0A}"/>
              </a:ext>
            </a:extLst>
          </p:cNvPr>
          <p:cNvSpPr txBox="1"/>
          <p:nvPr/>
        </p:nvSpPr>
        <p:spPr>
          <a:xfrm>
            <a:off x="0" y="116632"/>
            <a:ext cx="121920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lvl="2"/>
            <a:r>
              <a:rPr lang="es-ES" sz="2000" b="1" dirty="0">
                <a:solidFill>
                  <a:schemeClr val="bg1"/>
                </a:solidFill>
              </a:rPr>
              <a:t>METODOLOGIA DE </a:t>
            </a:r>
            <a:r>
              <a:rPr lang="es-ES" sz="2000" b="1" dirty="0" smtClean="0">
                <a:solidFill>
                  <a:schemeClr val="bg1"/>
                </a:solidFill>
              </a:rPr>
              <a:t>SOFTWARE</a:t>
            </a:r>
            <a:endParaRPr lang="es-ES" sz="2000" b="1" dirty="0">
              <a:solidFill>
                <a:schemeClr val="bg1"/>
              </a:solidFill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xmlns="" id="{5FF2AFCC-3E40-495E-806E-F76B325BE1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5720" y="516742"/>
            <a:ext cx="8229600" cy="1121075"/>
          </a:xfrm>
          <a:prstGeom prst="rect">
            <a:avLst/>
          </a:prstGeom>
        </p:spPr>
        <p:txBody>
          <a:bodyPr vert="horz" wrap="square" lIns="0" tIns="287273" rIns="0" bIns="0" rtlCol="0" anchor="ctr">
            <a:spAutoFit/>
          </a:bodyPr>
          <a:lstStyle/>
          <a:p>
            <a:pPr marL="256540">
              <a:lnSpc>
                <a:spcPct val="100000"/>
              </a:lnSpc>
            </a:pPr>
            <a:r>
              <a:rPr lang="es-ES" spc="-10" dirty="0" smtClean="0"/>
              <a:t>EVOLUCION DEL </a:t>
            </a:r>
            <a:r>
              <a:rPr lang="es-ES" spc="-10" dirty="0" smtClean="0"/>
              <a:t>SOFTWARE?</a:t>
            </a:r>
            <a:endParaRPr spc="-10" dirty="0"/>
          </a:p>
        </p:txBody>
      </p:sp>
      <p:sp>
        <p:nvSpPr>
          <p:cNvPr id="2" name="Rectángulo 1"/>
          <p:cNvSpPr/>
          <p:nvPr/>
        </p:nvSpPr>
        <p:spPr>
          <a:xfrm>
            <a:off x="978612" y="1573178"/>
            <a:ext cx="3083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dirty="0" smtClean="0">
                <a:hlinkClick r:id="rId2" tooltip="Software de programación"/>
              </a:rPr>
              <a:t>Cuarta Generación</a:t>
            </a:r>
            <a:endParaRPr lang="es-CO" sz="2400" b="1" dirty="0" smtClean="0"/>
          </a:p>
          <a:p>
            <a:r>
              <a:rPr lang="es-CO" sz="2400" b="1" dirty="0" smtClean="0"/>
              <a:t>1985 – 1995 aprox.</a:t>
            </a:r>
            <a:endParaRPr lang="es-CO" sz="2400" b="1" dirty="0"/>
          </a:p>
        </p:txBody>
      </p:sp>
      <p:sp>
        <p:nvSpPr>
          <p:cNvPr id="3" name="Rectángulo 2"/>
          <p:cNvSpPr/>
          <p:nvPr/>
        </p:nvSpPr>
        <p:spPr>
          <a:xfrm>
            <a:off x="978612" y="2678528"/>
            <a:ext cx="633797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>
                <a:solidFill>
                  <a:srgbClr val="222222"/>
                </a:solidFill>
                <a:latin typeface="Arial" panose="020B0604020202020204" pitchFamily="34" charset="0"/>
              </a:rPr>
              <a:t>Impacto colectivo del software</a:t>
            </a:r>
          </a:p>
          <a:p>
            <a:r>
              <a:rPr lang="es-CO" dirty="0" smtClean="0">
                <a:solidFill>
                  <a:srgbClr val="222222"/>
                </a:solidFill>
                <a:latin typeface="Arial" panose="020B0604020202020204" pitchFamily="34" charset="0"/>
              </a:rPr>
              <a:t>Aparecen: redes de información, Tecnologías orientadas a objetos</a:t>
            </a:r>
          </a:p>
          <a:p>
            <a:r>
              <a:rPr lang="es-CO" dirty="0" smtClean="0">
                <a:solidFill>
                  <a:srgbClr val="222222"/>
                </a:solidFill>
                <a:latin typeface="Arial" panose="020B0604020202020204" pitchFamily="34" charset="0"/>
              </a:rPr>
              <a:t>Aparecen: redes neuronales, sistemas expertos y SW de inteligencia artificial</a:t>
            </a:r>
          </a:p>
          <a:p>
            <a:r>
              <a:rPr lang="es-CO" dirty="0" smtClean="0">
                <a:solidFill>
                  <a:srgbClr val="222222"/>
                </a:solidFill>
                <a:latin typeface="Arial" panose="020B0604020202020204" pitchFamily="34" charset="0"/>
              </a:rPr>
              <a:t>La información como valor preponderante dentro de las organizaciones</a:t>
            </a:r>
          </a:p>
          <a:p>
            <a:r>
              <a:rPr lang="es-CO" dirty="0" smtClean="0">
                <a:solidFill>
                  <a:srgbClr val="222222"/>
                </a:solidFill>
                <a:latin typeface="Arial" panose="020B0604020202020204" pitchFamily="34" charset="0"/>
              </a:rPr>
              <a:t>Nace el lenguaje Java (1990)</a:t>
            </a:r>
          </a:p>
          <a:p>
            <a:r>
              <a:rPr lang="es-CO" dirty="0" smtClean="0">
                <a:solidFill>
                  <a:srgbClr val="222222"/>
                </a:solidFill>
                <a:latin typeface="Arial" panose="020B0604020202020204" pitchFamily="34" charset="0"/>
              </a:rPr>
              <a:t>Una computadora gana el campeonato de ajedrez (1997)</a:t>
            </a:r>
          </a:p>
          <a:p>
            <a:pPr>
              <a:buFont typeface="Arial" panose="020B0604020202020204" pitchFamily="34" charset="0"/>
              <a:buChar char="•"/>
            </a:pPr>
            <a:endParaRPr lang="es-CO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s-CO" dirty="0" smtClean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0101" y="675792"/>
            <a:ext cx="1876425" cy="19240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9006" y="2776575"/>
            <a:ext cx="38671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9144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Letras en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etras en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tras en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TM03090434[[fn=Madera]]</Template>
  <TotalTime>857</TotalTime>
  <Words>604</Words>
  <Application>Microsoft Office PowerPoint</Application>
  <PresentationFormat>Panorámica</PresentationFormat>
  <Paragraphs>133</Paragraphs>
  <Slides>14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Arial</vt:lpstr>
      <vt:lpstr>Calibri</vt:lpstr>
      <vt:lpstr>Rockwell</vt:lpstr>
      <vt:lpstr>Rockwell Condensed</vt:lpstr>
      <vt:lpstr>Verdana</vt:lpstr>
      <vt:lpstr>Wingdings</vt:lpstr>
      <vt:lpstr>Letras en madera</vt:lpstr>
      <vt:lpstr>Programación Orientada a Objetos</vt:lpstr>
      <vt:lpstr>QUE ES SOFTWARE?</vt:lpstr>
      <vt:lpstr>CLASIFICACION DEL SOFTWARE?</vt:lpstr>
      <vt:lpstr>CLASIFICACION DEL SOFTWARE?</vt:lpstr>
      <vt:lpstr>CLASIFICACION DEL SOFTWARE?</vt:lpstr>
      <vt:lpstr>EVOLUCION DEL SOFTWARE?</vt:lpstr>
      <vt:lpstr>EVOLUCION DEL SOFTWARE?</vt:lpstr>
      <vt:lpstr>EVOLUCION DEL SOFTWARE?</vt:lpstr>
      <vt:lpstr>EVOLUCION DEL SOFTWARE?</vt:lpstr>
      <vt:lpstr>EVOLUCION DEL SOFTWARE?</vt:lpstr>
      <vt:lpstr>EVOLUCION DEL SOFTWARE?</vt:lpstr>
      <vt:lpstr>CARACTERISTICAS DEL SOFTWARE</vt:lpstr>
      <vt:lpstr>CARACTERISTICAS DEL SOFTWARE</vt:lpstr>
      <vt:lpstr>CARACTERISTICAS DEL SOFTWARE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Orientada a Objetos</dc:title>
  <dc:creator>MAURICIO PINZON SILVA</dc:creator>
  <cp:lastModifiedBy>Sara Osorio Sanchez</cp:lastModifiedBy>
  <cp:revision>46</cp:revision>
  <dcterms:created xsi:type="dcterms:W3CDTF">2019-02-13T16:28:40Z</dcterms:created>
  <dcterms:modified xsi:type="dcterms:W3CDTF">2019-02-19T22:08:17Z</dcterms:modified>
</cp:coreProperties>
</file>