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4" r:id="rId1"/>
    <p:sldMasterId id="2147483966" r:id="rId2"/>
  </p:sldMasterIdLst>
  <p:notesMasterIdLst>
    <p:notesMasterId r:id="rId10"/>
  </p:notesMasterIdLst>
  <p:sldIdLst>
    <p:sldId id="290" r:id="rId3"/>
    <p:sldId id="277" r:id="rId4"/>
    <p:sldId id="305" r:id="rId5"/>
    <p:sldId id="306" r:id="rId6"/>
    <p:sldId id="307" r:id="rId7"/>
    <p:sldId id="309" r:id="rId8"/>
    <p:sldId id="30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5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>
      <p:cViewPr varScale="1">
        <p:scale>
          <a:sx n="70" d="100"/>
          <a:sy n="70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CI MILENA GUZMAN CASTILLO" userId="S::nguzmanca@uninpahu.edu.co::64e734c4-484d-42b6-a0fa-5c22b58ac880" providerId="AD" clId="Web-{54AE1104-2F45-2A3F-C9A5-C7A54F09B556}"/>
    <pc:docChg chg="modSld">
      <pc:chgData name="NANCI MILENA GUZMAN CASTILLO" userId="S::nguzmanca@uninpahu.edu.co::64e734c4-484d-42b6-a0fa-5c22b58ac880" providerId="AD" clId="Web-{54AE1104-2F45-2A3F-C9A5-C7A54F09B556}" dt="2019-08-23T17:15:13.140" v="4" actId="20577"/>
      <pc:docMkLst>
        <pc:docMk/>
      </pc:docMkLst>
      <pc:sldChg chg="modSp">
        <pc:chgData name="NANCI MILENA GUZMAN CASTILLO" userId="S::nguzmanca@uninpahu.edu.co::64e734c4-484d-42b6-a0fa-5c22b58ac880" providerId="AD" clId="Web-{54AE1104-2F45-2A3F-C9A5-C7A54F09B556}" dt="2019-08-23T17:15:13.140" v="4" actId="20577"/>
        <pc:sldMkLst>
          <pc:docMk/>
          <pc:sldMk cId="2523235638" sldId="307"/>
        </pc:sldMkLst>
        <pc:spChg chg="mod">
          <ac:chgData name="NANCI MILENA GUZMAN CASTILLO" userId="S::nguzmanca@uninpahu.edu.co::64e734c4-484d-42b6-a0fa-5c22b58ac880" providerId="AD" clId="Web-{54AE1104-2F45-2A3F-C9A5-C7A54F09B556}" dt="2019-08-23T17:15:13.140" v="4" actId="20577"/>
          <ac:spMkLst>
            <pc:docMk/>
            <pc:sldMk cId="2523235638" sldId="30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DD46031-68B5-447F-B8AB-B50DF17BFA01}" type="datetimeFigureOut">
              <a:rPr lang="es-ES"/>
              <a:pPr>
                <a:defRPr/>
              </a:pPr>
              <a:t>23/08/2019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D60EC3F-E0DF-41B4-92D0-0CAE8E991BC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1027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60EC3F-E0DF-41B4-92D0-0CAE8E991BCB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1446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B0F2A0-3D05-4D54-8B05-257240F10776}" type="datetimeFigureOut">
              <a:rPr lang="es-ES" smtClean="0"/>
              <a:pPr>
                <a:defRPr/>
              </a:pPr>
              <a:t>23/08/2019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EB2BB-1B95-4D77-BBF0-B1371072AFF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551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2E875E-0622-4339-8244-4D780D37E52D}" type="datetimeFigureOut">
              <a:rPr lang="es-ES" smtClean="0"/>
              <a:pPr>
                <a:defRPr/>
              </a:pPr>
              <a:t>23/08/2019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AE36A4-1F91-4FD2-A3CB-842E89083EC8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355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2BFE90-1762-474A-BA62-5A13DD4CC5B6}" type="datetimeFigureOut">
              <a:rPr lang="es-ES" smtClean="0"/>
              <a:pPr>
                <a:defRPr/>
              </a:pPr>
              <a:t>23/08/2019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458C37-CC8E-48B0-AD0E-EB676C8D473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211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B0F2A0-3D05-4D54-8B05-257240F10776}" type="datetimeFigureOut">
              <a:rPr lang="es-ES" smtClean="0"/>
              <a:pPr>
                <a:defRPr/>
              </a:pPr>
              <a:t>23/08/2019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EB2BB-1B95-4D77-BBF0-B1371072AFF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12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401DC6-4F4E-4B8D-948F-BEA829BEF11C}" type="datetimeFigureOut">
              <a:rPr lang="es-ES" smtClean="0"/>
              <a:pPr>
                <a:defRPr/>
              </a:pPr>
              <a:t>23/08/2019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E0A181-DD88-4BEB-BA6D-ED65E15CB05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4193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900B4B-FA2B-4424-872A-68646141CEFC}" type="datetimeFigureOut">
              <a:rPr lang="es-ES" smtClean="0"/>
              <a:pPr>
                <a:defRPr/>
              </a:pPr>
              <a:t>23/08/2019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A19F6-0DEE-478F-AF2D-3465326C96D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476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149268-7182-4BC2-91D4-34763FF99D8E}" type="datetimeFigureOut">
              <a:rPr lang="es-ES" smtClean="0"/>
              <a:pPr>
                <a:defRPr/>
              </a:pPr>
              <a:t>23/08/2019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DEC-912F-49E9-BD1C-86EC357244C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025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ACFE46-BD03-4D0B-903B-D42046BF9D12}" type="datetimeFigureOut">
              <a:rPr lang="es-ES" smtClean="0"/>
              <a:pPr>
                <a:defRPr/>
              </a:pPr>
              <a:t>23/08/2019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4B2315-13B1-4080-A319-BFB04EB63F3D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7179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1311C4-263F-41B5-992B-A4A8D6E658F2}" type="datetimeFigureOut">
              <a:rPr lang="es-ES" smtClean="0"/>
              <a:pPr>
                <a:defRPr/>
              </a:pPr>
              <a:t>23/08/2019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0C2536-305B-4E21-AC6D-93C43300CB2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817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486B71-B1A2-4BC3-969C-8C5F0FE967AD}" type="datetimeFigureOut">
              <a:rPr lang="es-ES" smtClean="0"/>
              <a:pPr>
                <a:defRPr/>
              </a:pPr>
              <a:t>23/08/2019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3A7ABA-A9C2-4C2A-B310-C13DE7EA961B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07190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28ADD94-44AD-4B73-A10D-A466AF0B5C6E}" type="datetimeFigureOut">
              <a:rPr lang="es-ES" smtClean="0"/>
              <a:pPr>
                <a:defRPr/>
              </a:pPr>
              <a:t>23/08/2019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9265A50-C903-48BC-B850-B95799048EC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06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401DC6-4F4E-4B8D-948F-BEA829BEF11C}" type="datetimeFigureOut">
              <a:rPr lang="es-ES" smtClean="0"/>
              <a:pPr>
                <a:defRPr/>
              </a:pPr>
              <a:t>23/08/2019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E0A181-DD88-4BEB-BA6D-ED65E15CB05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17835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39C162-0A15-4F09-8B58-2619D29B5F1A}" type="datetimeFigureOut">
              <a:rPr lang="es-ES" smtClean="0"/>
              <a:pPr>
                <a:defRPr/>
              </a:pPr>
              <a:t>23/08/2019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0D7A7-74F2-40BE-BFDD-7B4B382F4627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9555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2E875E-0622-4339-8244-4D780D37E52D}" type="datetimeFigureOut">
              <a:rPr lang="es-ES" smtClean="0"/>
              <a:pPr>
                <a:defRPr/>
              </a:pPr>
              <a:t>23/08/2019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AE36A4-1F91-4FD2-A3CB-842E89083EC8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091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2BFE90-1762-474A-BA62-5A13DD4CC5B6}" type="datetimeFigureOut">
              <a:rPr lang="es-ES" smtClean="0"/>
              <a:pPr>
                <a:defRPr/>
              </a:pPr>
              <a:t>23/08/2019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458C37-CC8E-48B0-AD0E-EB676C8D473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940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900B4B-FA2B-4424-872A-68646141CEFC}" type="datetimeFigureOut">
              <a:rPr lang="es-ES" smtClean="0"/>
              <a:pPr>
                <a:defRPr/>
              </a:pPr>
              <a:t>23/08/2019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A19F6-0DEE-478F-AF2D-3465326C96D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088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149268-7182-4BC2-91D4-34763FF99D8E}" type="datetimeFigureOut">
              <a:rPr lang="es-ES" smtClean="0"/>
              <a:pPr>
                <a:defRPr/>
              </a:pPr>
              <a:t>23/08/2019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DEC-912F-49E9-BD1C-86EC357244C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198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ACFE46-BD03-4D0B-903B-D42046BF9D12}" type="datetimeFigureOut">
              <a:rPr lang="es-ES" smtClean="0"/>
              <a:pPr>
                <a:defRPr/>
              </a:pPr>
              <a:t>23/08/2019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4B2315-13B1-4080-A319-BFB04EB63F3D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38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1311C4-263F-41B5-992B-A4A8D6E658F2}" type="datetimeFigureOut">
              <a:rPr lang="es-ES" smtClean="0"/>
              <a:pPr>
                <a:defRPr/>
              </a:pPr>
              <a:t>23/08/2019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0C2536-305B-4E21-AC6D-93C43300CB2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0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486B71-B1A2-4BC3-969C-8C5F0FE967AD}" type="datetimeFigureOut">
              <a:rPr lang="es-ES" smtClean="0"/>
              <a:pPr>
                <a:defRPr/>
              </a:pPr>
              <a:t>23/08/2019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3A7ABA-A9C2-4C2A-B310-C13DE7EA961B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687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8ADD94-44AD-4B73-A10D-A466AF0B5C6E}" type="datetimeFigureOut">
              <a:rPr lang="es-ES" smtClean="0"/>
              <a:pPr>
                <a:defRPr/>
              </a:pPr>
              <a:t>23/08/2019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265A50-C903-48BC-B850-B95799048EC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56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39C162-0A15-4F09-8B58-2619D29B5F1A}" type="datetimeFigureOut">
              <a:rPr lang="es-ES" smtClean="0"/>
              <a:pPr>
                <a:defRPr/>
              </a:pPr>
              <a:t>23/08/2019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0D7A7-74F2-40BE-BFDD-7B4B382F4627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575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2B1311C4-263F-41B5-992B-A4A8D6E658F2}" type="datetimeFigureOut">
              <a:rPr lang="es-ES" smtClean="0"/>
              <a:pPr>
                <a:defRPr/>
              </a:pPr>
              <a:t>23/08/2019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30C2536-305B-4E21-AC6D-93C43300CB2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011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B1311C4-263F-41B5-992B-A4A8D6E658F2}" type="datetimeFigureOut">
              <a:rPr lang="es-ES" smtClean="0"/>
              <a:pPr>
                <a:defRPr/>
              </a:pPr>
              <a:t>23/08/2019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30C2536-305B-4E21-AC6D-93C43300CB2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1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hyperlink" Target="http://guia.oitcinterfor.org/conceptualizacion/que-se-entiende-evaluacion-impacto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Rectángulo"/>
          <p:cNvSpPr>
            <a:spLocks noChangeArrowheads="1"/>
          </p:cNvSpPr>
          <p:nvPr/>
        </p:nvSpPr>
        <p:spPr bwMode="auto">
          <a:xfrm>
            <a:off x="323528" y="1412776"/>
            <a:ext cx="856895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defRPr/>
            </a:pPr>
            <a:r>
              <a:rPr lang="es-ES" sz="2800" b="1" dirty="0">
                <a:ln w="50800"/>
                <a:latin typeface="Arial" pitchFamily="34" charset="0"/>
                <a:cs typeface="Arial" pitchFamily="34" charset="0"/>
              </a:rPr>
              <a:t>TITULO DEL PROYECTO </a:t>
            </a:r>
          </a:p>
          <a:p>
            <a:pPr algn="ctr">
              <a:defRPr/>
            </a:pPr>
            <a:r>
              <a:rPr lang="es-ES" sz="2800" b="1" dirty="0">
                <a:ln w="50800"/>
                <a:latin typeface="Arial" pitchFamily="34" charset="0"/>
                <a:cs typeface="Arial" pitchFamily="34" charset="0"/>
              </a:rPr>
              <a:t>TIPO DE LETRA ARIAL - 28</a:t>
            </a:r>
          </a:p>
        </p:txBody>
      </p:sp>
      <p:sp>
        <p:nvSpPr>
          <p:cNvPr id="7" name="11 CuadroTexto"/>
          <p:cNvSpPr txBox="1">
            <a:spLocks noChangeArrowheads="1"/>
          </p:cNvSpPr>
          <p:nvPr/>
        </p:nvSpPr>
        <p:spPr bwMode="auto">
          <a:xfrm>
            <a:off x="562750" y="3141663"/>
            <a:ext cx="834555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CO" sz="2000" b="1" dirty="0">
                <a:latin typeface="Arial" pitchFamily="34" charset="0"/>
                <a:cs typeface="Arial" pitchFamily="34" charset="0"/>
              </a:rPr>
              <a:t>Nombre del Estudiante</a:t>
            </a:r>
          </a:p>
          <a:p>
            <a:pPr algn="ctr">
              <a:defRPr/>
            </a:pPr>
            <a:r>
              <a:rPr lang="es-CO" sz="2000" b="1" dirty="0">
                <a:latin typeface="Arial" pitchFamily="34" charset="0"/>
                <a:cs typeface="Arial" pitchFamily="34" charset="0"/>
              </a:rPr>
              <a:t>Director(Esto se coloca cuando se cuenta con el aval del proyecto)</a:t>
            </a:r>
          </a:p>
        </p:txBody>
      </p:sp>
      <p:sp>
        <p:nvSpPr>
          <p:cNvPr id="8" name="12 CuadroTexto"/>
          <p:cNvSpPr txBox="1">
            <a:spLocks noChangeArrowheads="1"/>
          </p:cNvSpPr>
          <p:nvPr/>
        </p:nvSpPr>
        <p:spPr bwMode="auto">
          <a:xfrm>
            <a:off x="2323725" y="4077072"/>
            <a:ext cx="456855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CO" sz="2400" b="1" i="1" dirty="0">
                <a:latin typeface="Calibri" pitchFamily="34" charset="0"/>
                <a:cs typeface="Times New Roman" pitchFamily="18" charset="0"/>
              </a:rPr>
              <a:t> </a:t>
            </a:r>
          </a:p>
          <a:p>
            <a:pPr algn="ctr">
              <a:defRPr/>
            </a:pPr>
            <a:r>
              <a:rPr lang="es-CO" sz="2400" b="1" i="1" dirty="0">
                <a:latin typeface="Calibri" pitchFamily="34" charset="0"/>
                <a:cs typeface="Times New Roman" pitchFamily="18" charset="0"/>
              </a:rPr>
              <a:t>Programa académico que se cursa</a:t>
            </a:r>
          </a:p>
          <a:p>
            <a:pPr algn="ctr">
              <a:defRPr/>
            </a:pPr>
            <a:r>
              <a:rPr lang="es-CO" sz="2400" b="1" i="1" dirty="0">
                <a:latin typeface="Calibri" pitchFamily="34" charset="0"/>
                <a:cs typeface="Times New Roman" pitchFamily="18" charset="0"/>
              </a:rPr>
              <a:t>Facultad de Ingeniería</a:t>
            </a:r>
          </a:p>
          <a:p>
            <a:pPr algn="ctr">
              <a:defRPr/>
            </a:pPr>
            <a:r>
              <a:rPr lang="es-CO" sz="2400" b="1" dirty="0">
                <a:latin typeface="Calibri" pitchFamily="34" charset="0"/>
                <a:cs typeface="Times New Roman" pitchFamily="18" charset="0"/>
              </a:rPr>
              <a:t>Institución Universitaria </a:t>
            </a:r>
            <a:r>
              <a:rPr lang="es-CO" sz="2400" b="1" dirty="0" err="1">
                <a:latin typeface="Calibri" pitchFamily="34" charset="0"/>
                <a:cs typeface="Times New Roman" pitchFamily="18" charset="0"/>
              </a:rPr>
              <a:t>Uninpahu</a:t>
            </a:r>
            <a:endParaRPr lang="es-CO" sz="2400" b="1" dirty="0">
              <a:latin typeface="Calibri" pitchFamily="34" charset="0"/>
              <a:cs typeface="Times New Roman" pitchFamily="18" charset="0"/>
            </a:endParaRPr>
          </a:p>
          <a:p>
            <a:pPr algn="ctr">
              <a:defRPr/>
            </a:pPr>
            <a:r>
              <a:rPr lang="es-CO" sz="2400" b="1" dirty="0">
                <a:latin typeface="Calibri" pitchFamily="34" charset="0"/>
                <a:cs typeface="Times New Roman" pitchFamily="18" charset="0"/>
              </a:rPr>
              <a:t>2019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487043" y="6588060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t="21987" r="1176" b="62606"/>
          <a:stretch/>
        </p:blipFill>
        <p:spPr>
          <a:xfrm>
            <a:off x="-36512" y="1"/>
            <a:ext cx="9180512" cy="100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0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5 Rectángulo"/>
          <p:cNvSpPr>
            <a:spLocks noChangeArrowheads="1"/>
          </p:cNvSpPr>
          <p:nvPr/>
        </p:nvSpPr>
        <p:spPr bwMode="auto">
          <a:xfrm>
            <a:off x="2484438" y="44450"/>
            <a:ext cx="1925637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endParaRPr lang="es-CO" sz="1200">
              <a:solidFill>
                <a:schemeClr val="bg1"/>
              </a:solidFill>
            </a:endParaRPr>
          </a:p>
          <a:p>
            <a:pPr algn="r"/>
            <a:r>
              <a:rPr lang="es-CO" sz="1200">
                <a:solidFill>
                  <a:schemeClr val="bg1"/>
                </a:solidFill>
              </a:rPr>
              <a:t>Motivación </a:t>
            </a:r>
          </a:p>
          <a:p>
            <a:pPr algn="r"/>
            <a:r>
              <a:rPr lang="es-CO" sz="1200">
                <a:solidFill>
                  <a:schemeClr val="bg1"/>
                </a:solidFill>
              </a:rPr>
              <a:t>Metodología</a:t>
            </a:r>
          </a:p>
          <a:p>
            <a:pPr algn="r"/>
            <a:r>
              <a:rPr lang="es-CO" sz="1200">
                <a:solidFill>
                  <a:schemeClr val="bg1"/>
                </a:solidFill>
              </a:rPr>
              <a:t>Objetivos</a:t>
            </a:r>
          </a:p>
          <a:p>
            <a:pPr algn="r"/>
            <a:r>
              <a:rPr lang="es-CO" sz="1200">
                <a:solidFill>
                  <a:schemeClr val="bg1"/>
                </a:solidFill>
              </a:rPr>
              <a:t>Resultados esperados</a:t>
            </a:r>
          </a:p>
          <a:p>
            <a:pPr algn="r"/>
            <a:r>
              <a:rPr lang="es-CO" sz="110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0244" name="57 Grupo"/>
          <p:cNvGrpSpPr>
            <a:grpSpLocks/>
          </p:cNvGrpSpPr>
          <p:nvPr/>
        </p:nvGrpSpPr>
        <p:grpSpPr bwMode="auto">
          <a:xfrm>
            <a:off x="1080189" y="1412776"/>
            <a:ext cx="2241037" cy="461665"/>
            <a:chOff x="576108" y="1484784"/>
            <a:chExt cx="2241565" cy="461367"/>
          </a:xfrm>
        </p:grpSpPr>
        <p:sp>
          <p:nvSpPr>
            <p:cNvPr id="8" name="7 Conector"/>
            <p:cNvSpPr/>
            <p:nvPr/>
          </p:nvSpPr>
          <p:spPr>
            <a:xfrm>
              <a:off x="576108" y="1565488"/>
              <a:ext cx="360040" cy="360040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1600" dirty="0"/>
                <a:t>1</a:t>
              </a:r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1043693" y="1484784"/>
              <a:ext cx="1773980" cy="461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2400" dirty="0">
                  <a:solidFill>
                    <a:schemeClr val="accent1">
                      <a:lumMod val="75000"/>
                    </a:schemeClr>
                  </a:solidFill>
                  <a:latin typeface="+mn-lt"/>
                  <a:cs typeface="+mn-cs"/>
                </a:rPr>
                <a:t>Introducción</a:t>
              </a:r>
            </a:p>
          </p:txBody>
        </p:sp>
      </p:grpSp>
      <p:grpSp>
        <p:nvGrpSpPr>
          <p:cNvPr id="10245" name="30 Grupo"/>
          <p:cNvGrpSpPr>
            <a:grpSpLocks/>
          </p:cNvGrpSpPr>
          <p:nvPr/>
        </p:nvGrpSpPr>
        <p:grpSpPr bwMode="auto">
          <a:xfrm>
            <a:off x="1062367" y="2492896"/>
            <a:ext cx="1879478" cy="461665"/>
            <a:chOff x="630054" y="2564904"/>
            <a:chExt cx="1879367" cy="461368"/>
          </a:xfrm>
        </p:grpSpPr>
        <p:sp>
          <p:nvSpPr>
            <p:cNvPr id="11" name="10 Conector"/>
            <p:cNvSpPr/>
            <p:nvPr/>
          </p:nvSpPr>
          <p:spPr>
            <a:xfrm>
              <a:off x="630054" y="2634836"/>
              <a:ext cx="360040" cy="360040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1600" dirty="0"/>
                <a:t>3</a:t>
              </a: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1115917" y="2564904"/>
              <a:ext cx="1393504" cy="4613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2400" dirty="0">
                  <a:solidFill>
                    <a:schemeClr val="accent1">
                      <a:lumMod val="75000"/>
                    </a:schemeClr>
                  </a:solidFill>
                  <a:latin typeface="+mn-lt"/>
                  <a:cs typeface="+mn-cs"/>
                </a:rPr>
                <a:t>Objetivos</a:t>
              </a:r>
            </a:p>
          </p:txBody>
        </p:sp>
      </p:grpSp>
      <p:grpSp>
        <p:nvGrpSpPr>
          <p:cNvPr id="10246" name="51 Grupo"/>
          <p:cNvGrpSpPr>
            <a:grpSpLocks/>
          </p:cNvGrpSpPr>
          <p:nvPr/>
        </p:nvGrpSpPr>
        <p:grpSpPr bwMode="auto">
          <a:xfrm>
            <a:off x="1080187" y="3615407"/>
            <a:ext cx="1822930" cy="461665"/>
            <a:chOff x="647834" y="2564906"/>
            <a:chExt cx="1823459" cy="462959"/>
          </a:xfrm>
        </p:grpSpPr>
        <p:sp>
          <p:nvSpPr>
            <p:cNvPr id="14" name="13 Conector"/>
            <p:cNvSpPr/>
            <p:nvPr/>
          </p:nvSpPr>
          <p:spPr>
            <a:xfrm>
              <a:off x="647834" y="2637262"/>
              <a:ext cx="360040" cy="360040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CO" sz="1600" dirty="0"/>
                <a:t>5</a:t>
              </a:r>
              <a:endParaRPr lang="es-ES" sz="1600" dirty="0"/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1116041" y="2564906"/>
              <a:ext cx="1355252" cy="4629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2400" dirty="0">
                  <a:solidFill>
                    <a:schemeClr val="accent1">
                      <a:lumMod val="75000"/>
                    </a:schemeClr>
                  </a:solidFill>
                  <a:latin typeface="+mn-lt"/>
                  <a:cs typeface="+mn-cs"/>
                </a:rPr>
                <a:t>Hipótesis</a:t>
              </a:r>
            </a:p>
          </p:txBody>
        </p:sp>
      </p:grpSp>
      <p:grpSp>
        <p:nvGrpSpPr>
          <p:cNvPr id="10247" name="20 Grupo"/>
          <p:cNvGrpSpPr>
            <a:grpSpLocks/>
          </p:cNvGrpSpPr>
          <p:nvPr/>
        </p:nvGrpSpPr>
        <p:grpSpPr bwMode="auto">
          <a:xfrm>
            <a:off x="1080187" y="3068960"/>
            <a:ext cx="2102109" cy="461665"/>
            <a:chOff x="647818" y="2564904"/>
            <a:chExt cx="2103058" cy="461368"/>
          </a:xfrm>
        </p:grpSpPr>
        <p:sp>
          <p:nvSpPr>
            <p:cNvPr id="20" name="19 Conector"/>
            <p:cNvSpPr/>
            <p:nvPr/>
          </p:nvSpPr>
          <p:spPr>
            <a:xfrm>
              <a:off x="647818" y="2635774"/>
              <a:ext cx="360040" cy="360040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CO" sz="1600" dirty="0"/>
                <a:t>4</a:t>
              </a:r>
              <a:endParaRPr lang="es-ES" sz="1600" dirty="0"/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1116101" y="2564904"/>
              <a:ext cx="1634775" cy="4613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CO" sz="2400" dirty="0">
                  <a:solidFill>
                    <a:schemeClr val="accent1">
                      <a:lumMod val="75000"/>
                    </a:schemeClr>
                  </a:solidFill>
                  <a:latin typeface="+mn-lt"/>
                  <a:cs typeface="+mn-cs"/>
                </a:rPr>
                <a:t>Justificación</a:t>
              </a:r>
              <a:endParaRPr lang="es-ES" sz="2400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18" name="51 Grupo"/>
          <p:cNvGrpSpPr>
            <a:grpSpLocks/>
          </p:cNvGrpSpPr>
          <p:nvPr/>
        </p:nvGrpSpPr>
        <p:grpSpPr bwMode="auto">
          <a:xfrm>
            <a:off x="1080186" y="4175392"/>
            <a:ext cx="2207056" cy="461665"/>
            <a:chOff x="619537" y="2564906"/>
            <a:chExt cx="2207698" cy="462959"/>
          </a:xfrm>
        </p:grpSpPr>
        <p:sp>
          <p:nvSpPr>
            <p:cNvPr id="19" name="13 Conector"/>
            <p:cNvSpPr/>
            <p:nvPr/>
          </p:nvSpPr>
          <p:spPr>
            <a:xfrm>
              <a:off x="619537" y="2606890"/>
              <a:ext cx="360040" cy="360040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CO" sz="1600" dirty="0"/>
                <a:t>6</a:t>
              </a:r>
              <a:endParaRPr lang="es-ES" sz="1600" dirty="0"/>
            </a:p>
          </p:txBody>
        </p:sp>
        <p:sp>
          <p:nvSpPr>
            <p:cNvPr id="22" name="14 CuadroTexto"/>
            <p:cNvSpPr txBox="1"/>
            <p:nvPr/>
          </p:nvSpPr>
          <p:spPr>
            <a:xfrm>
              <a:off x="1087151" y="2564906"/>
              <a:ext cx="1740084" cy="4629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2400" dirty="0">
                  <a:solidFill>
                    <a:schemeClr val="accent1">
                      <a:lumMod val="75000"/>
                    </a:schemeClr>
                  </a:solidFill>
                  <a:latin typeface="+mn-lt"/>
                  <a:cs typeface="+mn-cs"/>
                </a:rPr>
                <a:t>Metodología</a:t>
              </a:r>
            </a:p>
          </p:txBody>
        </p:sp>
      </p:grpSp>
      <p:sp>
        <p:nvSpPr>
          <p:cNvPr id="4" name="CuadroTexto 3"/>
          <p:cNvSpPr txBox="1"/>
          <p:nvPr/>
        </p:nvSpPr>
        <p:spPr>
          <a:xfrm>
            <a:off x="1079664" y="280886"/>
            <a:ext cx="1421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</a:rPr>
              <a:t>Agenda</a:t>
            </a:r>
          </a:p>
        </p:txBody>
      </p:sp>
      <p:grpSp>
        <p:nvGrpSpPr>
          <p:cNvPr id="27" name="51 Grupo"/>
          <p:cNvGrpSpPr>
            <a:grpSpLocks/>
          </p:cNvGrpSpPr>
          <p:nvPr/>
        </p:nvGrpSpPr>
        <p:grpSpPr bwMode="auto">
          <a:xfrm>
            <a:off x="1082765" y="4725144"/>
            <a:ext cx="4785380" cy="461665"/>
            <a:chOff x="577309" y="2564906"/>
            <a:chExt cx="4786770" cy="462959"/>
          </a:xfrm>
        </p:grpSpPr>
        <p:sp>
          <p:nvSpPr>
            <p:cNvPr id="28" name="13 Conector"/>
            <p:cNvSpPr/>
            <p:nvPr/>
          </p:nvSpPr>
          <p:spPr>
            <a:xfrm>
              <a:off x="577309" y="2606362"/>
              <a:ext cx="360040" cy="360040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CO" sz="1600" dirty="0"/>
                <a:t>7</a:t>
              </a:r>
              <a:endParaRPr lang="es-ES" sz="1600" dirty="0"/>
            </a:p>
          </p:txBody>
        </p:sp>
        <p:sp>
          <p:nvSpPr>
            <p:cNvPr id="29" name="14 CuadroTexto"/>
            <p:cNvSpPr txBox="1"/>
            <p:nvPr/>
          </p:nvSpPr>
          <p:spPr>
            <a:xfrm>
              <a:off x="1044013" y="2564906"/>
              <a:ext cx="4320066" cy="4629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2400" dirty="0">
                  <a:solidFill>
                    <a:schemeClr val="accent1">
                      <a:lumMod val="75000"/>
                    </a:schemeClr>
                  </a:solidFill>
                  <a:latin typeface="+mn-lt"/>
                  <a:cs typeface="+mn-cs"/>
                </a:rPr>
                <a:t>Impactos y Resultados Esperados</a:t>
              </a:r>
            </a:p>
          </p:txBody>
        </p:sp>
      </p:grpSp>
      <p:grpSp>
        <p:nvGrpSpPr>
          <p:cNvPr id="30" name="51 Grupo"/>
          <p:cNvGrpSpPr>
            <a:grpSpLocks/>
          </p:cNvGrpSpPr>
          <p:nvPr/>
        </p:nvGrpSpPr>
        <p:grpSpPr bwMode="auto">
          <a:xfrm>
            <a:off x="1079664" y="5271591"/>
            <a:ext cx="3647333" cy="461665"/>
            <a:chOff x="575556" y="2564906"/>
            <a:chExt cx="3648391" cy="462959"/>
          </a:xfrm>
        </p:grpSpPr>
        <p:sp>
          <p:nvSpPr>
            <p:cNvPr id="31" name="13 Conector"/>
            <p:cNvSpPr/>
            <p:nvPr/>
          </p:nvSpPr>
          <p:spPr>
            <a:xfrm>
              <a:off x="575556" y="2608401"/>
              <a:ext cx="360040" cy="360040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CO" sz="1600" dirty="0"/>
                <a:t>8</a:t>
              </a:r>
              <a:endParaRPr lang="es-ES" sz="1600" dirty="0"/>
            </a:p>
          </p:txBody>
        </p:sp>
        <p:sp>
          <p:nvSpPr>
            <p:cNvPr id="32" name="14 CuadroTexto"/>
            <p:cNvSpPr txBox="1"/>
            <p:nvPr/>
          </p:nvSpPr>
          <p:spPr>
            <a:xfrm>
              <a:off x="1043692" y="2564906"/>
              <a:ext cx="3180255" cy="4629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2400" dirty="0">
                  <a:solidFill>
                    <a:schemeClr val="accent1">
                      <a:lumMod val="75000"/>
                    </a:schemeClr>
                  </a:solidFill>
                  <a:latin typeface="+mn-lt"/>
                  <a:cs typeface="+mn-cs"/>
                </a:rPr>
                <a:t>Recursos y Presupuesto</a:t>
              </a:r>
            </a:p>
          </p:txBody>
        </p:sp>
      </p:grpSp>
      <p:grpSp>
        <p:nvGrpSpPr>
          <p:cNvPr id="33" name="51 Grupo"/>
          <p:cNvGrpSpPr>
            <a:grpSpLocks/>
          </p:cNvGrpSpPr>
          <p:nvPr/>
        </p:nvGrpSpPr>
        <p:grpSpPr bwMode="auto">
          <a:xfrm>
            <a:off x="1079664" y="5775647"/>
            <a:ext cx="2196191" cy="461665"/>
            <a:chOff x="575556" y="2564906"/>
            <a:chExt cx="2196828" cy="462959"/>
          </a:xfrm>
        </p:grpSpPr>
        <p:sp>
          <p:nvSpPr>
            <p:cNvPr id="34" name="13 Conector"/>
            <p:cNvSpPr/>
            <p:nvPr/>
          </p:nvSpPr>
          <p:spPr>
            <a:xfrm>
              <a:off x="575556" y="2618735"/>
              <a:ext cx="360040" cy="360040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CO" sz="1600" dirty="0"/>
                <a:t>9</a:t>
              </a:r>
              <a:endParaRPr lang="es-ES" sz="1600" dirty="0"/>
            </a:p>
          </p:txBody>
        </p:sp>
        <p:sp>
          <p:nvSpPr>
            <p:cNvPr id="35" name="14 CuadroTexto"/>
            <p:cNvSpPr txBox="1"/>
            <p:nvPr/>
          </p:nvSpPr>
          <p:spPr>
            <a:xfrm>
              <a:off x="1007928" y="2564906"/>
              <a:ext cx="1764456" cy="4629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2400" dirty="0">
                  <a:solidFill>
                    <a:schemeClr val="accent1">
                      <a:lumMod val="75000"/>
                    </a:schemeClr>
                  </a:solidFill>
                  <a:latin typeface="+mn-lt"/>
                  <a:cs typeface="+mn-cs"/>
                </a:rPr>
                <a:t>Cronograma</a:t>
              </a:r>
            </a:p>
          </p:txBody>
        </p:sp>
      </p:grpSp>
      <p:grpSp>
        <p:nvGrpSpPr>
          <p:cNvPr id="36" name="57 Grupo"/>
          <p:cNvGrpSpPr>
            <a:grpSpLocks/>
          </p:cNvGrpSpPr>
          <p:nvPr/>
        </p:nvGrpSpPr>
        <p:grpSpPr bwMode="auto">
          <a:xfrm>
            <a:off x="1080189" y="1959223"/>
            <a:ext cx="4227480" cy="461665"/>
            <a:chOff x="576108" y="1484784"/>
            <a:chExt cx="4228476" cy="461367"/>
          </a:xfrm>
        </p:grpSpPr>
        <p:sp>
          <p:nvSpPr>
            <p:cNvPr id="37" name="7 Conector"/>
            <p:cNvSpPr/>
            <p:nvPr/>
          </p:nvSpPr>
          <p:spPr>
            <a:xfrm>
              <a:off x="576108" y="1565588"/>
              <a:ext cx="360040" cy="360040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1600" dirty="0"/>
                <a:t>2</a:t>
              </a:r>
            </a:p>
          </p:txBody>
        </p:sp>
        <p:sp>
          <p:nvSpPr>
            <p:cNvPr id="38" name="8 CuadroTexto"/>
            <p:cNvSpPr txBox="1"/>
            <p:nvPr/>
          </p:nvSpPr>
          <p:spPr>
            <a:xfrm>
              <a:off x="1044014" y="1484784"/>
              <a:ext cx="3760570" cy="461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2400" dirty="0">
                  <a:solidFill>
                    <a:schemeClr val="accent1">
                      <a:lumMod val="75000"/>
                    </a:schemeClr>
                  </a:solidFill>
                  <a:latin typeface="+mn-lt"/>
                  <a:cs typeface="+mn-cs"/>
                </a:rPr>
                <a:t>Planteamiento del Problema </a:t>
              </a:r>
            </a:p>
          </p:txBody>
        </p:sp>
      </p:grpSp>
      <p:pic>
        <p:nvPicPr>
          <p:cNvPr id="39" name="Imagen 38"/>
          <p:cNvPicPr>
            <a:picLocks noChangeAspect="1"/>
          </p:cNvPicPr>
          <p:nvPr/>
        </p:nvPicPr>
        <p:blipFill rotWithShape="1">
          <a:blip r:embed="rId2"/>
          <a:srcRect t="21987" r="1176" b="62606"/>
          <a:stretch/>
        </p:blipFill>
        <p:spPr>
          <a:xfrm>
            <a:off x="-36512" y="1"/>
            <a:ext cx="9180512" cy="10036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21987" r="1176" b="62606"/>
          <a:stretch/>
        </p:blipFill>
        <p:spPr>
          <a:xfrm>
            <a:off x="-36512" y="1"/>
            <a:ext cx="9180512" cy="1003672"/>
          </a:xfrm>
          <a:prstGeom prst="rect">
            <a:avLst/>
          </a:prstGeom>
        </p:spPr>
      </p:pic>
      <p:sp>
        <p:nvSpPr>
          <p:cNvPr id="3" name="2 Marcador de contenido"/>
          <p:cNvSpPr txBox="1">
            <a:spLocks/>
          </p:cNvSpPr>
          <p:nvPr/>
        </p:nvSpPr>
        <p:spPr>
          <a:xfrm>
            <a:off x="148101" y="1124744"/>
            <a:ext cx="8811286" cy="5184104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 eaLnBrk="1" hangingPunct="1">
              <a:buFont typeface="Wingdings" panose="05000000000000000000" pitchFamily="2" charset="2"/>
              <a:buChar char="v"/>
            </a:pPr>
            <a:r>
              <a:rPr lang="es-ES" sz="1800" b="1" dirty="0">
                <a:latin typeface="Arial" charset="0"/>
                <a:cs typeface="Arial" charset="0"/>
              </a:rPr>
              <a:t>INTRODUCCIÓN</a:t>
            </a:r>
          </a:p>
          <a:p>
            <a:pPr marL="274638" lvl="1" indent="0" algn="just" eaLnBrk="1" hangingPunct="1">
              <a:buNone/>
            </a:pPr>
            <a:endParaRPr lang="es-ES" sz="1800" dirty="0">
              <a:latin typeface="Arial" charset="0"/>
              <a:cs typeface="Arial" charset="0"/>
            </a:endParaRPr>
          </a:p>
          <a:p>
            <a:pPr marL="274638" lvl="1" indent="0" algn="just" eaLnBrk="1" hangingPunct="1">
              <a:buNone/>
            </a:pPr>
            <a:r>
              <a:rPr lang="es-CO" sz="1800" dirty="0"/>
              <a:t>Aquí se debe dar una idea cerrada y breve de todos los aspectos que compone el proyecto esto debe ser claro y ordenado, enfocado al tema central de estudio realizando una pequeña justificación, que es donde se mencionan las razones por las cuales se está realizando ese proyecto. </a:t>
            </a:r>
            <a:r>
              <a:rPr lang="es-ES" sz="1800" dirty="0">
                <a:latin typeface="Arial" charset="0"/>
                <a:cs typeface="Arial" charset="0"/>
              </a:rPr>
              <a:t> </a:t>
            </a:r>
          </a:p>
          <a:p>
            <a:pPr marL="274638" lvl="1" indent="0" algn="just" eaLnBrk="1" hangingPunct="1">
              <a:buNone/>
            </a:pPr>
            <a:endParaRPr lang="es-ES" sz="1800" dirty="0">
              <a:latin typeface="Arial" charset="0"/>
              <a:cs typeface="Arial" charset="0"/>
            </a:endParaRPr>
          </a:p>
          <a:p>
            <a:pPr marL="274638" lvl="1" indent="0" algn="just" eaLnBrk="1" hangingPunct="1">
              <a:buNone/>
            </a:pPr>
            <a:r>
              <a:rPr lang="es-ES" sz="1800" dirty="0">
                <a:latin typeface="Arial" charset="0"/>
                <a:cs typeface="Arial" charset="0"/>
              </a:rPr>
              <a:t>Ejemplo:</a:t>
            </a:r>
          </a:p>
          <a:p>
            <a:pPr marL="274638" lvl="1" indent="0" algn="just" eaLnBrk="1" hangingPunct="1">
              <a:buNone/>
            </a:pPr>
            <a:r>
              <a:rPr lang="es-ES" sz="1800" dirty="0">
                <a:latin typeface="Arial" charset="0"/>
                <a:cs typeface="Arial" charset="0"/>
              </a:rPr>
              <a:t>Debes dejar claro el como lo quieres conseguir</a:t>
            </a:r>
          </a:p>
          <a:p>
            <a:pPr marL="274638" lvl="1" indent="0" algn="just" eaLnBrk="1" hangingPunct="1">
              <a:buNone/>
            </a:pPr>
            <a:r>
              <a:rPr lang="es-ES" sz="1800" dirty="0">
                <a:latin typeface="Arial" charset="0"/>
                <a:cs typeface="Arial" charset="0"/>
              </a:rPr>
              <a:t>Que quieres conseguir</a:t>
            </a:r>
          </a:p>
          <a:p>
            <a:pPr marL="274638" lvl="1" indent="0" algn="just" eaLnBrk="1" hangingPunct="1">
              <a:buNone/>
            </a:pPr>
            <a:r>
              <a:rPr lang="es-ES" sz="1800" dirty="0">
                <a:latin typeface="Arial" charset="0"/>
                <a:cs typeface="Arial" charset="0"/>
              </a:rPr>
              <a:t>Y el como lo vas a lograr</a:t>
            </a:r>
          </a:p>
          <a:p>
            <a:pPr marL="274638" lvl="1" indent="0" algn="just" eaLnBrk="1" hangingPunct="1">
              <a:buNone/>
            </a:pPr>
            <a:endParaRPr lang="es-ES" sz="18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617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21987" r="1176" b="62606"/>
          <a:stretch/>
        </p:blipFill>
        <p:spPr>
          <a:xfrm>
            <a:off x="-36512" y="1"/>
            <a:ext cx="9180512" cy="1003672"/>
          </a:xfrm>
          <a:prstGeom prst="rect">
            <a:avLst/>
          </a:prstGeom>
        </p:spPr>
      </p:pic>
      <p:sp>
        <p:nvSpPr>
          <p:cNvPr id="3" name="2 Marcador de contenido"/>
          <p:cNvSpPr txBox="1">
            <a:spLocks/>
          </p:cNvSpPr>
          <p:nvPr/>
        </p:nvSpPr>
        <p:spPr>
          <a:xfrm>
            <a:off x="148101" y="1124744"/>
            <a:ext cx="8811286" cy="5184104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 eaLnBrk="1" hangingPunct="1">
              <a:buFont typeface="Wingdings" panose="05000000000000000000" pitchFamily="2" charset="2"/>
              <a:buChar char="v"/>
            </a:pPr>
            <a:r>
              <a:rPr lang="es-ES" sz="1800" b="1" dirty="0">
                <a:latin typeface="Arial" charset="0"/>
                <a:cs typeface="Arial" charset="0"/>
              </a:rPr>
              <a:t>Problema de investigación</a:t>
            </a:r>
          </a:p>
          <a:p>
            <a:pPr marL="274638" lvl="1" indent="0" algn="just" eaLnBrk="1" hangingPunct="1">
              <a:buNone/>
            </a:pPr>
            <a:endParaRPr lang="es-ES" sz="1800" dirty="0">
              <a:latin typeface="Arial" charset="0"/>
              <a:cs typeface="Arial" charset="0"/>
            </a:endParaRPr>
          </a:p>
          <a:p>
            <a:pPr marL="274638" lvl="1" indent="0" algn="just" eaLnBrk="1" hangingPunct="1">
              <a:buNone/>
            </a:pPr>
            <a:r>
              <a:rPr lang="es-CO" sz="1800" dirty="0"/>
              <a:t>Es importante destacar que el problema a tratar en el proyecto que aquel que se podría decir que equivale a lo que es el objeto del conocimiento científico, explicando las razones por las que usted realiza este proyecto. Aquí se deben referenciar investigaciones anteriores. </a:t>
            </a:r>
            <a:r>
              <a:rPr lang="es-ES" sz="1800" dirty="0">
                <a:latin typeface="Arial" charset="0"/>
                <a:cs typeface="Arial" charset="0"/>
              </a:rPr>
              <a:t> </a:t>
            </a:r>
          </a:p>
          <a:p>
            <a:pPr marL="274638" lvl="1" indent="0" algn="just" eaLnBrk="1" hangingPunct="1">
              <a:buNone/>
            </a:pPr>
            <a:endParaRPr lang="es-ES" sz="1800" dirty="0">
              <a:latin typeface="Arial" charset="0"/>
              <a:cs typeface="Arial" charset="0"/>
            </a:endParaRPr>
          </a:p>
          <a:p>
            <a:pPr marL="274638" lvl="1" indent="0" algn="just" eaLnBrk="1" hangingPunct="1">
              <a:buNone/>
            </a:pPr>
            <a:r>
              <a:rPr lang="es-ES" sz="1800" b="1" dirty="0">
                <a:latin typeface="Arial" charset="0"/>
                <a:cs typeface="Arial" charset="0"/>
              </a:rPr>
              <a:t>Explicación:</a:t>
            </a:r>
          </a:p>
          <a:p>
            <a:pPr marL="274638" lvl="1" indent="0" algn="just" eaLnBrk="1" hangingPunct="1">
              <a:buNone/>
            </a:pPr>
            <a:r>
              <a:rPr lang="es-ES" sz="1800" dirty="0">
                <a:latin typeface="Arial" charset="0"/>
                <a:cs typeface="Arial" charset="0"/>
              </a:rPr>
              <a:t>Te debes realizar las siguientes preguntas.</a:t>
            </a:r>
          </a:p>
          <a:p>
            <a:pPr lvl="1" algn="just" eaLnBrk="1" hangingPunct="1">
              <a:buFont typeface="Wingdings" panose="05000000000000000000" pitchFamily="2" charset="2"/>
              <a:buChar char="v"/>
            </a:pPr>
            <a:r>
              <a:rPr lang="es-ES" sz="1800" dirty="0">
                <a:latin typeface="Arial" charset="0"/>
                <a:cs typeface="Arial" charset="0"/>
              </a:rPr>
              <a:t>Que tema se quiere tomar como eje de investigación, porque y para que?</a:t>
            </a:r>
          </a:p>
          <a:p>
            <a:pPr lvl="1" algn="just" eaLnBrk="1" hangingPunct="1">
              <a:buFont typeface="Wingdings" panose="05000000000000000000" pitchFamily="2" charset="2"/>
              <a:buChar char="v"/>
            </a:pPr>
            <a:r>
              <a:rPr lang="es-ES" sz="1800" dirty="0">
                <a:latin typeface="Arial" charset="0"/>
                <a:cs typeface="Arial" charset="0"/>
              </a:rPr>
              <a:t>De donde se parte y a donde quiere llegar?</a:t>
            </a:r>
          </a:p>
          <a:p>
            <a:pPr marL="274638" lvl="1" indent="0" algn="just" eaLnBrk="1" hangingPunct="1">
              <a:buNone/>
            </a:pPr>
            <a:endParaRPr lang="es-ES" sz="1800" dirty="0">
              <a:latin typeface="Arial" charset="0"/>
              <a:cs typeface="Arial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30313" t="57003" r="53938" b="10782"/>
          <a:stretch/>
        </p:blipFill>
        <p:spPr>
          <a:xfrm>
            <a:off x="7308304" y="4437112"/>
            <a:ext cx="1440160" cy="16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3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21987" r="1176" b="62606"/>
          <a:stretch/>
        </p:blipFill>
        <p:spPr>
          <a:xfrm>
            <a:off x="-36512" y="1"/>
            <a:ext cx="9180512" cy="1003672"/>
          </a:xfrm>
          <a:prstGeom prst="rect">
            <a:avLst/>
          </a:prstGeom>
        </p:spPr>
      </p:pic>
      <p:sp>
        <p:nvSpPr>
          <p:cNvPr id="3" name="2 Marcador de contenido"/>
          <p:cNvSpPr txBox="1">
            <a:spLocks/>
          </p:cNvSpPr>
          <p:nvPr/>
        </p:nvSpPr>
        <p:spPr>
          <a:xfrm>
            <a:off x="148101" y="1124744"/>
            <a:ext cx="8811286" cy="5184104"/>
          </a:xfrm>
          <a:prstGeom prst="rect">
            <a:avLst/>
          </a:prstGeom>
        </p:spPr>
        <p:txBody>
          <a:bodyPr anchor="t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just" eaLnBrk="1" hangingPunct="1">
              <a:buNone/>
            </a:pPr>
            <a:endParaRPr lang="es-ES" sz="1800" dirty="0">
              <a:latin typeface="Arial" charset="0"/>
              <a:cs typeface="Arial" charset="0"/>
            </a:endParaRPr>
          </a:p>
          <a:p>
            <a:pPr marL="274320" lvl="1" indent="0" algn="just" eaLnBrk="1" hangingPunct="1">
              <a:buNone/>
            </a:pPr>
            <a:r>
              <a:rPr lang="es-CO" sz="1800" b="1" dirty="0">
                <a:latin typeface="Arial" charset="0"/>
                <a:cs typeface="Arial" charset="0"/>
              </a:rPr>
              <a:t>OBJETIVO GENERAL</a:t>
            </a:r>
            <a:r>
              <a:rPr lang="es-CO" sz="1800" dirty="0">
                <a:latin typeface="Arial" charset="0"/>
                <a:cs typeface="Arial" charset="0"/>
              </a:rPr>
              <a:t> </a:t>
            </a:r>
          </a:p>
          <a:p>
            <a:pPr marL="547370" lvl="1" algn="just" eaLnBrk="1" hangingPunct="1">
              <a:buFont typeface="Wingdings" panose="05000000000000000000" pitchFamily="2" charset="2"/>
              <a:buChar char="v"/>
            </a:pPr>
            <a:r>
              <a:rPr lang="es-CO" sz="1800" dirty="0">
                <a:latin typeface="Arial" charset="0"/>
                <a:cs typeface="Arial" charset="0"/>
              </a:rPr>
              <a:t>Debe coincidir con el título del proyecto. Además de indicar lo que se quiere lograr con la in desde el punto de vista tecnológico. </a:t>
            </a:r>
          </a:p>
          <a:p>
            <a:pPr marL="547370" lvl="1" algn="just" eaLnBrk="1" hangingPunct="1">
              <a:buFont typeface="Wingdings" panose="05000000000000000000" pitchFamily="2" charset="2"/>
              <a:buChar char="v"/>
            </a:pPr>
            <a:r>
              <a:rPr lang="es-CO" sz="1800" b="1" dirty="0">
                <a:latin typeface="Arial" charset="0"/>
                <a:cs typeface="Arial" charset="0"/>
              </a:rPr>
              <a:t>Ejemplo</a:t>
            </a:r>
          </a:p>
          <a:p>
            <a:pPr marL="274320" lvl="1" indent="0" algn="just" eaLnBrk="1" hangingPunct="1">
              <a:buNone/>
            </a:pPr>
            <a:r>
              <a:rPr lang="es-CO" sz="1800" dirty="0"/>
              <a:t>Bajar de peso y dar “forma a mi cuerpo”</a:t>
            </a:r>
            <a:r>
              <a:rPr lang="es-CO" sz="1800" dirty="0">
                <a:latin typeface="Arial" charset="0"/>
                <a:cs typeface="Arial" charset="0"/>
              </a:rPr>
              <a:t> </a:t>
            </a:r>
          </a:p>
          <a:p>
            <a:pPr marL="274320" lvl="1" indent="0" algn="just" eaLnBrk="1" hangingPunct="1">
              <a:buNone/>
            </a:pPr>
            <a:r>
              <a:rPr lang="es-CO" sz="1800" b="1" dirty="0">
                <a:latin typeface="Arial" charset="0"/>
                <a:cs typeface="Arial" charset="0"/>
              </a:rPr>
              <a:t>OBJETIVOS ESPECÍFICOS </a:t>
            </a:r>
          </a:p>
          <a:p>
            <a:pPr marL="547370" lvl="1" algn="just" eaLnBrk="1" hangingPunct="1">
              <a:buFont typeface="Wingdings" panose="05000000000000000000" pitchFamily="2" charset="2"/>
              <a:buChar char="v"/>
            </a:pPr>
            <a:r>
              <a:rPr lang="es-CO" sz="1800" dirty="0">
                <a:latin typeface="Arial" charset="0"/>
                <a:cs typeface="Arial" charset="0"/>
              </a:rPr>
              <a:t>Son la descomposición y secuencia lógica del objetivo general, ya que se puede decir que son aquellos por los cuales se puede lograr el objetivo general</a:t>
            </a:r>
            <a:r>
              <a:rPr lang="es-CO" sz="2800" dirty="0"/>
              <a:t>.</a:t>
            </a:r>
            <a:endParaRPr lang="es-CO" sz="6000" dirty="0">
              <a:cs typeface="Calibri" panose="020F0502020204030204"/>
            </a:endParaRPr>
          </a:p>
          <a:p>
            <a:pPr marL="547370" lvl="1" algn="just" eaLnBrk="1" hangingPunct="1">
              <a:buFont typeface="Wingdings" panose="05000000000000000000" pitchFamily="2" charset="2"/>
              <a:buChar char="v"/>
            </a:pPr>
            <a:r>
              <a:rPr lang="es-CO" sz="1800" b="1" dirty="0">
                <a:latin typeface="Arial" charset="0"/>
                <a:cs typeface="Arial" charset="0"/>
              </a:rPr>
              <a:t>Ejemplo</a:t>
            </a:r>
          </a:p>
          <a:p>
            <a:pPr marL="547370" lvl="1" algn="just" eaLnBrk="1" hangingPunct="1">
              <a:buFont typeface="Wingdings" panose="05000000000000000000" pitchFamily="2" charset="2"/>
              <a:buChar char="v"/>
            </a:pPr>
            <a:r>
              <a:rPr lang="es-CO" sz="1800" dirty="0"/>
              <a:t>educir consumo de alimentos chatarra</a:t>
            </a:r>
            <a:endParaRPr lang="es-CO" sz="1800" dirty="0">
              <a:cs typeface="Calibri" panose="020F0502020204030204"/>
            </a:endParaRPr>
          </a:p>
          <a:p>
            <a:pPr marL="547370" lvl="1" algn="just" eaLnBrk="1" hangingPunct="1">
              <a:buFont typeface="Wingdings" panose="05000000000000000000" pitchFamily="2" charset="2"/>
              <a:buChar char="v"/>
            </a:pPr>
            <a:r>
              <a:rPr lang="es-CO" sz="1800" dirty="0"/>
              <a:t>realizar una dieta balanceada, y continuarla </a:t>
            </a:r>
            <a:endParaRPr lang="es-CO" sz="1800" b="1" dirty="0">
              <a:latin typeface="Arial" charset="0"/>
              <a:cs typeface="Arial" charset="0"/>
            </a:endParaRPr>
          </a:p>
          <a:p>
            <a:pPr marL="274320" lvl="1" indent="0" algn="just" eaLnBrk="1" hangingPunct="1">
              <a:buNone/>
            </a:pPr>
            <a:endParaRPr lang="es-ES" sz="1800" dirty="0">
              <a:latin typeface="Arial" charset="0"/>
              <a:cs typeface="Arial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30313" t="57003" r="53938" b="10782"/>
          <a:stretch/>
        </p:blipFill>
        <p:spPr>
          <a:xfrm>
            <a:off x="7380312" y="4723932"/>
            <a:ext cx="1368152" cy="157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3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21987" r="1176" b="62606"/>
          <a:stretch/>
        </p:blipFill>
        <p:spPr>
          <a:xfrm>
            <a:off x="-36512" y="1"/>
            <a:ext cx="9180512" cy="1003672"/>
          </a:xfrm>
          <a:prstGeom prst="rect">
            <a:avLst/>
          </a:prstGeom>
        </p:spPr>
      </p:pic>
      <p:sp>
        <p:nvSpPr>
          <p:cNvPr id="3" name="2 Marcador de contenido"/>
          <p:cNvSpPr txBox="1">
            <a:spLocks/>
          </p:cNvSpPr>
          <p:nvPr/>
        </p:nvSpPr>
        <p:spPr>
          <a:xfrm>
            <a:off x="148101" y="1124744"/>
            <a:ext cx="8811286" cy="5184104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 eaLnBrk="1" hangingPunct="1">
              <a:buFont typeface="Wingdings" panose="05000000000000000000" pitchFamily="2" charset="2"/>
              <a:buChar char="v"/>
            </a:pPr>
            <a:r>
              <a:rPr lang="es-ES" sz="1800" b="1" dirty="0">
                <a:latin typeface="Arial" charset="0"/>
                <a:cs typeface="Arial" charset="0"/>
              </a:rPr>
              <a:t>Planteamiento del problema</a:t>
            </a:r>
          </a:p>
          <a:p>
            <a:pPr marL="274638" lvl="1" indent="0" algn="just" eaLnBrk="1" hangingPunct="1">
              <a:buNone/>
            </a:pPr>
            <a:endParaRPr lang="es-ES" sz="1800" dirty="0">
              <a:latin typeface="Arial" charset="0"/>
              <a:cs typeface="Arial" charset="0"/>
            </a:endParaRPr>
          </a:p>
          <a:p>
            <a:pPr marL="274638" lvl="1" indent="0" algn="just" eaLnBrk="1" hangingPunct="1">
              <a:buNone/>
            </a:pPr>
            <a:r>
              <a:rPr lang="es-CO" sz="1800" b="1" dirty="0">
                <a:latin typeface="Arial" charset="0"/>
                <a:cs typeface="Arial" charset="0"/>
              </a:rPr>
              <a:t>OBJETIVO GENERAL</a:t>
            </a:r>
            <a:r>
              <a:rPr lang="es-CO" sz="1800" dirty="0">
                <a:latin typeface="Arial" charset="0"/>
                <a:cs typeface="Arial" charset="0"/>
              </a:rPr>
              <a:t> </a:t>
            </a:r>
          </a:p>
          <a:p>
            <a:pPr lvl="1" algn="just" eaLnBrk="1" hangingPunct="1">
              <a:buFont typeface="Wingdings" panose="05000000000000000000" pitchFamily="2" charset="2"/>
              <a:buChar char="v"/>
            </a:pPr>
            <a:r>
              <a:rPr lang="es-CO" sz="1800" dirty="0">
                <a:latin typeface="Arial" charset="0"/>
                <a:cs typeface="Arial" charset="0"/>
              </a:rPr>
              <a:t>Debe coincidir con el título del proyecto. Además de indicar lo que se quiere lograr con la in desde el punto de vista tecnológico. </a:t>
            </a:r>
          </a:p>
          <a:p>
            <a:pPr lvl="1" algn="just" eaLnBrk="1" hangingPunct="1">
              <a:buFont typeface="Wingdings" panose="05000000000000000000" pitchFamily="2" charset="2"/>
              <a:buChar char="v"/>
            </a:pPr>
            <a:r>
              <a:rPr lang="es-CO" sz="1800" b="1" dirty="0">
                <a:latin typeface="Arial" charset="0"/>
                <a:cs typeface="Arial" charset="0"/>
              </a:rPr>
              <a:t>Ejemplo</a:t>
            </a:r>
          </a:p>
          <a:p>
            <a:pPr marL="274638" lvl="1" indent="0" algn="just" eaLnBrk="1" hangingPunct="1">
              <a:buNone/>
            </a:pPr>
            <a:r>
              <a:rPr lang="es-CO" sz="1800" dirty="0"/>
              <a:t>Bajar de peso y dar “forma a mi cuerpo”</a:t>
            </a:r>
            <a:r>
              <a:rPr lang="es-CO" sz="1800" dirty="0">
                <a:latin typeface="Arial" charset="0"/>
                <a:cs typeface="Arial" charset="0"/>
              </a:rPr>
              <a:t> </a:t>
            </a:r>
          </a:p>
          <a:p>
            <a:pPr marL="274638" lvl="1" indent="0" algn="just" eaLnBrk="1" hangingPunct="1">
              <a:buNone/>
            </a:pPr>
            <a:r>
              <a:rPr lang="es-CO" sz="1800" b="1" dirty="0">
                <a:latin typeface="Arial" charset="0"/>
                <a:cs typeface="Arial" charset="0"/>
              </a:rPr>
              <a:t>OBJETIVOS ESPECÍFICOS </a:t>
            </a:r>
          </a:p>
          <a:p>
            <a:pPr lvl="1" algn="just" eaLnBrk="1" hangingPunct="1">
              <a:buFont typeface="Wingdings" panose="05000000000000000000" pitchFamily="2" charset="2"/>
              <a:buChar char="v"/>
            </a:pPr>
            <a:r>
              <a:rPr lang="es-CO" sz="1800" dirty="0">
                <a:latin typeface="Arial" charset="0"/>
                <a:cs typeface="Arial" charset="0"/>
              </a:rPr>
              <a:t>Son la descomposición y secuencia lógica del objetivo general, ya que se puede decir que son aquellos por los cuales se puede lograr el objetivo general</a:t>
            </a:r>
            <a:r>
              <a:rPr lang="es-CO" sz="2800" dirty="0"/>
              <a:t>.</a:t>
            </a:r>
            <a:endParaRPr lang="es-CO" sz="6000" dirty="0"/>
          </a:p>
          <a:p>
            <a:pPr lvl="1" algn="just" eaLnBrk="1" hangingPunct="1">
              <a:buFont typeface="Wingdings" panose="05000000000000000000" pitchFamily="2" charset="2"/>
              <a:buChar char="v"/>
            </a:pPr>
            <a:r>
              <a:rPr lang="es-CO" sz="1800" b="1" dirty="0">
                <a:latin typeface="Arial" charset="0"/>
                <a:cs typeface="Arial" charset="0"/>
              </a:rPr>
              <a:t>Ejemplo</a:t>
            </a:r>
          </a:p>
          <a:p>
            <a:pPr lvl="1" algn="just" eaLnBrk="1" hangingPunct="1">
              <a:buFont typeface="Wingdings" panose="05000000000000000000" pitchFamily="2" charset="2"/>
              <a:buChar char="v"/>
            </a:pPr>
            <a:r>
              <a:rPr lang="es-CO" sz="1800" dirty="0"/>
              <a:t>educir consumo de alimentos chatarra</a:t>
            </a:r>
          </a:p>
          <a:p>
            <a:pPr lvl="1" algn="just" eaLnBrk="1" hangingPunct="1">
              <a:buFont typeface="Wingdings" panose="05000000000000000000" pitchFamily="2" charset="2"/>
              <a:buChar char="v"/>
            </a:pPr>
            <a:r>
              <a:rPr lang="es-CO" sz="1800" dirty="0"/>
              <a:t>realizar una dieta balanceada, y continuarla </a:t>
            </a:r>
            <a:endParaRPr lang="es-CO" sz="1800" b="1" dirty="0">
              <a:latin typeface="Arial" charset="0"/>
              <a:cs typeface="Arial" charset="0"/>
            </a:endParaRPr>
          </a:p>
          <a:p>
            <a:pPr marL="274638" lvl="1" indent="0" algn="just" eaLnBrk="1" hangingPunct="1">
              <a:buNone/>
            </a:pPr>
            <a:endParaRPr lang="es-ES" sz="1800" dirty="0">
              <a:latin typeface="Arial" charset="0"/>
              <a:cs typeface="Arial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30313" t="57003" r="53938" b="10782"/>
          <a:stretch/>
        </p:blipFill>
        <p:spPr>
          <a:xfrm>
            <a:off x="7380312" y="4723932"/>
            <a:ext cx="1368152" cy="157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8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21987" r="1176" b="62606"/>
          <a:stretch/>
        </p:blipFill>
        <p:spPr>
          <a:xfrm>
            <a:off x="-36512" y="1"/>
            <a:ext cx="9180512" cy="1003672"/>
          </a:xfrm>
          <a:prstGeom prst="rect">
            <a:avLst/>
          </a:prstGeom>
        </p:spPr>
      </p:pic>
      <p:sp>
        <p:nvSpPr>
          <p:cNvPr id="3" name="2 Marcador de contenido"/>
          <p:cNvSpPr txBox="1">
            <a:spLocks/>
          </p:cNvSpPr>
          <p:nvPr/>
        </p:nvSpPr>
        <p:spPr>
          <a:xfrm>
            <a:off x="148101" y="1124744"/>
            <a:ext cx="8811286" cy="5184104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 eaLnBrk="1" hangingPunct="1">
              <a:buFont typeface="Wingdings" panose="05000000000000000000" pitchFamily="2" charset="2"/>
              <a:buChar char="v"/>
            </a:pPr>
            <a:r>
              <a:rPr lang="es-ES" sz="1800" b="1" dirty="0">
                <a:latin typeface="Arial" charset="0"/>
                <a:cs typeface="Arial" charset="0"/>
              </a:rPr>
              <a:t>Impacto y Resultados</a:t>
            </a:r>
            <a:endParaRPr lang="es-ES" sz="1800" dirty="0">
              <a:latin typeface="Arial" charset="0"/>
              <a:cs typeface="Arial" charset="0"/>
            </a:endParaRPr>
          </a:p>
          <a:p>
            <a:pPr marL="274638" lvl="1" indent="0" algn="just" eaLnBrk="1" hangingPunct="1">
              <a:buNone/>
            </a:pPr>
            <a:r>
              <a:rPr lang="es-CO" sz="1800" dirty="0"/>
              <a:t>Aquí se debe escribir lo que se espera del proyecto y que tipo de población podría utilizar </a:t>
            </a:r>
          </a:p>
          <a:p>
            <a:pPr marL="274638" lvl="1" indent="0" algn="just" eaLnBrk="1" hangingPunct="1">
              <a:buNone/>
            </a:pPr>
            <a:endParaRPr lang="es-CO" sz="1800" dirty="0">
              <a:latin typeface="Arial" charset="0"/>
              <a:cs typeface="Arial" charset="0"/>
            </a:endParaRPr>
          </a:p>
          <a:p>
            <a:pPr marL="274638" lvl="1" indent="0" algn="just" eaLnBrk="1" hangingPunct="1">
              <a:buNone/>
            </a:pPr>
            <a:r>
              <a:rPr lang="es-CO" sz="1800" dirty="0"/>
              <a:t> </a:t>
            </a:r>
            <a:endParaRPr lang="es-CO" sz="1800" b="1" dirty="0">
              <a:latin typeface="Arial" charset="0"/>
              <a:cs typeface="Arial" charset="0"/>
            </a:endParaRPr>
          </a:p>
          <a:p>
            <a:pPr marL="274638" lvl="1" indent="0" algn="just" eaLnBrk="1" hangingPunct="1">
              <a:buNone/>
            </a:pPr>
            <a:endParaRPr lang="es-ES" sz="1800" dirty="0">
              <a:latin typeface="Arial" charset="0"/>
              <a:cs typeface="Arial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30313" t="57003" r="53938" b="10782"/>
          <a:stretch/>
        </p:blipFill>
        <p:spPr>
          <a:xfrm>
            <a:off x="7380312" y="4723932"/>
            <a:ext cx="1368152" cy="157337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l="39762" t="30390" r="20075" b="28990"/>
          <a:stretch/>
        </p:blipFill>
        <p:spPr>
          <a:xfrm>
            <a:off x="1115616" y="1839486"/>
            <a:ext cx="5065388" cy="288032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146038" y="471980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Fuente: http://guia.oitcinterfor.org/conceptualizacion/que-se-entiende-evaluacion-impacto</a:t>
            </a:r>
            <a:endParaRPr lang="es-CO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9192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3090</TotalTime>
  <Words>106</Words>
  <Application>Microsoft Office PowerPoint</Application>
  <PresentationFormat>Presentación en pantalla (4:3)</PresentationFormat>
  <Paragraphs>79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9" baseType="lpstr">
      <vt:lpstr>HDOfficeLightV0</vt:lpstr>
      <vt:lpstr>Retrospección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Carito</dc:creator>
  <cp:lastModifiedBy>Pedro José Rivera</cp:lastModifiedBy>
  <cp:revision>170</cp:revision>
  <dcterms:created xsi:type="dcterms:W3CDTF">2013-04-26T20:52:50Z</dcterms:created>
  <dcterms:modified xsi:type="dcterms:W3CDTF">2019-08-23T17:15:15Z</dcterms:modified>
</cp:coreProperties>
</file>