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3.jpg" ContentType="image/jpg"/>
  <Override PartName="/ppt/media/image4.jpg" ContentType="image/jpg"/>
  <Override PartName="/ppt/media/image5.jpg" ContentType="image/jpg"/>
  <Override PartName="/ppt/media/image6.jpg" ContentType="image/jpg"/>
  <Override PartName="/ppt/media/image12.jpg" ContentType="image/jpg"/>
  <Override PartName="/ppt/media/image15.jpg" ContentType="image/jpg"/>
  <Override PartName="/ppt/theme/themeOverride1.xml" ContentType="application/vnd.openxmlformats-officedocument.themeOverride+xml"/>
  <Override PartName="/ppt/media/image22.jpg" ContentType="image/jpg"/>
  <Override PartName="/ppt/media/image23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26" r:id="rId1"/>
  </p:sldMasterIdLst>
  <p:notesMasterIdLst>
    <p:notesMasterId r:id="rId19"/>
  </p:notesMasterIdLst>
  <p:handoutMasterIdLst>
    <p:handoutMasterId r:id="rId20"/>
  </p:handoutMasterIdLst>
  <p:sldIdLst>
    <p:sldId id="479" r:id="rId2"/>
    <p:sldId id="474" r:id="rId3"/>
    <p:sldId id="480" r:id="rId4"/>
    <p:sldId id="482" r:id="rId5"/>
    <p:sldId id="483" r:id="rId6"/>
    <p:sldId id="484" r:id="rId7"/>
    <p:sldId id="485" r:id="rId8"/>
    <p:sldId id="486" r:id="rId9"/>
    <p:sldId id="487" r:id="rId10"/>
    <p:sldId id="488" r:id="rId11"/>
    <p:sldId id="276" r:id="rId12"/>
    <p:sldId id="489" r:id="rId13"/>
    <p:sldId id="277" r:id="rId14"/>
    <p:sldId id="278" r:id="rId15"/>
    <p:sldId id="279" r:id="rId16"/>
    <p:sldId id="280" r:id="rId17"/>
    <p:sldId id="490" r:id="rId18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979"/>
    <a:srgbClr val="0099CC"/>
    <a:srgbClr val="FFCC99"/>
    <a:srgbClr val="FF9933"/>
    <a:srgbClr val="FF5050"/>
    <a:srgbClr val="F2DDC2"/>
    <a:srgbClr val="008000"/>
    <a:srgbClr val="0066FF"/>
    <a:srgbClr val="FFFF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Estilo temático 2 - Énfasis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1" autoAdjust="0"/>
    <p:restoredTop sz="94532" autoAdjust="0"/>
  </p:normalViewPr>
  <p:slideViewPr>
    <p:cSldViewPr>
      <p:cViewPr varScale="1">
        <p:scale>
          <a:sx n="104" d="100"/>
          <a:sy n="104" d="100"/>
        </p:scale>
        <p:origin x="1518" y="11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b="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b="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b="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b="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81C88F82-689B-43A9-B87C-A7EC8ADB966D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83912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b="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b="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527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135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b="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135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b="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8485EBF-0CA8-4647-9338-D034818AC892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54554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758952"/>
            <a:ext cx="817245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3791" y="4455621"/>
            <a:ext cx="817245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6EE9D5-0A39-4034-861B-91E8E6E628E1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994577"/>
      </p:ext>
    </p:extLst>
  </p:cSld>
  <p:clrMapOvr>
    <a:masterClrMapping/>
  </p:clrMapOvr>
  <p:transition spd="med">
    <p:strips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FC00DB-AF18-48DA-BE0A-2CE0029AA217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9258981"/>
      </p:ext>
    </p:extLst>
  </p:cSld>
  <p:clrMapOvr>
    <a:masterClrMapping/>
  </p:clrMapOvr>
  <p:transition spd="med">
    <p:strips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414780"/>
            <a:ext cx="2135981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414779"/>
            <a:ext cx="6284119" cy="5757420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3B325A-D541-44E3-A866-D5ABF4DF9C33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4978041"/>
      </p:ext>
    </p:extLst>
  </p:cSld>
  <p:clrMapOvr>
    <a:masterClrMapping/>
  </p:clrMapOvr>
  <p:transition spd="med"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CC4DE8-607E-4D2B-89E7-AB3D97128413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5419544"/>
      </p:ext>
    </p:extLst>
  </p:cSld>
  <p:clrMapOvr>
    <a:masterClrMapping/>
  </p:clrMapOvr>
  <p:transition spd="med"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758952"/>
            <a:ext cx="817245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4453128"/>
            <a:ext cx="817245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26894C-0C3C-4475-87EA-1D0ADB3BB50A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658630"/>
      </p:ext>
    </p:extLst>
  </p:cSld>
  <p:clrMapOvr>
    <a:masterClrMapping/>
  </p:clrMapOvr>
  <p:transition spd="med"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540" y="1845734"/>
            <a:ext cx="401193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2060" y="1845737"/>
            <a:ext cx="4011930" cy="402335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D641FB-CAB3-44F9-A35D-250197F2B881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09341735"/>
      </p:ext>
    </p:extLst>
  </p:cSld>
  <p:clrMapOvr>
    <a:masterClrMapping/>
  </p:clrMapOvr>
  <p:transition spd="med">
    <p:strips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40" y="2582334"/>
            <a:ext cx="4011930" cy="32867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5206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52060" y="2582334"/>
            <a:ext cx="4011930" cy="32867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B0E60C-1728-479B-ADF6-C964C5A716E9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72214758"/>
      </p:ext>
    </p:extLst>
  </p:cSld>
  <p:clrMapOvr>
    <a:masterClrMapping/>
  </p:clrMapOvr>
  <p:transition spd="med">
    <p:strips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93DBA8-D7E7-4196-BDD0-DEE4F251289B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75142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8A8A7A-0EBF-447C-BA23-F148FD58EB64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80658498"/>
      </p:ext>
    </p:extLst>
  </p:cSld>
  <p:clrMapOvr>
    <a:masterClrMapping/>
  </p:clrMapOvr>
  <p:transition spd="med"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29126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282557" y="0"/>
            <a:ext cx="5200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594359"/>
            <a:ext cx="2600325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591" y="731520"/>
            <a:ext cx="5426842" cy="52578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1475" y="2926080"/>
            <a:ext cx="2600325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8229" y="6459787"/>
            <a:ext cx="212754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00487" y="6459787"/>
            <a:ext cx="3776663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D22F741-AFE7-433C-BD7D-8E2F7715D71C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83431483"/>
      </p:ext>
    </p:extLst>
  </p:cSld>
  <p:clrMapOvr>
    <a:masterClrMapping/>
  </p:clrMapOvr>
  <p:transition spd="med">
    <p:strips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90342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5074920"/>
            <a:ext cx="822198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9905988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1539" y="5907024"/>
            <a:ext cx="822198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C7D7CB-BA4C-4208-BCF4-76F050D76E12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54233862"/>
      </p:ext>
    </p:extLst>
  </p:cSld>
  <p:clrMapOvr>
    <a:masterClrMapping/>
  </p:clrMapOvr>
  <p:transition spd="med"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906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9906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39" y="1845734"/>
            <a:ext cx="817245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542" y="6459787"/>
            <a:ext cx="2008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5026" y="6459787"/>
            <a:ext cx="3918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4123" y="6459787"/>
            <a:ext cx="10660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293DBA8-D7E7-4196-BDD0-DEE4F251289B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69745" y="1737845"/>
            <a:ext cx="809815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34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ransition spd="med">
    <p:strips dir="rd"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7" Type="http://schemas.openxmlformats.org/officeDocument/2006/relationships/image" Target="../media/image39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jpeg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4860635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buNone/>
            </a:pPr>
            <a:endParaRPr lang="es-E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B26776B-58F2-425F-86F8-AF6BFB101EB3}"/>
              </a:ext>
            </a:extLst>
          </p:cNvPr>
          <p:cNvSpPr txBox="1"/>
          <p:nvPr/>
        </p:nvSpPr>
        <p:spPr>
          <a:xfrm>
            <a:off x="0" y="6461305"/>
            <a:ext cx="26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SEGURIDAD INFORMATICA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4511DA4-CB4E-475E-9716-45C8B1FBC48F}"/>
              </a:ext>
            </a:extLst>
          </p:cNvPr>
          <p:cNvSpPr txBox="1"/>
          <p:nvPr/>
        </p:nvSpPr>
        <p:spPr>
          <a:xfrm>
            <a:off x="8374623" y="6415138"/>
            <a:ext cx="1505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dirty="0">
                <a:solidFill>
                  <a:schemeClr val="bg1"/>
                </a:solidFill>
              </a:rPr>
              <a:t>ING. SARA OSORIO S.</a:t>
            </a:r>
          </a:p>
          <a:p>
            <a:pPr algn="r"/>
            <a:r>
              <a:rPr lang="es-ES" sz="1200" dirty="0">
                <a:solidFill>
                  <a:schemeClr val="bg1"/>
                </a:solidFill>
              </a:rPr>
              <a:t>2019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49CDE4A-320B-4447-8550-8461D9200B27}"/>
              </a:ext>
            </a:extLst>
          </p:cNvPr>
          <p:cNvSpPr txBox="1"/>
          <p:nvPr/>
        </p:nvSpPr>
        <p:spPr>
          <a:xfrm>
            <a:off x="953813" y="1196752"/>
            <a:ext cx="7998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accent2"/>
                </a:solidFill>
              </a:rPr>
              <a:t>Conceptos sobre Seguridad </a:t>
            </a:r>
            <a:endParaRPr lang="es-ES" sz="5400" b="1" dirty="0">
              <a:solidFill>
                <a:schemeClr val="accent2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F4171B-2AFC-4CC0-97CB-8B064082573D}"/>
              </a:ext>
            </a:extLst>
          </p:cNvPr>
          <p:cNvSpPr txBox="1"/>
          <p:nvPr/>
        </p:nvSpPr>
        <p:spPr>
          <a:xfrm>
            <a:off x="0" y="116632"/>
            <a:ext cx="99060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lvl="2"/>
            <a:r>
              <a:rPr lang="es-ES" sz="2000" b="1" dirty="0">
                <a:solidFill>
                  <a:schemeClr val="bg1"/>
                </a:solidFill>
              </a:rPr>
              <a:t>CONTENIDO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68027502-A2F3-4A93-8182-791D87DF6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7571" y="2333624"/>
            <a:ext cx="3286128" cy="2190752"/>
          </a:xfrm>
          <a:prstGeom prst="rect">
            <a:avLst/>
          </a:prstGeom>
          <a:ln>
            <a:noFill/>
          </a:ln>
          <a:effectLst>
            <a:reflection blurRad="6350" stA="52000" endA="300" endPos="35000" dir="5400000" sy="-100000" algn="bl" rotWithShape="0"/>
            <a:softEdge rad="112500"/>
          </a:effectLst>
        </p:spPr>
      </p:pic>
    </p:spTree>
  </p:cSld>
  <p:clrMapOvr>
    <a:masterClrMapping/>
  </p:clrMapOvr>
  <p:transition spd="med">
    <p:strips dir="r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96EB6AB-8AFE-41D3-B42F-2AF90DABB379}"/>
              </a:ext>
            </a:extLst>
          </p:cNvPr>
          <p:cNvSpPr txBox="1"/>
          <p:nvPr/>
        </p:nvSpPr>
        <p:spPr>
          <a:xfrm>
            <a:off x="0" y="116632"/>
            <a:ext cx="99060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lvl="2"/>
            <a:r>
              <a:rPr lang="es-ES" sz="2000" b="1" dirty="0">
                <a:solidFill>
                  <a:schemeClr val="bg1"/>
                </a:solidFill>
              </a:rPr>
              <a:t>CONCEPTOS SOBRE SEGURIDAD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CC1850E-1B95-4777-BBB1-7694EB4BC6D9}"/>
              </a:ext>
            </a:extLst>
          </p:cNvPr>
          <p:cNvSpPr txBox="1"/>
          <p:nvPr/>
        </p:nvSpPr>
        <p:spPr>
          <a:xfrm>
            <a:off x="605388" y="769930"/>
            <a:ext cx="881210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  <a:tabLst>
                <a:tab pos="4885055" algn="l"/>
              </a:tabLst>
            </a:pPr>
            <a:r>
              <a:rPr lang="es-CO" sz="2400" b="1" spc="-5" dirty="0">
                <a:cs typeface="Verdana"/>
              </a:rPr>
              <a:t>Taller</a:t>
            </a:r>
            <a:endParaRPr lang="es-CO" sz="2400" dirty="0">
              <a:cs typeface="Verdana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D8AEA976-3B3D-4FB4-BB16-1E1013FC785E}"/>
              </a:ext>
            </a:extLst>
          </p:cNvPr>
          <p:cNvSpPr/>
          <p:nvPr/>
        </p:nvSpPr>
        <p:spPr>
          <a:xfrm>
            <a:off x="800145" y="1837644"/>
            <a:ext cx="2651760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063F7488-F973-41FA-8D43-4961A4D6CFE1}"/>
              </a:ext>
            </a:extLst>
          </p:cNvPr>
          <p:cNvSpPr/>
          <p:nvPr/>
        </p:nvSpPr>
        <p:spPr>
          <a:xfrm>
            <a:off x="1150666" y="1819356"/>
            <a:ext cx="1947672" cy="5654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60475CCB-34DC-4BB6-A9CE-4974BEF8497B}"/>
              </a:ext>
            </a:extLst>
          </p:cNvPr>
          <p:cNvSpPr txBox="1"/>
          <p:nvPr/>
        </p:nvSpPr>
        <p:spPr>
          <a:xfrm>
            <a:off x="847389" y="1862028"/>
            <a:ext cx="2557780" cy="379730"/>
          </a:xfrm>
          <a:prstGeom prst="rect">
            <a:avLst/>
          </a:prstGeom>
          <a:solidFill>
            <a:srgbClr val="A4A4E9"/>
          </a:solidFill>
          <a:ln w="9144">
            <a:solidFill>
              <a:srgbClr val="2D2DCA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483870">
              <a:lnSpc>
                <a:spcPct val="100000"/>
              </a:lnSpc>
              <a:spcBef>
                <a:spcPts val="250"/>
              </a:spcBef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Confidencialidad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516F10D7-6EA4-4023-8DB6-40C8983133F5}"/>
              </a:ext>
            </a:extLst>
          </p:cNvPr>
          <p:cNvSpPr txBox="1"/>
          <p:nvPr/>
        </p:nvSpPr>
        <p:spPr>
          <a:xfrm>
            <a:off x="704528" y="1149251"/>
            <a:ext cx="829183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i="1" spc="-5" dirty="0" err="1">
                <a:latin typeface="Verdana"/>
                <a:cs typeface="Verdana"/>
              </a:rPr>
              <a:t>Coloque</a:t>
            </a:r>
            <a:r>
              <a:rPr sz="1800" i="1" spc="-5" dirty="0">
                <a:latin typeface="Verdana"/>
                <a:cs typeface="Verdana"/>
              </a:rPr>
              <a:t> </a:t>
            </a:r>
            <a:r>
              <a:rPr sz="1800" i="1" dirty="0">
                <a:latin typeface="Verdana"/>
                <a:cs typeface="Verdana"/>
              </a:rPr>
              <a:t>el </a:t>
            </a:r>
            <a:r>
              <a:rPr sz="1800" i="1" spc="-5" dirty="0">
                <a:latin typeface="Verdana"/>
                <a:cs typeface="Verdana"/>
              </a:rPr>
              <a:t>ejemplo de acuerdo </a:t>
            </a:r>
            <a:r>
              <a:rPr sz="1800" i="1" dirty="0">
                <a:latin typeface="Verdana"/>
                <a:cs typeface="Verdana"/>
              </a:rPr>
              <a:t>a </a:t>
            </a:r>
            <a:r>
              <a:rPr sz="1800" i="1" spc="-5" dirty="0">
                <a:latin typeface="Verdana"/>
                <a:cs typeface="Verdana"/>
              </a:rPr>
              <a:t>cada Característica de  seguridad.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3931F80A-4B13-47F7-A751-DAED79749EB0}"/>
              </a:ext>
            </a:extLst>
          </p:cNvPr>
          <p:cNvSpPr/>
          <p:nvPr/>
        </p:nvSpPr>
        <p:spPr>
          <a:xfrm>
            <a:off x="3555537" y="1843740"/>
            <a:ext cx="2651760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C9BED25A-0988-4186-9374-A942C8FC7D40}"/>
              </a:ext>
            </a:extLst>
          </p:cNvPr>
          <p:cNvSpPr/>
          <p:nvPr/>
        </p:nvSpPr>
        <p:spPr>
          <a:xfrm>
            <a:off x="4213906" y="1825451"/>
            <a:ext cx="1336548" cy="5654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8">
            <a:extLst>
              <a:ext uri="{FF2B5EF4-FFF2-40B4-BE49-F238E27FC236}">
                <a16:creationId xmlns:a16="http://schemas.microsoft.com/office/drawing/2014/main" id="{9A4550CC-6837-4E92-A2DC-BF7FAE8266F4}"/>
              </a:ext>
            </a:extLst>
          </p:cNvPr>
          <p:cNvSpPr txBox="1"/>
          <p:nvPr/>
        </p:nvSpPr>
        <p:spPr>
          <a:xfrm>
            <a:off x="3602781" y="1868123"/>
            <a:ext cx="2557780" cy="379730"/>
          </a:xfrm>
          <a:prstGeom prst="rect">
            <a:avLst/>
          </a:prstGeom>
          <a:solidFill>
            <a:srgbClr val="A4A4E9"/>
          </a:solidFill>
          <a:ln w="9144">
            <a:solidFill>
              <a:srgbClr val="2D2DCA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790575">
              <a:lnSpc>
                <a:spcPct val="100000"/>
              </a:lnSpc>
              <a:spcBef>
                <a:spcPts val="250"/>
              </a:spcBef>
            </a:pP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Integridad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9">
            <a:extLst>
              <a:ext uri="{FF2B5EF4-FFF2-40B4-BE49-F238E27FC236}">
                <a16:creationId xmlns:a16="http://schemas.microsoft.com/office/drawing/2014/main" id="{342F426D-0087-4B31-A4F5-8C73D250609D}"/>
              </a:ext>
            </a:extLst>
          </p:cNvPr>
          <p:cNvSpPr/>
          <p:nvPr/>
        </p:nvSpPr>
        <p:spPr>
          <a:xfrm>
            <a:off x="6321597" y="1849835"/>
            <a:ext cx="2653284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0">
            <a:extLst>
              <a:ext uri="{FF2B5EF4-FFF2-40B4-BE49-F238E27FC236}">
                <a16:creationId xmlns:a16="http://schemas.microsoft.com/office/drawing/2014/main" id="{0BF0D41B-7AA6-40F7-A135-AAC1F8782FA6}"/>
              </a:ext>
            </a:extLst>
          </p:cNvPr>
          <p:cNvSpPr/>
          <p:nvPr/>
        </p:nvSpPr>
        <p:spPr>
          <a:xfrm>
            <a:off x="6786418" y="1831547"/>
            <a:ext cx="1723643" cy="5654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1">
            <a:extLst>
              <a:ext uri="{FF2B5EF4-FFF2-40B4-BE49-F238E27FC236}">
                <a16:creationId xmlns:a16="http://schemas.microsoft.com/office/drawing/2014/main" id="{C9D35890-AD1D-48D4-AD45-DBE7D19C5790}"/>
              </a:ext>
            </a:extLst>
          </p:cNvPr>
          <p:cNvSpPr txBox="1"/>
          <p:nvPr/>
        </p:nvSpPr>
        <p:spPr>
          <a:xfrm>
            <a:off x="6368841" y="1874219"/>
            <a:ext cx="2559050" cy="379730"/>
          </a:xfrm>
          <a:prstGeom prst="rect">
            <a:avLst/>
          </a:prstGeom>
          <a:solidFill>
            <a:srgbClr val="A4A4E9"/>
          </a:solidFill>
          <a:ln w="9144">
            <a:solidFill>
              <a:srgbClr val="2D2DCA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597535">
              <a:lnSpc>
                <a:spcPct val="100000"/>
              </a:lnSpc>
              <a:spcBef>
                <a:spcPts val="250"/>
              </a:spcBef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Disponibilidad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12">
            <a:extLst>
              <a:ext uri="{FF2B5EF4-FFF2-40B4-BE49-F238E27FC236}">
                <a16:creationId xmlns:a16="http://schemas.microsoft.com/office/drawing/2014/main" id="{286F4960-FC40-49DC-A9B8-DBFF8205CC1A}"/>
              </a:ext>
            </a:extLst>
          </p:cNvPr>
          <p:cNvSpPr txBox="1"/>
          <p:nvPr/>
        </p:nvSpPr>
        <p:spPr>
          <a:xfrm>
            <a:off x="960267" y="2388823"/>
            <a:ext cx="8031480" cy="3439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7329" indent="-214629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27329" algn="l"/>
                <a:tab pos="227965" algn="l"/>
              </a:tabLst>
            </a:pPr>
            <a:r>
              <a:rPr sz="1600" spc="-5" dirty="0">
                <a:latin typeface="Verdana"/>
                <a:cs typeface="Verdana"/>
              </a:rPr>
              <a:t>La </a:t>
            </a:r>
            <a:r>
              <a:rPr sz="1600" spc="-10" dirty="0">
                <a:latin typeface="Verdana"/>
                <a:cs typeface="Verdana"/>
              </a:rPr>
              <a:t>base </a:t>
            </a:r>
            <a:r>
              <a:rPr sz="1600" spc="-5" dirty="0">
                <a:latin typeface="Verdana"/>
                <a:cs typeface="Verdana"/>
              </a:rPr>
              <a:t>de </a:t>
            </a:r>
            <a:r>
              <a:rPr sz="1600" spc="-10" dirty="0">
                <a:latin typeface="Verdana"/>
                <a:cs typeface="Verdana"/>
              </a:rPr>
              <a:t>datos </a:t>
            </a:r>
            <a:r>
              <a:rPr sz="1600" spc="-5" dirty="0">
                <a:latin typeface="Verdana"/>
                <a:cs typeface="Verdana"/>
              </a:rPr>
              <a:t>de </a:t>
            </a:r>
            <a:r>
              <a:rPr sz="1600" spc="-10" dirty="0">
                <a:latin typeface="Verdana"/>
                <a:cs typeface="Verdana"/>
              </a:rPr>
              <a:t>producción esta </a:t>
            </a:r>
            <a:r>
              <a:rPr sz="1600" spc="-5" dirty="0">
                <a:latin typeface="Verdana"/>
                <a:cs typeface="Verdana"/>
              </a:rPr>
              <a:t>arrojando </a:t>
            </a:r>
            <a:r>
              <a:rPr sz="1600" spc="-10" dirty="0">
                <a:latin typeface="Verdana"/>
                <a:cs typeface="Verdana"/>
              </a:rPr>
              <a:t>datos</a:t>
            </a:r>
            <a:r>
              <a:rPr sz="1600" spc="19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erróneos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650" dirty="0">
              <a:latin typeface="Times New Roman"/>
              <a:cs typeface="Times New Roman"/>
            </a:endParaRPr>
          </a:p>
          <a:p>
            <a:pPr marL="227329" indent="-214629">
              <a:lnSpc>
                <a:spcPct val="100000"/>
              </a:lnSpc>
              <a:buFont typeface="Arial"/>
              <a:buChar char="•"/>
              <a:tabLst>
                <a:tab pos="227329" algn="l"/>
                <a:tab pos="227965" algn="l"/>
              </a:tabLst>
            </a:pPr>
            <a:r>
              <a:rPr sz="1600" spc="-5" dirty="0">
                <a:latin typeface="Verdana"/>
                <a:cs typeface="Verdana"/>
              </a:rPr>
              <a:t>El </a:t>
            </a:r>
            <a:r>
              <a:rPr sz="1600" spc="-10" dirty="0">
                <a:latin typeface="Verdana"/>
                <a:cs typeface="Verdana"/>
              </a:rPr>
              <a:t>Sub-gerente envía </a:t>
            </a:r>
            <a:r>
              <a:rPr sz="1600" spc="-5" dirty="0">
                <a:latin typeface="Verdana"/>
                <a:cs typeface="Verdana"/>
              </a:rPr>
              <a:t>todos </a:t>
            </a:r>
            <a:r>
              <a:rPr sz="1600" spc="-10" dirty="0">
                <a:latin typeface="Verdana"/>
                <a:cs typeface="Verdana"/>
              </a:rPr>
              <a:t>los </a:t>
            </a:r>
            <a:r>
              <a:rPr sz="1600" spc="-5" dirty="0">
                <a:latin typeface="Verdana"/>
                <a:cs typeface="Verdana"/>
              </a:rPr>
              <a:t>archivos </a:t>
            </a:r>
            <a:r>
              <a:rPr sz="1600" spc="-10" dirty="0">
                <a:latin typeface="Verdana"/>
                <a:cs typeface="Verdana"/>
              </a:rPr>
              <a:t>encriptados </a:t>
            </a:r>
            <a:r>
              <a:rPr sz="1600" spc="-5" dirty="0">
                <a:latin typeface="Verdana"/>
                <a:cs typeface="Verdana"/>
              </a:rPr>
              <a:t>a la</a:t>
            </a:r>
            <a:r>
              <a:rPr sz="1600" spc="2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gerencia.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1650" dirty="0">
              <a:latin typeface="Times New Roman"/>
              <a:cs typeface="Times New Roman"/>
            </a:endParaRPr>
          </a:p>
          <a:p>
            <a:pPr marL="227329" indent="-214629">
              <a:lnSpc>
                <a:spcPct val="100000"/>
              </a:lnSpc>
              <a:buFont typeface="Arial"/>
              <a:buChar char="•"/>
              <a:tabLst>
                <a:tab pos="227329" algn="l"/>
                <a:tab pos="227965" algn="l"/>
              </a:tabLst>
            </a:pPr>
            <a:r>
              <a:rPr sz="1600" spc="-5" dirty="0">
                <a:latin typeface="Verdana"/>
                <a:cs typeface="Verdana"/>
              </a:rPr>
              <a:t>Los usuarios </a:t>
            </a:r>
            <a:r>
              <a:rPr sz="1600" spc="-10" dirty="0">
                <a:latin typeface="Verdana"/>
                <a:cs typeface="Verdana"/>
              </a:rPr>
              <a:t>del </a:t>
            </a:r>
            <a:r>
              <a:rPr sz="1600" spc="-5" dirty="0">
                <a:latin typeface="Verdana"/>
                <a:cs typeface="Verdana"/>
              </a:rPr>
              <a:t>área </a:t>
            </a:r>
            <a:r>
              <a:rPr sz="1600" spc="-10" dirty="0">
                <a:latin typeface="Verdana"/>
                <a:cs typeface="Verdana"/>
              </a:rPr>
              <a:t>financiera </a:t>
            </a:r>
            <a:r>
              <a:rPr sz="1600" spc="-5" dirty="0">
                <a:latin typeface="Verdana"/>
                <a:cs typeface="Verdana"/>
              </a:rPr>
              <a:t>no pueden ingresar al </a:t>
            </a:r>
            <a:r>
              <a:rPr sz="1600" spc="-10" dirty="0">
                <a:latin typeface="Verdana"/>
                <a:cs typeface="Verdana"/>
              </a:rPr>
              <a:t>sistema</a:t>
            </a:r>
            <a:r>
              <a:rPr sz="1600" spc="254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contable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1650" dirty="0">
              <a:latin typeface="Times New Roman"/>
              <a:cs typeface="Times New Roman"/>
            </a:endParaRPr>
          </a:p>
          <a:p>
            <a:pPr marL="227329" indent="-214629">
              <a:lnSpc>
                <a:spcPct val="100000"/>
              </a:lnSpc>
              <a:buFont typeface="Arial"/>
              <a:buChar char="•"/>
              <a:tabLst>
                <a:tab pos="227329" algn="l"/>
                <a:tab pos="227965" algn="l"/>
              </a:tabLst>
            </a:pPr>
            <a:r>
              <a:rPr sz="1600" spc="-5" dirty="0">
                <a:latin typeface="Verdana"/>
                <a:cs typeface="Verdana"/>
              </a:rPr>
              <a:t>El </a:t>
            </a:r>
            <a:r>
              <a:rPr sz="1600" spc="-10" dirty="0">
                <a:latin typeface="Verdana"/>
                <a:cs typeface="Verdana"/>
              </a:rPr>
              <a:t>técnico </a:t>
            </a:r>
            <a:r>
              <a:rPr sz="1600" spc="-5" dirty="0">
                <a:latin typeface="Verdana"/>
                <a:cs typeface="Verdana"/>
              </a:rPr>
              <a:t>revisa todos </a:t>
            </a:r>
            <a:r>
              <a:rPr sz="1600" spc="-10" dirty="0">
                <a:latin typeface="Verdana"/>
                <a:cs typeface="Verdana"/>
              </a:rPr>
              <a:t>los </a:t>
            </a:r>
            <a:r>
              <a:rPr sz="1600" spc="-5" dirty="0">
                <a:latin typeface="Verdana"/>
                <a:cs typeface="Verdana"/>
              </a:rPr>
              <a:t>archivos de </a:t>
            </a:r>
            <a:r>
              <a:rPr sz="1600" spc="-10" dirty="0">
                <a:latin typeface="Verdana"/>
                <a:cs typeface="Verdana"/>
              </a:rPr>
              <a:t>la </a:t>
            </a:r>
            <a:r>
              <a:rPr sz="1600" spc="-5" dirty="0">
                <a:latin typeface="Verdana"/>
                <a:cs typeface="Verdana"/>
              </a:rPr>
              <a:t>USB con el</a:t>
            </a:r>
            <a:r>
              <a:rPr sz="1600" spc="2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antivirus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650" dirty="0">
              <a:latin typeface="Times New Roman"/>
              <a:cs typeface="Times New Roman"/>
            </a:endParaRPr>
          </a:p>
          <a:p>
            <a:pPr marL="227329" indent="-214629">
              <a:lnSpc>
                <a:spcPct val="100000"/>
              </a:lnSpc>
              <a:buFont typeface="Arial"/>
              <a:buChar char="•"/>
              <a:tabLst>
                <a:tab pos="227329" algn="l"/>
                <a:tab pos="227965" algn="l"/>
              </a:tabLst>
            </a:pPr>
            <a:r>
              <a:rPr sz="1600" spc="-5" dirty="0">
                <a:latin typeface="Verdana"/>
                <a:cs typeface="Verdana"/>
              </a:rPr>
              <a:t>La secretaria </a:t>
            </a:r>
            <a:r>
              <a:rPr sz="1600" spc="-10" dirty="0">
                <a:latin typeface="Verdana"/>
                <a:cs typeface="Verdana"/>
              </a:rPr>
              <a:t>envió </a:t>
            </a:r>
            <a:r>
              <a:rPr sz="1600" spc="-5" dirty="0">
                <a:latin typeface="Verdana"/>
                <a:cs typeface="Verdana"/>
              </a:rPr>
              <a:t>el </a:t>
            </a:r>
            <a:r>
              <a:rPr sz="1600" spc="-10" dirty="0">
                <a:latin typeface="Verdana"/>
                <a:cs typeface="Verdana"/>
              </a:rPr>
              <a:t>balance </a:t>
            </a:r>
            <a:r>
              <a:rPr sz="1600" spc="-5" dirty="0">
                <a:latin typeface="Verdana"/>
                <a:cs typeface="Verdana"/>
              </a:rPr>
              <a:t>contable a </a:t>
            </a:r>
            <a:r>
              <a:rPr sz="1600" spc="-10" dirty="0">
                <a:latin typeface="Verdana"/>
                <a:cs typeface="Verdana"/>
              </a:rPr>
              <a:t>todos los empleados </a:t>
            </a:r>
            <a:r>
              <a:rPr sz="1600" spc="-5" dirty="0">
                <a:latin typeface="Verdana"/>
                <a:cs typeface="Verdana"/>
              </a:rPr>
              <a:t>por</a:t>
            </a:r>
            <a:r>
              <a:rPr sz="1600" spc="28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error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1650" dirty="0">
              <a:latin typeface="Times New Roman"/>
              <a:cs typeface="Times New Roman"/>
            </a:endParaRPr>
          </a:p>
          <a:p>
            <a:pPr marL="227329" indent="-214629">
              <a:lnSpc>
                <a:spcPct val="100000"/>
              </a:lnSpc>
              <a:buFont typeface="Arial"/>
              <a:buChar char="•"/>
              <a:tabLst>
                <a:tab pos="227329" algn="l"/>
                <a:tab pos="227965" algn="l"/>
              </a:tabLst>
            </a:pPr>
            <a:r>
              <a:rPr sz="1600" spc="-5" dirty="0">
                <a:latin typeface="Verdana"/>
                <a:cs typeface="Verdana"/>
              </a:rPr>
              <a:t>La </a:t>
            </a:r>
            <a:r>
              <a:rPr sz="1600" spc="-10" dirty="0">
                <a:latin typeface="Verdana"/>
                <a:cs typeface="Verdana"/>
              </a:rPr>
              <a:t>empresa cuenta </a:t>
            </a:r>
            <a:r>
              <a:rPr sz="1600" spc="-5" dirty="0">
                <a:latin typeface="Verdana"/>
                <a:cs typeface="Verdana"/>
              </a:rPr>
              <a:t>con un centro de datos </a:t>
            </a:r>
            <a:r>
              <a:rPr sz="1600" spc="-10" dirty="0">
                <a:latin typeface="Verdana"/>
                <a:cs typeface="Verdana"/>
              </a:rPr>
              <a:t>alterno </a:t>
            </a:r>
            <a:r>
              <a:rPr sz="1600" spc="-5" dirty="0">
                <a:latin typeface="Verdana"/>
                <a:cs typeface="Verdana"/>
              </a:rPr>
              <a:t>en caso de</a:t>
            </a:r>
            <a:r>
              <a:rPr sz="1600" spc="2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desastre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1650" dirty="0">
              <a:latin typeface="Times New Roman"/>
              <a:cs typeface="Times New Roman"/>
            </a:endParaRPr>
          </a:p>
          <a:p>
            <a:pPr marL="227329" marR="5080" indent="-214629">
              <a:lnSpc>
                <a:spcPct val="100000"/>
              </a:lnSpc>
              <a:buFont typeface="Arial"/>
              <a:buChar char="•"/>
              <a:tabLst>
                <a:tab pos="227329" algn="l"/>
                <a:tab pos="227965" algn="l"/>
              </a:tabLst>
            </a:pPr>
            <a:r>
              <a:rPr sz="1600" spc="-40" dirty="0">
                <a:latin typeface="Verdana"/>
                <a:cs typeface="Verdana"/>
              </a:rPr>
              <a:t>Todos </a:t>
            </a:r>
            <a:r>
              <a:rPr sz="1600" spc="-10" dirty="0">
                <a:latin typeface="Verdana"/>
                <a:cs typeface="Verdana"/>
              </a:rPr>
              <a:t>los empleados pueden ver </a:t>
            </a:r>
            <a:r>
              <a:rPr sz="1600" spc="-5" dirty="0">
                <a:latin typeface="Verdana"/>
                <a:cs typeface="Verdana"/>
              </a:rPr>
              <a:t>el informe en la </a:t>
            </a:r>
            <a:r>
              <a:rPr sz="1600" spc="-10" dirty="0">
                <a:latin typeface="Verdana"/>
                <a:cs typeface="Verdana"/>
              </a:rPr>
              <a:t>Intranet </a:t>
            </a:r>
            <a:r>
              <a:rPr sz="1600" spc="-5" dirty="0">
                <a:latin typeface="Verdana"/>
                <a:cs typeface="Verdana"/>
              </a:rPr>
              <a:t>menos el </a:t>
            </a:r>
            <a:r>
              <a:rPr sz="1600" spc="-10" dirty="0">
                <a:latin typeface="Verdana"/>
                <a:cs typeface="Verdana"/>
              </a:rPr>
              <a:t>Gerente  general.</a:t>
            </a:r>
            <a:endParaRPr sz="16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124843641"/>
      </p:ext>
    </p:extLst>
  </p:cSld>
  <p:clrMapOvr>
    <a:masterClrMapping/>
  </p:clrMapOvr>
  <p:transition spd="med">
    <p:strips dir="r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7058" y="1052736"/>
            <a:ext cx="3168352" cy="22114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2560" y="1400382"/>
            <a:ext cx="8353038" cy="3834383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965450" marR="5080" algn="ctr">
              <a:lnSpc>
                <a:spcPct val="80000"/>
              </a:lnSpc>
              <a:spcBef>
                <a:spcPts val="620"/>
              </a:spcBef>
            </a:pPr>
            <a:r>
              <a:rPr sz="2400" b="1" spc="-5" dirty="0">
                <a:cs typeface="Tahoma"/>
              </a:rPr>
              <a:t>Amenaza: </a:t>
            </a:r>
            <a:r>
              <a:rPr sz="2400" spc="-5" dirty="0">
                <a:cs typeface="Tahoma"/>
              </a:rPr>
              <a:t>Una Amenaza es la  posibilidad de </a:t>
            </a:r>
            <a:r>
              <a:rPr sz="2400" spc="-10" dirty="0">
                <a:cs typeface="Tahoma"/>
              </a:rPr>
              <a:t>ocurrencia </a:t>
            </a:r>
            <a:r>
              <a:rPr sz="2400" spc="-5" dirty="0">
                <a:cs typeface="Tahoma"/>
              </a:rPr>
              <a:t>de </a:t>
            </a:r>
            <a:r>
              <a:rPr sz="2400" spc="-10" dirty="0">
                <a:cs typeface="Tahoma"/>
              </a:rPr>
              <a:t>cualquier  tipo </a:t>
            </a:r>
            <a:r>
              <a:rPr sz="2400" spc="-5" dirty="0">
                <a:cs typeface="Tahoma"/>
              </a:rPr>
              <a:t>de </a:t>
            </a:r>
            <a:r>
              <a:rPr sz="2400" spc="-10" dirty="0">
                <a:cs typeface="Tahoma"/>
              </a:rPr>
              <a:t>evento </a:t>
            </a:r>
            <a:r>
              <a:rPr sz="2400" spc="-5" dirty="0">
                <a:cs typeface="Tahoma"/>
              </a:rPr>
              <a:t>o </a:t>
            </a:r>
            <a:r>
              <a:rPr sz="2400" spc="-10" dirty="0">
                <a:cs typeface="Tahoma"/>
              </a:rPr>
              <a:t>acción </a:t>
            </a:r>
            <a:r>
              <a:rPr sz="2400" spc="-5" dirty="0">
                <a:cs typeface="Tahoma"/>
              </a:rPr>
              <a:t>que puede  producir un daño (material o inmaterial)  </a:t>
            </a:r>
            <a:r>
              <a:rPr sz="2400" spc="-10" dirty="0">
                <a:cs typeface="Tahoma"/>
              </a:rPr>
              <a:t>sobre </a:t>
            </a:r>
            <a:r>
              <a:rPr sz="2400" spc="-5" dirty="0">
                <a:cs typeface="Tahoma"/>
              </a:rPr>
              <a:t>los </a:t>
            </a:r>
            <a:r>
              <a:rPr sz="2400" spc="-10" dirty="0">
                <a:cs typeface="Tahoma"/>
              </a:rPr>
              <a:t>elementos </a:t>
            </a:r>
            <a:r>
              <a:rPr sz="2400" spc="-5" dirty="0">
                <a:cs typeface="Tahoma"/>
              </a:rPr>
              <a:t>de un</a:t>
            </a:r>
            <a:r>
              <a:rPr sz="2400" spc="100" dirty="0">
                <a:cs typeface="Tahoma"/>
              </a:rPr>
              <a:t> </a:t>
            </a:r>
            <a:r>
              <a:rPr sz="2400" spc="-10" dirty="0">
                <a:cs typeface="Tahoma"/>
              </a:rPr>
              <a:t>sistema</a:t>
            </a:r>
            <a:endParaRPr sz="2400" dirty="0">
              <a:cs typeface="Tahoma"/>
            </a:endParaRPr>
          </a:p>
          <a:p>
            <a:pPr>
              <a:lnSpc>
                <a:spcPct val="100000"/>
              </a:lnSpc>
            </a:pPr>
            <a:endParaRPr sz="2800" dirty="0">
              <a:cs typeface="Times New Roman"/>
            </a:endParaRPr>
          </a:p>
          <a:p>
            <a:pPr>
              <a:spcBef>
                <a:spcPts val="35"/>
              </a:spcBef>
            </a:pPr>
            <a:endParaRPr sz="2400" dirty="0">
              <a:cs typeface="Times New Roman"/>
            </a:endParaRPr>
          </a:p>
          <a:p>
            <a:pPr marL="12700" marR="2978150" algn="ctr"/>
            <a:r>
              <a:rPr sz="2400" b="1" spc="-5" dirty="0">
                <a:cs typeface="Tahoma"/>
              </a:rPr>
              <a:t>Vulnerabilidad: </a:t>
            </a:r>
            <a:r>
              <a:rPr sz="2400" spc="-5" dirty="0">
                <a:cs typeface="Tahoma"/>
              </a:rPr>
              <a:t>Es una debilidad en </a:t>
            </a:r>
            <a:r>
              <a:rPr sz="2400" spc="-10" dirty="0">
                <a:cs typeface="Tahoma"/>
              </a:rPr>
              <a:t>el  </a:t>
            </a:r>
            <a:r>
              <a:rPr sz="2400" spc="-5" dirty="0">
                <a:cs typeface="Tahoma"/>
              </a:rPr>
              <a:t>diseño o un </a:t>
            </a:r>
            <a:r>
              <a:rPr sz="2400" spc="-10" dirty="0">
                <a:cs typeface="Tahoma"/>
              </a:rPr>
              <a:t>error </a:t>
            </a:r>
            <a:r>
              <a:rPr sz="2400" spc="-5" dirty="0">
                <a:cs typeface="Tahoma"/>
              </a:rPr>
              <a:t>de implementación  que puede </a:t>
            </a:r>
            <a:r>
              <a:rPr sz="2400" spc="-10" dirty="0">
                <a:cs typeface="Tahoma"/>
              </a:rPr>
              <a:t>provocar </a:t>
            </a:r>
            <a:r>
              <a:rPr sz="2400" spc="-5" dirty="0">
                <a:cs typeface="Tahoma"/>
              </a:rPr>
              <a:t>un </a:t>
            </a:r>
            <a:r>
              <a:rPr sz="2400" spc="-10" dirty="0">
                <a:cs typeface="Tahoma"/>
              </a:rPr>
              <a:t>evento </a:t>
            </a:r>
            <a:r>
              <a:rPr sz="2400" spc="-5" dirty="0">
                <a:cs typeface="Tahoma"/>
              </a:rPr>
              <a:t>no  deseable que compromete la </a:t>
            </a:r>
            <a:r>
              <a:rPr sz="2400" spc="-10" dirty="0">
                <a:cs typeface="Tahoma"/>
              </a:rPr>
              <a:t>seguridad  </a:t>
            </a:r>
            <a:r>
              <a:rPr sz="2400" spc="-5" dirty="0">
                <a:cs typeface="Tahoma"/>
              </a:rPr>
              <a:t>del sistema.</a:t>
            </a:r>
            <a:endParaRPr sz="2400" dirty="0"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42767" y="3496062"/>
            <a:ext cx="2902831" cy="23092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51D4AB5-DB26-4429-A7F4-C23BA4D0BE9A}"/>
              </a:ext>
            </a:extLst>
          </p:cNvPr>
          <p:cNvSpPr txBox="1"/>
          <p:nvPr/>
        </p:nvSpPr>
        <p:spPr>
          <a:xfrm>
            <a:off x="0" y="116632"/>
            <a:ext cx="99060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lvl="2"/>
            <a:r>
              <a:rPr lang="es-ES" sz="2000" b="1" dirty="0">
                <a:solidFill>
                  <a:schemeClr val="bg1"/>
                </a:solidFill>
              </a:rPr>
              <a:t>CONCEPTOS SOBRE SEGURIDAD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strips dir="r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96EB6AB-8AFE-41D3-B42F-2AF90DABB379}"/>
              </a:ext>
            </a:extLst>
          </p:cNvPr>
          <p:cNvSpPr txBox="1"/>
          <p:nvPr/>
        </p:nvSpPr>
        <p:spPr>
          <a:xfrm>
            <a:off x="0" y="116632"/>
            <a:ext cx="99060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lvl="2"/>
            <a:r>
              <a:rPr lang="es-ES" sz="2000" b="1" dirty="0">
                <a:solidFill>
                  <a:schemeClr val="bg1"/>
                </a:solidFill>
              </a:rPr>
              <a:t>CONCEPTOS SOBRE SEGURIDAD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CC1850E-1B95-4777-BBB1-7694EB4BC6D9}"/>
              </a:ext>
            </a:extLst>
          </p:cNvPr>
          <p:cNvSpPr txBox="1"/>
          <p:nvPr/>
        </p:nvSpPr>
        <p:spPr>
          <a:xfrm>
            <a:off x="605388" y="769930"/>
            <a:ext cx="881210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  <a:tabLst>
                <a:tab pos="4885055" algn="l"/>
              </a:tabLst>
            </a:pPr>
            <a:r>
              <a:rPr lang="es-CO" sz="2400" b="1" spc="-5" dirty="0">
                <a:cs typeface="Verdana"/>
              </a:rPr>
              <a:t>Taller</a:t>
            </a:r>
            <a:endParaRPr lang="es-CO" sz="2400" dirty="0">
              <a:cs typeface="Verdana"/>
            </a:endParaRPr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516F10D7-6EA4-4023-8DB6-40C8983133F5}"/>
              </a:ext>
            </a:extLst>
          </p:cNvPr>
          <p:cNvSpPr txBox="1"/>
          <p:nvPr/>
        </p:nvSpPr>
        <p:spPr>
          <a:xfrm>
            <a:off x="704528" y="1149251"/>
            <a:ext cx="829183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s-CO" i="1" dirty="0">
                <a:latin typeface="Verdana"/>
                <a:cs typeface="Verdana"/>
              </a:rPr>
              <a:t>De </a:t>
            </a:r>
            <a:r>
              <a:rPr lang="es-CO" i="1" spc="-5" dirty="0">
                <a:latin typeface="Verdana"/>
                <a:cs typeface="Verdana"/>
              </a:rPr>
              <a:t>acuerdo </a:t>
            </a:r>
            <a:r>
              <a:rPr lang="es-CO" i="1" dirty="0">
                <a:latin typeface="Verdana"/>
                <a:cs typeface="Verdana"/>
              </a:rPr>
              <a:t>a </a:t>
            </a:r>
            <a:r>
              <a:rPr lang="es-CO" i="1" spc="-5" dirty="0">
                <a:latin typeface="Verdana"/>
                <a:cs typeface="Verdana"/>
              </a:rPr>
              <a:t>la definición, busque </a:t>
            </a:r>
            <a:r>
              <a:rPr lang="es-CO" i="1" dirty="0">
                <a:latin typeface="Verdana"/>
                <a:cs typeface="Verdana"/>
              </a:rPr>
              <a:t>el </a:t>
            </a:r>
            <a:r>
              <a:rPr lang="es-CO" i="1" spc="-5" dirty="0">
                <a:latin typeface="Verdana"/>
                <a:cs typeface="Verdana"/>
              </a:rPr>
              <a:t>concepto </a:t>
            </a:r>
            <a:r>
              <a:rPr lang="es-CO" i="1" dirty="0">
                <a:latin typeface="Verdana"/>
                <a:cs typeface="Verdana"/>
              </a:rPr>
              <a:t>en </a:t>
            </a:r>
            <a:r>
              <a:rPr lang="es-CO" i="1" spc="-5" dirty="0">
                <a:latin typeface="Verdana"/>
                <a:cs typeface="Verdana"/>
              </a:rPr>
              <a:t>la  parte</a:t>
            </a:r>
            <a:r>
              <a:rPr lang="es-CO" i="1" dirty="0">
                <a:latin typeface="Verdana"/>
                <a:cs typeface="Verdana"/>
              </a:rPr>
              <a:t> </a:t>
            </a:r>
            <a:r>
              <a:rPr lang="es-CO" i="1" spc="-5" dirty="0">
                <a:latin typeface="Verdana"/>
                <a:cs typeface="Verdana"/>
              </a:rPr>
              <a:t>derecha.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19" name="object 2">
            <a:extLst>
              <a:ext uri="{FF2B5EF4-FFF2-40B4-BE49-F238E27FC236}">
                <a16:creationId xmlns:a16="http://schemas.microsoft.com/office/drawing/2014/main" id="{98A58D14-1AF7-452D-9EBB-4C6BCF69D824}"/>
              </a:ext>
            </a:extLst>
          </p:cNvPr>
          <p:cNvSpPr/>
          <p:nvPr/>
        </p:nvSpPr>
        <p:spPr>
          <a:xfrm>
            <a:off x="776536" y="2037433"/>
            <a:ext cx="5151120" cy="3671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117BCCAE-C8A5-436F-A582-A402047CFCB4}"/>
              </a:ext>
            </a:extLst>
          </p:cNvPr>
          <p:cNvSpPr/>
          <p:nvPr/>
        </p:nvSpPr>
        <p:spPr>
          <a:xfrm>
            <a:off x="764343" y="2244696"/>
            <a:ext cx="5120640" cy="32354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4">
            <a:extLst>
              <a:ext uri="{FF2B5EF4-FFF2-40B4-BE49-F238E27FC236}">
                <a16:creationId xmlns:a16="http://schemas.microsoft.com/office/drawing/2014/main" id="{6B4AD913-59A0-456F-A321-2AFB9DFD9678}"/>
              </a:ext>
            </a:extLst>
          </p:cNvPr>
          <p:cNvSpPr/>
          <p:nvPr/>
        </p:nvSpPr>
        <p:spPr>
          <a:xfrm>
            <a:off x="823779" y="2064864"/>
            <a:ext cx="5056632" cy="35768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5">
            <a:extLst>
              <a:ext uri="{FF2B5EF4-FFF2-40B4-BE49-F238E27FC236}">
                <a16:creationId xmlns:a16="http://schemas.microsoft.com/office/drawing/2014/main" id="{078BF42E-CCB5-4908-9035-EEA7CBDC2673}"/>
              </a:ext>
            </a:extLst>
          </p:cNvPr>
          <p:cNvSpPr txBox="1"/>
          <p:nvPr/>
        </p:nvSpPr>
        <p:spPr>
          <a:xfrm>
            <a:off x="823779" y="2064864"/>
            <a:ext cx="5057140" cy="3576954"/>
          </a:xfrm>
          <a:prstGeom prst="rect">
            <a:avLst/>
          </a:prstGeom>
          <a:ln w="9144">
            <a:solidFill>
              <a:srgbClr val="00CC9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 marL="434340" marR="179070" indent="-342900">
              <a:lnSpc>
                <a:spcPct val="100000"/>
              </a:lnSpc>
              <a:buAutoNum type="arabicPeriod"/>
              <a:tabLst>
                <a:tab pos="434340" algn="l"/>
                <a:tab pos="434975" algn="l"/>
              </a:tabLst>
            </a:pPr>
            <a:r>
              <a:rPr sz="1400" spc="-5" dirty="0">
                <a:latin typeface="Calibri"/>
                <a:cs typeface="Calibri"/>
              </a:rPr>
              <a:t>Tiene </a:t>
            </a:r>
            <a:r>
              <a:rPr sz="1400" spc="-10" dirty="0">
                <a:latin typeface="Calibri"/>
                <a:cs typeface="Calibri"/>
              </a:rPr>
              <a:t>como </a:t>
            </a:r>
            <a:r>
              <a:rPr sz="1400" spc="-5" dirty="0">
                <a:latin typeface="Calibri"/>
                <a:cs typeface="Calibri"/>
              </a:rPr>
              <a:t>objetivo </a:t>
            </a:r>
            <a:r>
              <a:rPr sz="1400" dirty="0">
                <a:latin typeface="Calibri"/>
                <a:cs typeface="Calibri"/>
              </a:rPr>
              <a:t>primario </a:t>
            </a:r>
            <a:r>
              <a:rPr sz="1400" spc="-10" dirty="0">
                <a:latin typeface="Calibri"/>
                <a:cs typeface="Calibri"/>
              </a:rPr>
              <a:t>proteger </a:t>
            </a:r>
            <a:r>
              <a:rPr sz="1400" dirty="0">
                <a:latin typeface="Calibri"/>
                <a:cs typeface="Calibri"/>
              </a:rPr>
              <a:t>las </a:t>
            </a:r>
            <a:r>
              <a:rPr sz="1400" spc="-10" dirty="0">
                <a:latin typeface="Calibri"/>
                <a:cs typeface="Calibri"/>
              </a:rPr>
              <a:t>infraestructuras  </a:t>
            </a:r>
            <a:r>
              <a:rPr sz="1400" spc="-5" dirty="0">
                <a:latin typeface="Calibri"/>
                <a:cs typeface="Calibri"/>
              </a:rPr>
              <a:t>tecnológicas </a:t>
            </a:r>
            <a:r>
              <a:rPr sz="1400" dirty="0">
                <a:latin typeface="Calibri"/>
                <a:cs typeface="Calibri"/>
              </a:rPr>
              <a:t>y </a:t>
            </a:r>
            <a:r>
              <a:rPr sz="1400" spc="-5" dirty="0">
                <a:latin typeface="Calibri"/>
                <a:cs typeface="Calibri"/>
              </a:rPr>
              <a:t>de comunicación que soportan </a:t>
            </a:r>
            <a:r>
              <a:rPr sz="1400" dirty="0">
                <a:latin typeface="Calibri"/>
                <a:cs typeface="Calibri"/>
              </a:rPr>
              <a:t>la </a:t>
            </a:r>
            <a:r>
              <a:rPr sz="1400" spc="-5" dirty="0">
                <a:latin typeface="Calibri"/>
                <a:cs typeface="Calibri"/>
              </a:rPr>
              <a:t>operación de  una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organización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Calibri"/>
              <a:buAutoNum type="arabicPeriod"/>
            </a:pPr>
            <a:endParaRPr sz="1450" dirty="0">
              <a:latin typeface="Times New Roman"/>
              <a:cs typeface="Times New Roman"/>
            </a:endParaRPr>
          </a:p>
          <a:p>
            <a:pPr marL="434340" marR="394970" indent="-342900">
              <a:lnSpc>
                <a:spcPct val="100000"/>
              </a:lnSpc>
              <a:buAutoNum type="arabicPeriod"/>
              <a:tabLst>
                <a:tab pos="434340" algn="l"/>
                <a:tab pos="434975" algn="l"/>
              </a:tabLst>
            </a:pPr>
            <a:r>
              <a:rPr sz="1400" spc="-5" dirty="0">
                <a:latin typeface="Calibri"/>
                <a:cs typeface="Calibri"/>
              </a:rPr>
              <a:t>La </a:t>
            </a:r>
            <a:r>
              <a:rPr sz="1400" spc="-10" dirty="0">
                <a:latin typeface="Calibri"/>
                <a:cs typeface="Calibri"/>
              </a:rPr>
              <a:t>existencia </a:t>
            </a:r>
            <a:r>
              <a:rPr sz="1400" spc="-5" dirty="0">
                <a:latin typeface="Calibri"/>
                <a:cs typeface="Calibri"/>
              </a:rPr>
              <a:t>de una debilidad de </a:t>
            </a:r>
            <a:r>
              <a:rPr sz="1400" spc="-10" dirty="0">
                <a:latin typeface="Calibri"/>
                <a:cs typeface="Calibri"/>
              </a:rPr>
              <a:t>diseño, </a:t>
            </a:r>
            <a:r>
              <a:rPr sz="1400" spc="-5" dirty="0">
                <a:latin typeface="Calibri"/>
                <a:cs typeface="Calibri"/>
              </a:rPr>
              <a:t>ejecución </a:t>
            </a:r>
            <a:r>
              <a:rPr sz="1400" dirty="0">
                <a:latin typeface="Calibri"/>
                <a:cs typeface="Calibri"/>
              </a:rPr>
              <a:t>o </a:t>
            </a:r>
            <a:r>
              <a:rPr sz="1400" spc="-10" dirty="0">
                <a:latin typeface="Calibri"/>
                <a:cs typeface="Calibri"/>
              </a:rPr>
              <a:t>error  </a:t>
            </a:r>
            <a:r>
              <a:rPr sz="1400" spc="-5" dirty="0">
                <a:latin typeface="Calibri"/>
                <a:cs typeface="Calibri"/>
              </a:rPr>
              <a:t>que puede </a:t>
            </a:r>
            <a:r>
              <a:rPr sz="1400" spc="-10" dirty="0">
                <a:latin typeface="Calibri"/>
                <a:cs typeface="Calibri"/>
              </a:rPr>
              <a:t>conducir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un </a:t>
            </a:r>
            <a:r>
              <a:rPr sz="1400" spc="-10" dirty="0">
                <a:latin typeface="Calibri"/>
                <a:cs typeface="Calibri"/>
              </a:rPr>
              <a:t>acontecimiento</a:t>
            </a:r>
            <a:r>
              <a:rPr sz="1400" spc="7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inesperado.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Calibri"/>
              <a:buAutoNum type="arabicPeriod"/>
            </a:pPr>
            <a:endParaRPr sz="1450" dirty="0">
              <a:latin typeface="Times New Roman"/>
              <a:cs typeface="Times New Roman"/>
            </a:endParaRPr>
          </a:p>
          <a:p>
            <a:pPr marL="434340" marR="440690" indent="-342900">
              <a:lnSpc>
                <a:spcPct val="100000"/>
              </a:lnSpc>
              <a:buAutoNum type="arabicPeriod"/>
              <a:tabLst>
                <a:tab pos="434340" algn="l"/>
                <a:tab pos="434975" algn="l"/>
              </a:tabLst>
            </a:pPr>
            <a:r>
              <a:rPr sz="1400" spc="-5" dirty="0">
                <a:latin typeface="Calibri"/>
                <a:cs typeface="Calibri"/>
              </a:rPr>
              <a:t>Se </a:t>
            </a:r>
            <a:r>
              <a:rPr sz="1400" spc="-10" dirty="0">
                <a:latin typeface="Calibri"/>
                <a:cs typeface="Calibri"/>
              </a:rPr>
              <a:t>refiere </a:t>
            </a:r>
            <a:r>
              <a:rPr sz="1400" dirty="0">
                <a:latin typeface="Calibri"/>
                <a:cs typeface="Calibri"/>
              </a:rPr>
              <a:t>a la </a:t>
            </a:r>
            <a:r>
              <a:rPr sz="1400" spc="-5" dirty="0">
                <a:latin typeface="Calibri"/>
                <a:cs typeface="Calibri"/>
              </a:rPr>
              <a:t>privacidad de los elementos de información  almacenados </a:t>
            </a:r>
            <a:r>
              <a:rPr sz="1400" dirty="0">
                <a:latin typeface="Calibri"/>
                <a:cs typeface="Calibri"/>
              </a:rPr>
              <a:t>y </a:t>
            </a:r>
            <a:r>
              <a:rPr sz="1400" spc="-10" dirty="0">
                <a:latin typeface="Calibri"/>
                <a:cs typeface="Calibri"/>
              </a:rPr>
              <a:t>procesados </a:t>
            </a:r>
            <a:r>
              <a:rPr sz="1400" dirty="0">
                <a:latin typeface="Calibri"/>
                <a:cs typeface="Calibri"/>
              </a:rPr>
              <a:t>en </a:t>
            </a:r>
            <a:r>
              <a:rPr sz="1400" spc="-5" dirty="0">
                <a:latin typeface="Calibri"/>
                <a:cs typeface="Calibri"/>
              </a:rPr>
              <a:t>un sistema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informático.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Calibri"/>
              <a:buAutoNum type="arabicPeriod"/>
            </a:pPr>
            <a:endParaRPr sz="1450" dirty="0">
              <a:latin typeface="Times New Roman"/>
              <a:cs typeface="Times New Roman"/>
            </a:endParaRPr>
          </a:p>
          <a:p>
            <a:pPr marL="434340" indent="-342900">
              <a:lnSpc>
                <a:spcPct val="100000"/>
              </a:lnSpc>
              <a:buAutoNum type="arabicPeriod"/>
              <a:tabLst>
                <a:tab pos="434340" algn="l"/>
                <a:tab pos="434975" algn="l"/>
              </a:tabLst>
            </a:pPr>
            <a:r>
              <a:rPr sz="1400" spc="-5" dirty="0">
                <a:latin typeface="Calibri"/>
                <a:cs typeface="Calibri"/>
              </a:rPr>
              <a:t>Es un estado de </a:t>
            </a:r>
            <a:r>
              <a:rPr sz="1400" spc="-10" dirty="0">
                <a:latin typeface="Calibri"/>
                <a:cs typeface="Calibri"/>
              </a:rPr>
              <a:t>confianza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personal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Calibri"/>
              <a:buAutoNum type="arabicPeriod"/>
            </a:pPr>
            <a:endParaRPr sz="1450" dirty="0">
              <a:latin typeface="Times New Roman"/>
              <a:cs typeface="Times New Roman"/>
            </a:endParaRPr>
          </a:p>
          <a:p>
            <a:pPr marL="434340" marR="180975" indent="-342900">
              <a:lnSpc>
                <a:spcPct val="100000"/>
              </a:lnSpc>
              <a:buAutoNum type="arabicPeriod"/>
              <a:tabLst>
                <a:tab pos="434340" algn="l"/>
                <a:tab pos="434975" algn="l"/>
              </a:tabLst>
            </a:pPr>
            <a:r>
              <a:rPr sz="1400" spc="-5" dirty="0">
                <a:latin typeface="Calibri"/>
                <a:cs typeface="Calibri"/>
              </a:rPr>
              <a:t>Es un activo que como </a:t>
            </a:r>
            <a:r>
              <a:rPr sz="1400" spc="-10" dirty="0">
                <a:latin typeface="Calibri"/>
                <a:cs typeface="Calibri"/>
              </a:rPr>
              <a:t>otros </a:t>
            </a:r>
            <a:r>
              <a:rPr sz="1400" spc="-5" dirty="0">
                <a:latin typeface="Calibri"/>
                <a:cs typeface="Calibri"/>
              </a:rPr>
              <a:t>activos importantes tiene valor </a:t>
            </a:r>
            <a:r>
              <a:rPr sz="1400" dirty="0">
                <a:latin typeface="Calibri"/>
                <a:cs typeface="Calibri"/>
              </a:rPr>
              <a:t>y  </a:t>
            </a:r>
            <a:r>
              <a:rPr sz="1400" spc="-10" dirty="0">
                <a:latin typeface="Calibri"/>
                <a:cs typeface="Calibri"/>
              </a:rPr>
              <a:t>requiere </a:t>
            </a:r>
            <a:r>
              <a:rPr sz="1400" dirty="0">
                <a:latin typeface="Calibri"/>
                <a:cs typeface="Calibri"/>
              </a:rPr>
              <a:t>en </a:t>
            </a:r>
            <a:r>
              <a:rPr sz="1400" spc="-5" dirty="0">
                <a:latin typeface="Calibri"/>
                <a:cs typeface="Calibri"/>
              </a:rPr>
              <a:t>consecuencia una </a:t>
            </a:r>
            <a:r>
              <a:rPr sz="1400" spc="-10" dirty="0">
                <a:latin typeface="Calibri"/>
                <a:cs typeface="Calibri"/>
              </a:rPr>
              <a:t>protección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adecuada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9" name="object 6">
            <a:extLst>
              <a:ext uri="{FF2B5EF4-FFF2-40B4-BE49-F238E27FC236}">
                <a16:creationId xmlns:a16="http://schemas.microsoft.com/office/drawing/2014/main" id="{EE51574B-2336-4585-9C89-D1D7BADC2C19}"/>
              </a:ext>
            </a:extLst>
          </p:cNvPr>
          <p:cNvSpPr/>
          <p:nvPr/>
        </p:nvSpPr>
        <p:spPr>
          <a:xfrm>
            <a:off x="6086151" y="2025241"/>
            <a:ext cx="3211068" cy="36758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7">
            <a:extLst>
              <a:ext uri="{FF2B5EF4-FFF2-40B4-BE49-F238E27FC236}">
                <a16:creationId xmlns:a16="http://schemas.microsoft.com/office/drawing/2014/main" id="{B324AB0F-282F-40C2-B3FC-799FCE31D6BB}"/>
              </a:ext>
            </a:extLst>
          </p:cNvPr>
          <p:cNvSpPr/>
          <p:nvPr/>
        </p:nvSpPr>
        <p:spPr>
          <a:xfrm>
            <a:off x="6528112" y="2235552"/>
            <a:ext cx="2325623" cy="34457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8">
            <a:extLst>
              <a:ext uri="{FF2B5EF4-FFF2-40B4-BE49-F238E27FC236}">
                <a16:creationId xmlns:a16="http://schemas.microsoft.com/office/drawing/2014/main" id="{9B52F4EE-C271-4C7E-8541-6EC045EAE0BA}"/>
              </a:ext>
            </a:extLst>
          </p:cNvPr>
          <p:cNvSpPr/>
          <p:nvPr/>
        </p:nvSpPr>
        <p:spPr>
          <a:xfrm>
            <a:off x="6133395" y="2052673"/>
            <a:ext cx="3116579" cy="3581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9">
            <a:extLst>
              <a:ext uri="{FF2B5EF4-FFF2-40B4-BE49-F238E27FC236}">
                <a16:creationId xmlns:a16="http://schemas.microsoft.com/office/drawing/2014/main" id="{73449351-A877-4692-A5F1-DFB9EFF42FB2}"/>
              </a:ext>
            </a:extLst>
          </p:cNvPr>
          <p:cNvSpPr txBox="1"/>
          <p:nvPr/>
        </p:nvSpPr>
        <p:spPr>
          <a:xfrm>
            <a:off x="6133395" y="2052673"/>
            <a:ext cx="3116580" cy="3581400"/>
          </a:xfrm>
          <a:prstGeom prst="rect">
            <a:avLst/>
          </a:prstGeom>
          <a:ln w="9144">
            <a:solidFill>
              <a:srgbClr val="2828B8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762000" marR="754380" indent="435609">
              <a:lnSpc>
                <a:spcPct val="200000"/>
              </a:lnSpc>
              <a:spcBef>
                <a:spcPts val="275"/>
              </a:spcBef>
            </a:pPr>
            <a:r>
              <a:rPr sz="1400" spc="-5" dirty="0">
                <a:latin typeface="Calibri"/>
                <a:cs typeface="Calibri"/>
              </a:rPr>
              <a:t>Seguridad  Seguridad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Informática</a:t>
            </a:r>
            <a:endParaRPr sz="1400" dirty="0">
              <a:latin typeface="Calibri"/>
              <a:cs typeface="Calibri"/>
            </a:endParaRPr>
          </a:p>
          <a:p>
            <a:pPr marL="545465" marR="535940" algn="ctr">
              <a:lnSpc>
                <a:spcPts val="3360"/>
              </a:lnSpc>
              <a:spcBef>
                <a:spcPts val="395"/>
              </a:spcBef>
            </a:pPr>
            <a:r>
              <a:rPr sz="1400" spc="-5" dirty="0">
                <a:latin typeface="Calibri"/>
                <a:cs typeface="Calibri"/>
              </a:rPr>
              <a:t>Seguridad de </a:t>
            </a:r>
            <a:r>
              <a:rPr sz="1400" dirty="0">
                <a:latin typeface="Calibri"/>
                <a:cs typeface="Calibri"/>
              </a:rPr>
              <a:t>la </a:t>
            </a:r>
            <a:r>
              <a:rPr sz="1400" spc="-10" dirty="0">
                <a:latin typeface="Calibri"/>
                <a:cs typeface="Calibri"/>
              </a:rPr>
              <a:t>Información  </a:t>
            </a:r>
            <a:r>
              <a:rPr sz="1400" spc="-5" dirty="0">
                <a:latin typeface="Calibri"/>
                <a:cs typeface="Calibri"/>
              </a:rPr>
              <a:t>Confidencialidad</a:t>
            </a:r>
            <a:endParaRPr sz="1400" dirty="0">
              <a:latin typeface="Calibri"/>
              <a:cs typeface="Calibri"/>
            </a:endParaRPr>
          </a:p>
          <a:p>
            <a:pPr marL="1121410" marR="1111885" indent="635" algn="ctr">
              <a:lnSpc>
                <a:spcPts val="3360"/>
              </a:lnSpc>
            </a:pPr>
            <a:r>
              <a:rPr sz="1400" spc="-5" dirty="0">
                <a:latin typeface="Calibri"/>
                <a:cs typeface="Calibri"/>
              </a:rPr>
              <a:t>Integridad  </a:t>
            </a:r>
            <a:r>
              <a:rPr sz="1400" spc="-10" dirty="0">
                <a:latin typeface="Calibri"/>
                <a:cs typeface="Calibri"/>
              </a:rPr>
              <a:t>I</a:t>
            </a:r>
            <a:r>
              <a:rPr sz="1400" spc="-20" dirty="0">
                <a:latin typeface="Calibri"/>
                <a:cs typeface="Calibri"/>
              </a:rPr>
              <a:t>nf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r</a:t>
            </a:r>
            <a:r>
              <a:rPr sz="1400" spc="-10" dirty="0">
                <a:latin typeface="Calibri"/>
                <a:cs typeface="Calibri"/>
              </a:rPr>
              <a:t>m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ión</a:t>
            </a:r>
          </a:p>
          <a:p>
            <a:pPr marL="1036319" marR="1026794" algn="ctr">
              <a:lnSpc>
                <a:spcPts val="3360"/>
              </a:lnSpc>
            </a:pPr>
            <a:r>
              <a:rPr sz="1400" spc="-5" dirty="0">
                <a:latin typeface="Calibri"/>
                <a:cs typeface="Calibri"/>
              </a:rPr>
              <a:t>Amenaza  </a:t>
            </a:r>
            <a:r>
              <a:rPr sz="1400" spc="-45" dirty="0">
                <a:latin typeface="Calibri"/>
                <a:cs typeface="Calibri"/>
              </a:rPr>
              <a:t>V</a:t>
            </a:r>
            <a:r>
              <a:rPr sz="1400" spc="-10" dirty="0">
                <a:latin typeface="Calibri"/>
                <a:cs typeface="Calibri"/>
              </a:rPr>
              <a:t>u</a:t>
            </a:r>
            <a:r>
              <a:rPr sz="1400" dirty="0">
                <a:latin typeface="Calibri"/>
                <a:cs typeface="Calibri"/>
              </a:rPr>
              <a:t>ln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b</a:t>
            </a:r>
            <a:r>
              <a:rPr sz="1400" dirty="0">
                <a:latin typeface="Calibri"/>
                <a:cs typeface="Calibri"/>
              </a:rPr>
              <a:t>ilidad</a:t>
            </a:r>
          </a:p>
        </p:txBody>
      </p:sp>
    </p:spTree>
    <p:extLst>
      <p:ext uri="{BB962C8B-B14F-4D97-AF65-F5344CB8AC3E}">
        <p14:creationId xmlns:p14="http://schemas.microsoft.com/office/powerpoint/2010/main" val="1564670400"/>
      </p:ext>
    </p:extLst>
  </p:cSld>
  <p:clrMapOvr>
    <a:masterClrMapping/>
  </p:clrMapOvr>
  <p:transition spd="med">
    <p:strips dir="r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36576" y="1412776"/>
            <a:ext cx="4290695" cy="2968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81280" algn="ctr">
              <a:spcBef>
                <a:spcPts val="105"/>
              </a:spcBef>
            </a:pPr>
            <a:r>
              <a:rPr sz="2400" b="1" u="sng" spc="-5" dirty="0">
                <a:uFill>
                  <a:solidFill>
                    <a:srgbClr val="000000"/>
                  </a:solidFill>
                </a:uFill>
                <a:cs typeface="Verdana"/>
              </a:rPr>
              <a:t>Ataque</a:t>
            </a:r>
            <a:r>
              <a:rPr sz="2400" spc="-5" dirty="0">
                <a:cs typeface="Verdana"/>
              </a:rPr>
              <a:t>: Proceso de </a:t>
            </a:r>
            <a:r>
              <a:rPr sz="2400" spc="-10" dirty="0">
                <a:cs typeface="Verdana"/>
              </a:rPr>
              <a:t>tratar </a:t>
            </a:r>
            <a:r>
              <a:rPr sz="2400" spc="-5" dirty="0">
                <a:cs typeface="Verdana"/>
              </a:rPr>
              <a:t>de  burlar los controles de seguridad  de </a:t>
            </a:r>
            <a:r>
              <a:rPr sz="2400" dirty="0">
                <a:cs typeface="Verdana"/>
              </a:rPr>
              <a:t>un </a:t>
            </a:r>
            <a:r>
              <a:rPr sz="2400" spc="-5" dirty="0">
                <a:cs typeface="Verdana"/>
              </a:rPr>
              <a:t>sistema </a:t>
            </a:r>
            <a:r>
              <a:rPr sz="2400" dirty="0">
                <a:cs typeface="Verdana"/>
              </a:rPr>
              <a:t>o</a:t>
            </a:r>
            <a:r>
              <a:rPr sz="2400" spc="-45" dirty="0">
                <a:cs typeface="Verdana"/>
              </a:rPr>
              <a:t> </a:t>
            </a:r>
            <a:r>
              <a:rPr sz="2400" spc="-10" dirty="0">
                <a:cs typeface="Verdana"/>
              </a:rPr>
              <a:t>equipo.</a:t>
            </a:r>
            <a:endParaRPr sz="2400" dirty="0">
              <a:cs typeface="Verdana"/>
            </a:endParaRPr>
          </a:p>
          <a:p>
            <a:pPr>
              <a:spcBef>
                <a:spcPts val="40"/>
              </a:spcBef>
            </a:pPr>
            <a:endParaRPr sz="2400" dirty="0">
              <a:cs typeface="Times New Roman"/>
            </a:endParaRPr>
          </a:p>
          <a:p>
            <a:pPr marL="12700" marR="5080" algn="ctr"/>
            <a:r>
              <a:rPr sz="2400" spc="-5" dirty="0">
                <a:cs typeface="Verdana"/>
              </a:rPr>
              <a:t>Aprovecha toda </a:t>
            </a:r>
            <a:r>
              <a:rPr sz="2400" spc="-10" dirty="0">
                <a:cs typeface="Verdana"/>
              </a:rPr>
              <a:t>vulnerabilidad </a:t>
            </a:r>
            <a:r>
              <a:rPr sz="2400" spc="-5" dirty="0">
                <a:cs typeface="Verdana"/>
              </a:rPr>
              <a:t>en  el software, hardware, </a:t>
            </a:r>
            <a:r>
              <a:rPr sz="2400" dirty="0">
                <a:cs typeface="Verdana"/>
              </a:rPr>
              <a:t>e </a:t>
            </a:r>
            <a:r>
              <a:rPr sz="2400" spc="-5" dirty="0">
                <a:cs typeface="Verdana"/>
              </a:rPr>
              <a:t>incluso,  en las personas que forman  </a:t>
            </a:r>
            <a:r>
              <a:rPr sz="2400" dirty="0">
                <a:cs typeface="Verdana"/>
              </a:rPr>
              <a:t>parte de un </a:t>
            </a:r>
            <a:r>
              <a:rPr sz="2400" spc="-5" dirty="0">
                <a:cs typeface="Verdana"/>
              </a:rPr>
              <a:t>ambiente  informático</a:t>
            </a:r>
            <a:endParaRPr sz="2400" dirty="0">
              <a:cs typeface="Verdana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E7C6AD0-78BE-488B-8E6D-2C5201EA0CC5}"/>
              </a:ext>
            </a:extLst>
          </p:cNvPr>
          <p:cNvSpPr txBox="1"/>
          <p:nvPr/>
        </p:nvSpPr>
        <p:spPr>
          <a:xfrm>
            <a:off x="0" y="116632"/>
            <a:ext cx="99060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lvl="2"/>
            <a:r>
              <a:rPr lang="es-ES" sz="2000" b="1" dirty="0">
                <a:solidFill>
                  <a:schemeClr val="bg1"/>
                </a:solidFill>
              </a:rPr>
              <a:t>CONCEPTOS SOBRE SEGURIDAD</a:t>
            </a:r>
          </a:p>
        </p:txBody>
      </p:sp>
      <p:pic>
        <p:nvPicPr>
          <p:cNvPr id="3074" name="Picture 2" descr="Resultado de imagen para pasos de un ataque de seguridad informatica">
            <a:extLst>
              <a:ext uri="{FF2B5EF4-FFF2-40B4-BE49-F238E27FC236}">
                <a16:creationId xmlns:a16="http://schemas.microsoft.com/office/drawing/2014/main" id="{AE07DC02-9D63-477C-A279-68D82991D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793" y="692696"/>
            <a:ext cx="2673400" cy="512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strips dir="r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9005" y="908720"/>
            <a:ext cx="8047990" cy="1860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2745" indent="-360045">
              <a:spcBef>
                <a:spcPts val="105"/>
              </a:spcBef>
              <a:buAutoNum type="arabicPeriod"/>
              <a:tabLst>
                <a:tab pos="373380" algn="l"/>
              </a:tabLst>
            </a:pPr>
            <a:r>
              <a:rPr sz="2000" b="1" dirty="0">
                <a:cs typeface="Verdana"/>
              </a:rPr>
              <a:t>Reconocimiento</a:t>
            </a:r>
            <a:r>
              <a:rPr sz="2000" b="1" spc="-15" dirty="0">
                <a:cs typeface="Verdana"/>
              </a:rPr>
              <a:t> </a:t>
            </a:r>
            <a:r>
              <a:rPr sz="2000" b="1" spc="-5" dirty="0">
                <a:cs typeface="Verdana"/>
              </a:rPr>
              <a:t>(Reconnaissance)</a:t>
            </a:r>
            <a:endParaRPr sz="2000" dirty="0">
              <a:cs typeface="Verdana"/>
            </a:endParaRPr>
          </a:p>
          <a:p>
            <a:pPr marL="12700" marR="6350"/>
            <a:r>
              <a:rPr sz="2000" dirty="0">
                <a:cs typeface="Verdana"/>
              </a:rPr>
              <a:t>En </a:t>
            </a:r>
            <a:r>
              <a:rPr sz="2000" spc="-5" dirty="0">
                <a:cs typeface="Verdana"/>
              </a:rPr>
              <a:t>esta </a:t>
            </a:r>
            <a:r>
              <a:rPr sz="2000" dirty="0">
                <a:cs typeface="Verdana"/>
              </a:rPr>
              <a:t>fase </a:t>
            </a:r>
            <a:r>
              <a:rPr sz="2000" spc="-5" dirty="0">
                <a:cs typeface="Verdana"/>
              </a:rPr>
              <a:t>el </a:t>
            </a:r>
            <a:r>
              <a:rPr sz="2000" dirty="0">
                <a:cs typeface="Verdana"/>
              </a:rPr>
              <a:t>atacante </a:t>
            </a:r>
            <a:r>
              <a:rPr sz="2000" spc="-5" dirty="0">
                <a:cs typeface="Verdana"/>
              </a:rPr>
              <a:t>crea </a:t>
            </a:r>
            <a:r>
              <a:rPr sz="2000" dirty="0">
                <a:cs typeface="Verdana"/>
              </a:rPr>
              <a:t>una </a:t>
            </a:r>
            <a:r>
              <a:rPr sz="2000" spc="-10" dirty="0">
                <a:cs typeface="Verdana"/>
              </a:rPr>
              <a:t>estrategia </a:t>
            </a:r>
            <a:r>
              <a:rPr sz="2000" spc="-15" dirty="0">
                <a:cs typeface="Verdana"/>
              </a:rPr>
              <a:t>para </a:t>
            </a:r>
            <a:r>
              <a:rPr sz="2000" dirty="0">
                <a:cs typeface="Verdana"/>
              </a:rPr>
              <a:t>su </a:t>
            </a:r>
            <a:r>
              <a:rPr sz="2000" spc="-5" dirty="0">
                <a:cs typeface="Verdana"/>
              </a:rPr>
              <a:t>ataque.</a:t>
            </a:r>
            <a:r>
              <a:rPr sz="2000" spc="-135" dirty="0">
                <a:cs typeface="Verdana"/>
              </a:rPr>
              <a:t> </a:t>
            </a:r>
            <a:r>
              <a:rPr sz="2000" spc="-5" dirty="0">
                <a:cs typeface="Verdana"/>
              </a:rPr>
              <a:t>El  reconocimiento </a:t>
            </a:r>
            <a:r>
              <a:rPr sz="2000" dirty="0">
                <a:cs typeface="Verdana"/>
              </a:rPr>
              <a:t>se </a:t>
            </a:r>
            <a:r>
              <a:rPr sz="2000" spc="-5" dirty="0">
                <a:cs typeface="Verdana"/>
              </a:rPr>
              <a:t>refiere </a:t>
            </a:r>
            <a:r>
              <a:rPr sz="2000" dirty="0">
                <a:cs typeface="Verdana"/>
              </a:rPr>
              <a:t>a </a:t>
            </a:r>
            <a:r>
              <a:rPr sz="2000" spc="-10" dirty="0">
                <a:cs typeface="Verdana"/>
              </a:rPr>
              <a:t>la </a:t>
            </a:r>
            <a:r>
              <a:rPr sz="2000" dirty="0">
                <a:cs typeface="Verdana"/>
              </a:rPr>
              <a:t>fase </a:t>
            </a:r>
            <a:r>
              <a:rPr sz="2000" spc="-10" dirty="0">
                <a:cs typeface="Verdana"/>
              </a:rPr>
              <a:t>preparatoria </a:t>
            </a:r>
            <a:r>
              <a:rPr sz="2000" spc="-5" dirty="0">
                <a:cs typeface="Verdana"/>
              </a:rPr>
              <a:t>donde </a:t>
            </a:r>
            <a:r>
              <a:rPr sz="2000" dirty="0">
                <a:cs typeface="Verdana"/>
              </a:rPr>
              <a:t>se  </a:t>
            </a:r>
            <a:r>
              <a:rPr sz="2000" spc="-5" dirty="0">
                <a:cs typeface="Verdana"/>
              </a:rPr>
              <a:t>obtiene toda </a:t>
            </a:r>
            <a:r>
              <a:rPr sz="2000" spc="-10" dirty="0">
                <a:cs typeface="Verdana"/>
              </a:rPr>
              <a:t>la </a:t>
            </a:r>
            <a:r>
              <a:rPr sz="2000" spc="-5" dirty="0">
                <a:cs typeface="Verdana"/>
              </a:rPr>
              <a:t>información necesaria </a:t>
            </a:r>
            <a:r>
              <a:rPr sz="2000" dirty="0">
                <a:cs typeface="Verdana"/>
              </a:rPr>
              <a:t>antes </a:t>
            </a:r>
            <a:r>
              <a:rPr sz="2000" spc="-5" dirty="0">
                <a:cs typeface="Verdana"/>
              </a:rPr>
              <a:t>de lanzar </a:t>
            </a:r>
            <a:r>
              <a:rPr sz="2000" dirty="0">
                <a:cs typeface="Verdana"/>
              </a:rPr>
              <a:t>un  </a:t>
            </a:r>
            <a:r>
              <a:rPr sz="2000" spc="-5" dirty="0">
                <a:cs typeface="Verdana"/>
              </a:rPr>
              <a:t>ataque. Puede incluir Ingeniería Social </a:t>
            </a:r>
            <a:r>
              <a:rPr sz="2000" dirty="0">
                <a:cs typeface="Verdana"/>
              </a:rPr>
              <a:t>y Dumpster</a:t>
            </a:r>
            <a:r>
              <a:rPr sz="2000" spc="-75" dirty="0">
                <a:cs typeface="Verdana"/>
              </a:rPr>
              <a:t> </a:t>
            </a:r>
            <a:r>
              <a:rPr sz="2000" spc="-5" dirty="0">
                <a:cs typeface="Verdana"/>
              </a:rPr>
              <a:t>diving</a:t>
            </a:r>
            <a:r>
              <a:rPr lang="es-419" sz="2000" spc="-5" dirty="0">
                <a:cs typeface="Verdana"/>
              </a:rPr>
              <a:t>*</a:t>
            </a:r>
          </a:p>
          <a:p>
            <a:pPr marL="12700" marR="6350"/>
            <a:r>
              <a:rPr lang="es-419" dirty="0"/>
              <a:t>*</a:t>
            </a:r>
            <a:r>
              <a:rPr lang="es-419" sz="1600" i="1" dirty="0"/>
              <a:t>Consiste en buscar papeles o documentos con información confidencial en la basura.</a:t>
            </a:r>
            <a:endParaRPr sz="1600" i="1" dirty="0">
              <a:cs typeface="Verdana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8C2BD90-0EA0-4E7F-BC12-6BCB8220EFCD}"/>
              </a:ext>
            </a:extLst>
          </p:cNvPr>
          <p:cNvSpPr txBox="1"/>
          <p:nvPr/>
        </p:nvSpPr>
        <p:spPr>
          <a:xfrm>
            <a:off x="0" y="116632"/>
            <a:ext cx="99060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lvl="2"/>
            <a:r>
              <a:rPr lang="es-ES" sz="2000" b="1" dirty="0">
                <a:solidFill>
                  <a:schemeClr val="bg1"/>
                </a:solidFill>
              </a:rPr>
              <a:t>CONCEPTOS SOBRE SEGURIDAD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9140E03-F477-4FBF-9F8B-89B78BCDF3C1}"/>
              </a:ext>
            </a:extLst>
          </p:cNvPr>
          <p:cNvSpPr/>
          <p:nvPr/>
        </p:nvSpPr>
        <p:spPr>
          <a:xfrm>
            <a:off x="929005" y="2996952"/>
            <a:ext cx="373596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9410" indent="-346710">
              <a:buAutoNum type="arabicPeriod" startAt="2"/>
              <a:tabLst>
                <a:tab pos="360045" algn="l"/>
              </a:tabLst>
            </a:pPr>
            <a:r>
              <a:rPr lang="es-CO" sz="2000" b="1" spc="-5" dirty="0">
                <a:cs typeface="Tahoma"/>
              </a:rPr>
              <a:t>Escaneo</a:t>
            </a:r>
            <a:r>
              <a:rPr lang="es-CO" sz="2000" b="1" spc="5" dirty="0">
                <a:cs typeface="Tahoma"/>
              </a:rPr>
              <a:t> </a:t>
            </a:r>
            <a:r>
              <a:rPr lang="es-CO" sz="2000" b="1" spc="-5" dirty="0">
                <a:cs typeface="Tahoma"/>
              </a:rPr>
              <a:t>(</a:t>
            </a:r>
            <a:r>
              <a:rPr lang="es-CO" sz="2000" b="1" spc="-5" dirty="0" err="1">
                <a:cs typeface="Tahoma"/>
              </a:rPr>
              <a:t>Scanning</a:t>
            </a:r>
            <a:r>
              <a:rPr lang="es-CO" sz="2000" b="1" spc="-5" dirty="0">
                <a:cs typeface="Tahoma"/>
              </a:rPr>
              <a:t>)</a:t>
            </a:r>
            <a:endParaRPr lang="es-CO" sz="2000" dirty="0">
              <a:cs typeface="Tahoma"/>
            </a:endParaRPr>
          </a:p>
          <a:p>
            <a:pPr marL="12700" marR="5080"/>
            <a:r>
              <a:rPr lang="es-CO" sz="2000" spc="-5" dirty="0">
                <a:cs typeface="Tahoma"/>
              </a:rPr>
              <a:t>Esta es la </a:t>
            </a:r>
            <a:r>
              <a:rPr lang="es-CO" sz="2000" spc="-10" dirty="0">
                <a:cs typeface="Tahoma"/>
              </a:rPr>
              <a:t>fase </a:t>
            </a:r>
            <a:r>
              <a:rPr lang="es-CO" sz="2000" spc="-5" dirty="0">
                <a:cs typeface="Tahoma"/>
              </a:rPr>
              <a:t>que un </a:t>
            </a:r>
            <a:r>
              <a:rPr lang="es-CO" sz="2000" spc="-15" dirty="0">
                <a:cs typeface="Tahoma"/>
              </a:rPr>
              <a:t>hacker </a:t>
            </a:r>
            <a:r>
              <a:rPr lang="es-CO" sz="2000" spc="-10" dirty="0">
                <a:cs typeface="Tahoma"/>
              </a:rPr>
              <a:t>realiza </a:t>
            </a:r>
            <a:r>
              <a:rPr lang="es-CO" sz="2000" spc="-5" dirty="0">
                <a:cs typeface="Tahoma"/>
              </a:rPr>
              <a:t>antes de lanzar un ataque a  la </a:t>
            </a:r>
            <a:r>
              <a:rPr lang="es-CO" sz="2000" spc="-10" dirty="0">
                <a:cs typeface="Tahoma"/>
              </a:rPr>
              <a:t>red. </a:t>
            </a:r>
            <a:r>
              <a:rPr lang="es-CO" sz="2000" spc="-5" dirty="0">
                <a:cs typeface="Tahoma"/>
              </a:rPr>
              <a:t>En el </a:t>
            </a:r>
            <a:r>
              <a:rPr lang="es-CO" sz="2000" spc="-10" dirty="0">
                <a:cs typeface="Tahoma"/>
              </a:rPr>
              <a:t>escaneo </a:t>
            </a:r>
            <a:r>
              <a:rPr lang="es-CO" sz="2000" spc="-5" dirty="0">
                <a:cs typeface="Tahoma"/>
              </a:rPr>
              <a:t>el atacante utiliza </a:t>
            </a:r>
            <a:r>
              <a:rPr lang="es-CO" sz="2000" spc="-10" dirty="0">
                <a:cs typeface="Tahoma"/>
              </a:rPr>
              <a:t>toda </a:t>
            </a:r>
            <a:r>
              <a:rPr lang="es-CO" sz="2000" spc="-5" dirty="0">
                <a:cs typeface="Tahoma"/>
              </a:rPr>
              <a:t>la </a:t>
            </a:r>
            <a:r>
              <a:rPr lang="es-CO" sz="2000" spc="-10" dirty="0">
                <a:cs typeface="Tahoma"/>
              </a:rPr>
              <a:t>información </a:t>
            </a:r>
            <a:r>
              <a:rPr lang="es-CO" sz="2000" spc="-5" dirty="0">
                <a:cs typeface="Tahoma"/>
              </a:rPr>
              <a:t>que  </a:t>
            </a:r>
            <a:r>
              <a:rPr lang="es-CO" sz="2000" spc="-10" dirty="0">
                <a:cs typeface="Tahoma"/>
              </a:rPr>
              <a:t>obtuvo </a:t>
            </a:r>
            <a:r>
              <a:rPr lang="es-CO" sz="2000" spc="-5" dirty="0">
                <a:cs typeface="Tahoma"/>
              </a:rPr>
              <a:t>en la </a:t>
            </a:r>
            <a:r>
              <a:rPr lang="es-CO" sz="2000" spc="-30" dirty="0">
                <a:cs typeface="Tahoma"/>
              </a:rPr>
              <a:t>Fase </a:t>
            </a:r>
            <a:r>
              <a:rPr lang="es-CO" sz="2000" spc="-5" dirty="0">
                <a:cs typeface="Tahoma"/>
              </a:rPr>
              <a:t>1 </a:t>
            </a:r>
            <a:r>
              <a:rPr lang="es-CO" sz="2000" spc="-15" dirty="0">
                <a:cs typeface="Tahoma"/>
              </a:rPr>
              <a:t>para </a:t>
            </a:r>
            <a:r>
              <a:rPr lang="es-CO" sz="2000" spc="-5" dirty="0">
                <a:cs typeface="Tahoma"/>
              </a:rPr>
              <a:t>identificar </a:t>
            </a:r>
            <a:r>
              <a:rPr lang="es-CO" sz="2000" spc="-10" dirty="0">
                <a:cs typeface="Tahoma"/>
              </a:rPr>
              <a:t>vulnerabilidades</a:t>
            </a:r>
            <a:r>
              <a:rPr lang="es-CO" sz="2000" spc="135" dirty="0">
                <a:cs typeface="Tahoma"/>
              </a:rPr>
              <a:t> </a:t>
            </a:r>
            <a:r>
              <a:rPr lang="es-CO" sz="2000" spc="-5" dirty="0">
                <a:cs typeface="Tahoma"/>
              </a:rPr>
              <a:t>específicas.</a:t>
            </a:r>
            <a:endParaRPr lang="es-CO" sz="2000" dirty="0">
              <a:cs typeface="Tahoma"/>
            </a:endParaRPr>
          </a:p>
          <a:p>
            <a:pPr marL="12700">
              <a:spcBef>
                <a:spcPts val="5"/>
              </a:spcBef>
            </a:pPr>
            <a:r>
              <a:rPr lang="es-CO" sz="2000" spc="-10" dirty="0">
                <a:cs typeface="Tahoma"/>
              </a:rPr>
              <a:t>EJ: Vulnerabilidades</a:t>
            </a:r>
            <a:r>
              <a:rPr lang="es-CO" sz="2000" spc="10" dirty="0">
                <a:cs typeface="Tahoma"/>
              </a:rPr>
              <a:t> </a:t>
            </a:r>
            <a:r>
              <a:rPr lang="es-CO" sz="2000" spc="-10" dirty="0" err="1">
                <a:cs typeface="Tahoma"/>
              </a:rPr>
              <a:t>OSx</a:t>
            </a:r>
            <a:endParaRPr lang="es-CO" sz="2000" dirty="0">
              <a:cs typeface="Tahoma"/>
            </a:endParaRPr>
          </a:p>
        </p:txBody>
      </p:sp>
      <p:pic>
        <p:nvPicPr>
          <p:cNvPr id="2050" name="Picture 2" descr="Resultado de imagen para pasos de un ataque informatico">
            <a:extLst>
              <a:ext uri="{FF2B5EF4-FFF2-40B4-BE49-F238E27FC236}">
                <a16:creationId xmlns:a16="http://schemas.microsoft.com/office/drawing/2014/main" id="{0F9735B8-18F2-42D0-9197-44C83510A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953079"/>
            <a:ext cx="4195167" cy="314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strips dir="r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1212" y="708894"/>
            <a:ext cx="8712968" cy="164468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2110" indent="-359410">
              <a:spcBef>
                <a:spcPts val="105"/>
              </a:spcBef>
              <a:buAutoNum type="arabicPeriod" startAt="3"/>
              <a:tabLst>
                <a:tab pos="372745" algn="l"/>
              </a:tabLst>
            </a:pPr>
            <a:r>
              <a:rPr sz="2000" b="1" spc="-5" dirty="0">
                <a:cs typeface="Verdana"/>
              </a:rPr>
              <a:t>Obtener Acceso </a:t>
            </a:r>
            <a:r>
              <a:rPr sz="2000" b="1" dirty="0">
                <a:cs typeface="Verdana"/>
              </a:rPr>
              <a:t>(Gaining</a:t>
            </a:r>
            <a:r>
              <a:rPr sz="2000" b="1" spc="-30" dirty="0">
                <a:cs typeface="Verdana"/>
              </a:rPr>
              <a:t> </a:t>
            </a:r>
            <a:r>
              <a:rPr sz="2000" b="1" spc="-5" dirty="0">
                <a:cs typeface="Verdana"/>
              </a:rPr>
              <a:t>Access)</a:t>
            </a:r>
            <a:endParaRPr sz="2000" dirty="0">
              <a:cs typeface="Verdana"/>
            </a:endParaRPr>
          </a:p>
          <a:p>
            <a:pPr marL="12700" marR="29209"/>
            <a:r>
              <a:rPr spc="-5" dirty="0">
                <a:cs typeface="Verdana"/>
              </a:rPr>
              <a:t>Esta es </a:t>
            </a:r>
            <a:r>
              <a:rPr dirty="0">
                <a:cs typeface="Verdana"/>
              </a:rPr>
              <a:t>una de </a:t>
            </a:r>
            <a:r>
              <a:rPr spc="-5" dirty="0">
                <a:cs typeface="Verdana"/>
              </a:rPr>
              <a:t>las </a:t>
            </a:r>
            <a:r>
              <a:rPr dirty="0">
                <a:cs typeface="Verdana"/>
              </a:rPr>
              <a:t>fases más </a:t>
            </a:r>
            <a:r>
              <a:rPr spc="-5" dirty="0">
                <a:cs typeface="Verdana"/>
              </a:rPr>
              <a:t>importantes </a:t>
            </a:r>
            <a:r>
              <a:rPr spc="-15" dirty="0">
                <a:cs typeface="Verdana"/>
              </a:rPr>
              <a:t>para </a:t>
            </a:r>
            <a:r>
              <a:rPr dirty="0">
                <a:cs typeface="Verdana"/>
              </a:rPr>
              <a:t>un </a:t>
            </a:r>
            <a:r>
              <a:rPr spc="-5" dirty="0">
                <a:cs typeface="Verdana"/>
              </a:rPr>
              <a:t>hacker  porque es </a:t>
            </a:r>
            <a:r>
              <a:rPr spc="-10" dirty="0">
                <a:cs typeface="Verdana"/>
              </a:rPr>
              <a:t>la </a:t>
            </a:r>
            <a:r>
              <a:rPr dirty="0">
                <a:cs typeface="Verdana"/>
              </a:rPr>
              <a:t>fase </a:t>
            </a:r>
            <a:r>
              <a:rPr spc="-5" dirty="0">
                <a:cs typeface="Verdana"/>
              </a:rPr>
              <a:t>de penetración </a:t>
            </a:r>
            <a:r>
              <a:rPr dirty="0">
                <a:cs typeface="Verdana"/>
              </a:rPr>
              <a:t>al </a:t>
            </a:r>
            <a:r>
              <a:rPr spc="-5" dirty="0">
                <a:cs typeface="Verdana"/>
              </a:rPr>
              <a:t>sistema informático, en  esta </a:t>
            </a:r>
            <a:r>
              <a:rPr dirty="0">
                <a:cs typeface="Verdana"/>
              </a:rPr>
              <a:t>fase un </a:t>
            </a:r>
            <a:r>
              <a:rPr spc="-5" dirty="0">
                <a:cs typeface="Verdana"/>
              </a:rPr>
              <a:t>hacker explota las </a:t>
            </a:r>
            <a:r>
              <a:rPr spc="-10" dirty="0">
                <a:cs typeface="Verdana"/>
              </a:rPr>
              <a:t>vulnerabilidades </a:t>
            </a:r>
            <a:r>
              <a:rPr spc="-5" dirty="0">
                <a:cs typeface="Verdana"/>
              </a:rPr>
              <a:t>que </a:t>
            </a:r>
            <a:r>
              <a:rPr dirty="0">
                <a:cs typeface="Verdana"/>
              </a:rPr>
              <a:t>encontró  </a:t>
            </a:r>
            <a:r>
              <a:rPr spc="-5" dirty="0">
                <a:cs typeface="Verdana"/>
              </a:rPr>
              <a:t>en </a:t>
            </a:r>
            <a:r>
              <a:rPr spc="-10" dirty="0">
                <a:cs typeface="Verdana"/>
              </a:rPr>
              <a:t>la </a:t>
            </a:r>
            <a:r>
              <a:rPr dirty="0">
                <a:cs typeface="Verdana"/>
              </a:rPr>
              <a:t>fase 2. </a:t>
            </a:r>
            <a:r>
              <a:rPr spc="-5" dirty="0">
                <a:cs typeface="Verdana"/>
              </a:rPr>
              <a:t>Ej: </a:t>
            </a:r>
            <a:r>
              <a:rPr dirty="0">
                <a:cs typeface="Verdana"/>
              </a:rPr>
              <a:t>Buffer </a:t>
            </a:r>
            <a:r>
              <a:rPr spc="-5" dirty="0">
                <a:cs typeface="Verdana"/>
              </a:rPr>
              <a:t>overflows</a:t>
            </a:r>
            <a:r>
              <a:rPr lang="es-419" b="1" spc="-5" baseline="30000" dirty="0">
                <a:cs typeface="Verdana"/>
              </a:rPr>
              <a:t>1</a:t>
            </a:r>
            <a:r>
              <a:rPr spc="-5" dirty="0">
                <a:cs typeface="Verdana"/>
              </a:rPr>
              <a:t>, </a:t>
            </a:r>
            <a:r>
              <a:rPr spc="-5" dirty="0" err="1">
                <a:cs typeface="Verdana"/>
              </a:rPr>
              <a:t>Sesión</a:t>
            </a:r>
            <a:r>
              <a:rPr spc="-105" dirty="0">
                <a:cs typeface="Verdana"/>
              </a:rPr>
              <a:t> </a:t>
            </a:r>
            <a:r>
              <a:rPr spc="-5" dirty="0">
                <a:cs typeface="Verdana"/>
              </a:rPr>
              <a:t>hijacking</a:t>
            </a:r>
            <a:r>
              <a:rPr lang="es-419" sz="1400" b="1" spc="-5" baseline="30000" dirty="0">
                <a:cs typeface="Verdana"/>
              </a:rPr>
              <a:t>2</a:t>
            </a:r>
          </a:p>
          <a:p>
            <a:pPr marL="12700" marR="29209"/>
            <a:r>
              <a:rPr lang="es-419" sz="1400" b="1" spc="-5" baseline="30000" dirty="0">
                <a:cs typeface="Verdana"/>
              </a:rPr>
              <a:t>1 </a:t>
            </a:r>
            <a:r>
              <a:rPr lang="es-419" sz="1200" dirty="0"/>
              <a:t>Desbordamiento de búfer</a:t>
            </a:r>
          </a:p>
          <a:p>
            <a:pPr marL="12700" marR="29209"/>
            <a:r>
              <a:rPr lang="es-419" sz="1400" b="1" spc="-5" baseline="30000" dirty="0">
                <a:cs typeface="Verdana"/>
              </a:rPr>
              <a:t>2</a:t>
            </a:r>
            <a:r>
              <a:rPr lang="es-419" sz="2000" spc="-5" dirty="0">
                <a:cs typeface="Verdana"/>
              </a:rPr>
              <a:t> </a:t>
            </a:r>
            <a:r>
              <a:rPr lang="es-419" sz="1200" dirty="0"/>
              <a:t>Consigue el identificador de </a:t>
            </a:r>
            <a:r>
              <a:rPr lang="es-419" sz="1200" b="1" dirty="0"/>
              <a:t>sesión</a:t>
            </a:r>
            <a:r>
              <a:rPr lang="es-419" sz="1200" dirty="0"/>
              <a:t> entre una página web y un usuario</a:t>
            </a:r>
            <a:endParaRPr sz="1200" dirty="0">
              <a:cs typeface="Verdana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2B08964-65AF-4A95-9F0A-A32413723221}"/>
              </a:ext>
            </a:extLst>
          </p:cNvPr>
          <p:cNvSpPr txBox="1"/>
          <p:nvPr/>
        </p:nvSpPr>
        <p:spPr>
          <a:xfrm>
            <a:off x="0" y="116632"/>
            <a:ext cx="99060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lvl="2"/>
            <a:r>
              <a:rPr lang="es-ES" sz="2000" b="1" dirty="0">
                <a:solidFill>
                  <a:schemeClr val="bg1"/>
                </a:solidFill>
              </a:rPr>
              <a:t>CONCEPTOS SOBRE SEGURIDAD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302FAE0-128B-4A51-90C3-A27431ED2FF7}"/>
              </a:ext>
            </a:extLst>
          </p:cNvPr>
          <p:cNvSpPr/>
          <p:nvPr/>
        </p:nvSpPr>
        <p:spPr>
          <a:xfrm>
            <a:off x="632520" y="2435568"/>
            <a:ext cx="4320480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9410" indent="-346710">
              <a:spcBef>
                <a:spcPts val="5"/>
              </a:spcBef>
              <a:buAutoNum type="arabicPeriod" startAt="4"/>
              <a:tabLst>
                <a:tab pos="360045" algn="l"/>
              </a:tabLst>
            </a:pPr>
            <a:r>
              <a:rPr lang="es-CO" sz="2000" b="1" spc="-10" dirty="0">
                <a:cs typeface="Tahoma"/>
              </a:rPr>
              <a:t>Mantener </a:t>
            </a:r>
            <a:r>
              <a:rPr lang="es-CO" sz="2000" b="1" spc="-5" dirty="0">
                <a:cs typeface="Tahoma"/>
              </a:rPr>
              <a:t>el Acceso </a:t>
            </a:r>
            <a:r>
              <a:rPr lang="es-CO" sz="2000" b="1" spc="-10" dirty="0">
                <a:cs typeface="Tahoma"/>
              </a:rPr>
              <a:t>ganado </a:t>
            </a:r>
            <a:r>
              <a:rPr lang="es-CO" sz="2000" b="1" spc="-5" dirty="0">
                <a:cs typeface="Tahoma"/>
              </a:rPr>
              <a:t>(</a:t>
            </a:r>
            <a:r>
              <a:rPr lang="es-CO" sz="2000" b="1" spc="-5" dirty="0" err="1">
                <a:cs typeface="Tahoma"/>
              </a:rPr>
              <a:t>Maintaining</a:t>
            </a:r>
            <a:r>
              <a:rPr lang="es-CO" sz="2000" b="1" spc="150" dirty="0">
                <a:cs typeface="Tahoma"/>
              </a:rPr>
              <a:t> </a:t>
            </a:r>
            <a:r>
              <a:rPr lang="es-CO" sz="2000" b="1" spc="-5" dirty="0">
                <a:cs typeface="Tahoma"/>
              </a:rPr>
              <a:t>Access)</a:t>
            </a:r>
            <a:endParaRPr lang="es-CO" sz="2000" dirty="0">
              <a:cs typeface="Tahoma"/>
            </a:endParaRPr>
          </a:p>
          <a:p>
            <a:pPr marL="12700" marR="5080"/>
            <a:r>
              <a:rPr lang="es-CO" spc="-5" dirty="0">
                <a:cs typeface="Tahoma"/>
              </a:rPr>
              <a:t>Una </a:t>
            </a:r>
            <a:r>
              <a:rPr lang="es-CO" spc="-15" dirty="0">
                <a:cs typeface="Tahoma"/>
              </a:rPr>
              <a:t>vez </a:t>
            </a:r>
            <a:r>
              <a:rPr lang="es-CO" spc="-5" dirty="0">
                <a:cs typeface="Tahoma"/>
              </a:rPr>
              <a:t>que un </a:t>
            </a:r>
            <a:r>
              <a:rPr lang="es-CO" spc="-15" dirty="0">
                <a:cs typeface="Tahoma"/>
              </a:rPr>
              <a:t>hacker </a:t>
            </a:r>
            <a:r>
              <a:rPr lang="es-CO" spc="-5" dirty="0">
                <a:cs typeface="Tahoma"/>
              </a:rPr>
              <a:t>gana el </a:t>
            </a:r>
            <a:r>
              <a:rPr lang="es-CO" spc="-10" dirty="0">
                <a:cs typeface="Tahoma"/>
              </a:rPr>
              <a:t>acceso </a:t>
            </a:r>
            <a:r>
              <a:rPr lang="es-CO" spc="-5" dirty="0">
                <a:cs typeface="Tahoma"/>
              </a:rPr>
              <a:t>a un </a:t>
            </a:r>
            <a:r>
              <a:rPr lang="es-CO" spc="-10" dirty="0">
                <a:cs typeface="Tahoma"/>
              </a:rPr>
              <a:t>sistema </a:t>
            </a:r>
            <a:r>
              <a:rPr lang="es-CO" spc="-5" dirty="0">
                <a:cs typeface="Tahoma"/>
              </a:rPr>
              <a:t>informático  </a:t>
            </a:r>
            <a:r>
              <a:rPr lang="es-CO" spc="-25" dirty="0">
                <a:cs typeface="Tahoma"/>
              </a:rPr>
              <a:t>(Fase </a:t>
            </a:r>
            <a:r>
              <a:rPr lang="es-CO" spc="-5" dirty="0">
                <a:cs typeface="Tahoma"/>
              </a:rPr>
              <a:t>3) su prioridad es mantener </a:t>
            </a:r>
            <a:r>
              <a:rPr lang="es-CO" spc="-10" dirty="0">
                <a:cs typeface="Tahoma"/>
              </a:rPr>
              <a:t>ese acceso </a:t>
            </a:r>
            <a:r>
              <a:rPr lang="es-CO" spc="-5" dirty="0">
                <a:cs typeface="Tahoma"/>
              </a:rPr>
              <a:t>que ganó. En </a:t>
            </a:r>
            <a:r>
              <a:rPr lang="es-CO" spc="-10" dirty="0">
                <a:cs typeface="Tahoma"/>
              </a:rPr>
              <a:t>esta  fase </a:t>
            </a:r>
            <a:r>
              <a:rPr lang="es-CO" spc="-5" dirty="0">
                <a:cs typeface="Tahoma"/>
              </a:rPr>
              <a:t>el </a:t>
            </a:r>
            <a:r>
              <a:rPr lang="es-CO" spc="-10" dirty="0">
                <a:cs typeface="Tahoma"/>
              </a:rPr>
              <a:t>hacker </a:t>
            </a:r>
            <a:r>
              <a:rPr lang="es-CO" spc="-5" dirty="0">
                <a:cs typeface="Tahoma"/>
              </a:rPr>
              <a:t>utiliza </a:t>
            </a:r>
            <a:r>
              <a:rPr lang="es-CO" spc="-10" dirty="0">
                <a:cs typeface="Tahoma"/>
              </a:rPr>
              <a:t>recursos </a:t>
            </a:r>
            <a:r>
              <a:rPr lang="es-CO" spc="-5" dirty="0">
                <a:cs typeface="Tahoma"/>
              </a:rPr>
              <a:t>propios y los recursos del sistema  </a:t>
            </a:r>
            <a:r>
              <a:rPr lang="es-CO" spc="-10" dirty="0">
                <a:cs typeface="Tahoma"/>
              </a:rPr>
              <a:t>informático. </a:t>
            </a:r>
            <a:r>
              <a:rPr lang="es-CO" spc="-5" dirty="0">
                <a:cs typeface="Tahoma"/>
              </a:rPr>
              <a:t>Además, usa el </a:t>
            </a:r>
            <a:r>
              <a:rPr lang="es-CO" spc="-10" dirty="0">
                <a:cs typeface="Tahoma"/>
              </a:rPr>
              <a:t>sistema </a:t>
            </a:r>
            <a:r>
              <a:rPr lang="es-CO" spc="-5" dirty="0">
                <a:cs typeface="Tahoma"/>
              </a:rPr>
              <a:t>informático atacado </a:t>
            </a:r>
            <a:r>
              <a:rPr lang="es-CO" spc="-10" dirty="0">
                <a:cs typeface="Tahoma"/>
              </a:rPr>
              <a:t>como  plataforma </a:t>
            </a:r>
            <a:r>
              <a:rPr lang="es-CO" spc="-5" dirty="0">
                <a:cs typeface="Tahoma"/>
              </a:rPr>
              <a:t>de lanzamiento de nuevos ataques </a:t>
            </a:r>
            <a:r>
              <a:rPr lang="es-CO" spc="-10" dirty="0">
                <a:cs typeface="Tahoma"/>
              </a:rPr>
              <a:t>informáticos </a:t>
            </a:r>
            <a:r>
              <a:rPr lang="es-CO" spc="-15" dirty="0">
                <a:cs typeface="Tahoma"/>
              </a:rPr>
              <a:t>para  </a:t>
            </a:r>
            <a:r>
              <a:rPr lang="es-CO" spc="-10" dirty="0">
                <a:cs typeface="Tahoma"/>
              </a:rPr>
              <a:t>escanear </a:t>
            </a:r>
            <a:r>
              <a:rPr lang="es-CO" spc="-5" dirty="0">
                <a:cs typeface="Tahoma"/>
              </a:rPr>
              <a:t>y </a:t>
            </a:r>
            <a:r>
              <a:rPr lang="es-CO" spc="-10" dirty="0">
                <a:cs typeface="Tahoma"/>
              </a:rPr>
              <a:t>explotar </a:t>
            </a:r>
            <a:r>
              <a:rPr lang="es-CO" spc="-5" dirty="0">
                <a:cs typeface="Tahoma"/>
              </a:rPr>
              <a:t>a </a:t>
            </a:r>
            <a:r>
              <a:rPr lang="es-CO" spc="-10" dirty="0">
                <a:cs typeface="Tahoma"/>
              </a:rPr>
              <a:t>otros sistemas informáticos </a:t>
            </a:r>
            <a:r>
              <a:rPr lang="es-CO" spc="-5" dirty="0">
                <a:cs typeface="Tahoma"/>
              </a:rPr>
              <a:t>que </a:t>
            </a:r>
            <a:r>
              <a:rPr lang="es-CO" spc="-10" dirty="0">
                <a:cs typeface="Tahoma"/>
              </a:rPr>
              <a:t>pretende  </a:t>
            </a:r>
            <a:r>
              <a:rPr lang="es-CO" spc="-50" dirty="0">
                <a:cs typeface="Tahoma"/>
              </a:rPr>
              <a:t>atacar. </a:t>
            </a:r>
            <a:r>
              <a:rPr lang="es-CO" spc="-5" dirty="0" err="1">
                <a:cs typeface="Tahoma"/>
              </a:rPr>
              <a:t>Ej</a:t>
            </a:r>
            <a:r>
              <a:rPr lang="es-CO" spc="-5" dirty="0">
                <a:cs typeface="Tahoma"/>
              </a:rPr>
              <a:t>:</a:t>
            </a:r>
            <a:r>
              <a:rPr lang="es-CO" spc="35" dirty="0">
                <a:cs typeface="Tahoma"/>
              </a:rPr>
              <a:t> </a:t>
            </a:r>
            <a:r>
              <a:rPr lang="es-CO" spc="-15" dirty="0" err="1">
                <a:cs typeface="Tahoma"/>
              </a:rPr>
              <a:t>Sniffers</a:t>
            </a:r>
            <a:r>
              <a:rPr lang="es-CO" b="1" spc="-5" baseline="30000" dirty="0">
                <a:cs typeface="Verdana"/>
              </a:rPr>
              <a:t> 3</a:t>
            </a:r>
            <a:endParaRPr lang="es-CO" spc="-15" dirty="0">
              <a:cs typeface="Tahoma"/>
            </a:endParaRPr>
          </a:p>
          <a:p>
            <a:pPr marL="12700" marR="5080"/>
            <a:r>
              <a:rPr lang="es-CO" sz="1100" b="1" spc="-5" baseline="30000" dirty="0">
                <a:cs typeface="Verdana"/>
              </a:rPr>
              <a:t>3 </a:t>
            </a:r>
            <a:r>
              <a:rPr lang="es-CO" sz="1100" dirty="0"/>
              <a:t>Es un programa informático que registra la información que envían los periféricos, así como la actividad realizada en un determinado ordenador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EC66619-D69E-4326-A7C7-3F7455B89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696" y="2441885"/>
            <a:ext cx="4536504" cy="3391024"/>
          </a:xfrm>
          <a:prstGeom prst="rect">
            <a:avLst/>
          </a:prstGeom>
        </p:spPr>
      </p:pic>
    </p:spTree>
  </p:cSld>
  <p:clrMapOvr>
    <a:masterClrMapping/>
  </p:clrMapOvr>
  <p:transition spd="med">
    <p:strips dir="r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7222" y="764704"/>
            <a:ext cx="8205470" cy="253723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b="1" dirty="0">
                <a:cs typeface="Verdana"/>
              </a:rPr>
              <a:t>5. Cubrir las </a:t>
            </a:r>
            <a:r>
              <a:rPr b="1" spc="-5" dirty="0">
                <a:cs typeface="Verdana"/>
              </a:rPr>
              <a:t>huellas </a:t>
            </a:r>
            <a:r>
              <a:rPr b="1" dirty="0">
                <a:cs typeface="Verdana"/>
              </a:rPr>
              <a:t>(Covering</a:t>
            </a:r>
            <a:r>
              <a:rPr b="1" spc="-20" dirty="0">
                <a:cs typeface="Verdana"/>
              </a:rPr>
              <a:t> </a:t>
            </a:r>
            <a:r>
              <a:rPr b="1" dirty="0">
                <a:cs typeface="Verdana"/>
              </a:rPr>
              <a:t>Tracks)</a:t>
            </a:r>
            <a:endParaRPr dirty="0">
              <a:cs typeface="Verdana"/>
            </a:endParaRPr>
          </a:p>
          <a:p>
            <a:pPr>
              <a:spcBef>
                <a:spcPts val="40"/>
              </a:spcBef>
            </a:pPr>
            <a:endParaRPr sz="2000" dirty="0">
              <a:cs typeface="Times New Roman"/>
            </a:endParaRPr>
          </a:p>
          <a:p>
            <a:pPr marL="12700" marR="5080" algn="just">
              <a:lnSpc>
                <a:spcPct val="100099"/>
              </a:lnSpc>
            </a:pPr>
            <a:r>
              <a:rPr spc="-5" dirty="0">
                <a:cs typeface="Verdana"/>
              </a:rPr>
              <a:t>En </a:t>
            </a:r>
            <a:r>
              <a:rPr spc="-10" dirty="0">
                <a:cs typeface="Verdana"/>
              </a:rPr>
              <a:t>esta </a:t>
            </a:r>
            <a:r>
              <a:rPr spc="-5" dirty="0">
                <a:cs typeface="Verdana"/>
              </a:rPr>
              <a:t>fase es </a:t>
            </a:r>
            <a:r>
              <a:rPr spc="-10" dirty="0">
                <a:cs typeface="Verdana"/>
              </a:rPr>
              <a:t>donde </a:t>
            </a:r>
            <a:r>
              <a:rPr dirty="0">
                <a:cs typeface="Verdana"/>
              </a:rPr>
              <a:t>un </a:t>
            </a:r>
            <a:r>
              <a:rPr spc="-10" dirty="0">
                <a:cs typeface="Verdana"/>
              </a:rPr>
              <a:t>hacker </a:t>
            </a:r>
            <a:r>
              <a:rPr spc="-15" dirty="0">
                <a:cs typeface="Verdana"/>
              </a:rPr>
              <a:t>trata</a:t>
            </a:r>
            <a:r>
              <a:rPr spc="665" dirty="0">
                <a:cs typeface="Verdana"/>
              </a:rPr>
              <a:t> </a:t>
            </a:r>
            <a:r>
              <a:rPr spc="-5" dirty="0">
                <a:cs typeface="Verdana"/>
              </a:rPr>
              <a:t>de destruir toda  evidencia de cualquier posible </a:t>
            </a:r>
            <a:r>
              <a:rPr spc="-10" dirty="0">
                <a:cs typeface="Verdana"/>
              </a:rPr>
              <a:t>rastreo </a:t>
            </a:r>
            <a:r>
              <a:rPr spc="-5" dirty="0">
                <a:cs typeface="Verdana"/>
              </a:rPr>
              <a:t>de </a:t>
            </a:r>
            <a:r>
              <a:rPr spc="-10" dirty="0">
                <a:cs typeface="Verdana"/>
              </a:rPr>
              <a:t>sus </a:t>
            </a:r>
            <a:r>
              <a:rPr spc="-5" dirty="0">
                <a:cs typeface="Verdana"/>
              </a:rPr>
              <a:t>actividades </a:t>
            </a:r>
            <a:r>
              <a:rPr spc="-10" dirty="0">
                <a:cs typeface="Verdana"/>
              </a:rPr>
              <a:t>ilícitas  </a:t>
            </a:r>
            <a:r>
              <a:rPr dirty="0">
                <a:cs typeface="Verdana"/>
              </a:rPr>
              <a:t>y </a:t>
            </a:r>
            <a:r>
              <a:rPr spc="-5" dirty="0">
                <a:cs typeface="Verdana"/>
              </a:rPr>
              <a:t>lo hace por </a:t>
            </a:r>
            <a:r>
              <a:rPr spc="-10" dirty="0">
                <a:cs typeface="Verdana"/>
              </a:rPr>
              <a:t>varias </a:t>
            </a:r>
            <a:r>
              <a:rPr spc="-15" dirty="0">
                <a:cs typeface="Verdana"/>
              </a:rPr>
              <a:t>razones, </a:t>
            </a:r>
            <a:r>
              <a:rPr spc="-10" dirty="0">
                <a:cs typeface="Verdana"/>
              </a:rPr>
              <a:t>entre </a:t>
            </a:r>
            <a:r>
              <a:rPr spc="-5" dirty="0">
                <a:cs typeface="Verdana"/>
              </a:rPr>
              <a:t>ellas: seguir manteniendo </a:t>
            </a:r>
            <a:r>
              <a:rPr spc="-10" dirty="0">
                <a:cs typeface="Verdana"/>
              </a:rPr>
              <a:t>el  </a:t>
            </a:r>
            <a:r>
              <a:rPr spc="-5" dirty="0">
                <a:cs typeface="Verdana"/>
              </a:rPr>
              <a:t>acceso al sistema informático </a:t>
            </a:r>
            <a:r>
              <a:rPr spc="-10" dirty="0">
                <a:cs typeface="Verdana"/>
              </a:rPr>
              <a:t>comprometido, </a:t>
            </a:r>
            <a:r>
              <a:rPr spc="-20" dirty="0">
                <a:cs typeface="Verdana"/>
              </a:rPr>
              <a:t>ya </a:t>
            </a:r>
            <a:r>
              <a:rPr spc="-5" dirty="0">
                <a:cs typeface="Verdana"/>
              </a:rPr>
              <a:t>que </a:t>
            </a:r>
            <a:r>
              <a:rPr dirty="0">
                <a:cs typeface="Verdana"/>
              </a:rPr>
              <a:t>si </a:t>
            </a:r>
            <a:r>
              <a:rPr spc="-10" dirty="0">
                <a:cs typeface="Verdana"/>
              </a:rPr>
              <a:t>borra  </a:t>
            </a:r>
            <a:r>
              <a:rPr spc="-5" dirty="0">
                <a:cs typeface="Verdana"/>
              </a:rPr>
              <a:t>sus huellas los </a:t>
            </a:r>
            <a:r>
              <a:rPr spc="-10" dirty="0">
                <a:cs typeface="Verdana"/>
              </a:rPr>
              <a:t>administradores </a:t>
            </a:r>
            <a:r>
              <a:rPr spc="-5" dirty="0">
                <a:cs typeface="Verdana"/>
              </a:rPr>
              <a:t>de redes no tendrán</a:t>
            </a:r>
            <a:r>
              <a:rPr spc="500" dirty="0">
                <a:cs typeface="Verdana"/>
              </a:rPr>
              <a:t> </a:t>
            </a:r>
            <a:r>
              <a:rPr spc="-5" dirty="0">
                <a:cs typeface="Verdana"/>
              </a:rPr>
              <a:t>pistas  </a:t>
            </a:r>
            <a:r>
              <a:rPr spc="-10" dirty="0">
                <a:cs typeface="Verdana"/>
              </a:rPr>
              <a:t>claras </a:t>
            </a:r>
            <a:r>
              <a:rPr spc="-5" dirty="0">
                <a:cs typeface="Verdana"/>
              </a:rPr>
              <a:t>del atacante </a:t>
            </a:r>
            <a:r>
              <a:rPr dirty="0">
                <a:cs typeface="Verdana"/>
              </a:rPr>
              <a:t>y </a:t>
            </a:r>
            <a:r>
              <a:rPr spc="-5" dirty="0">
                <a:cs typeface="Verdana"/>
              </a:rPr>
              <a:t>el </a:t>
            </a:r>
            <a:r>
              <a:rPr spc="-10" dirty="0">
                <a:cs typeface="Verdana"/>
              </a:rPr>
              <a:t>hacker </a:t>
            </a:r>
            <a:r>
              <a:rPr spc="-5" dirty="0">
                <a:cs typeface="Verdana"/>
              </a:rPr>
              <a:t>podrá seguir </a:t>
            </a:r>
            <a:r>
              <a:rPr spc="-10" dirty="0">
                <a:cs typeface="Verdana"/>
              </a:rPr>
              <a:t>penetrando el  </a:t>
            </a:r>
            <a:r>
              <a:rPr spc="-5" dirty="0">
                <a:cs typeface="Verdana"/>
              </a:rPr>
              <a:t>sistema cuando </a:t>
            </a:r>
            <a:r>
              <a:rPr spc="-10" dirty="0">
                <a:cs typeface="Verdana"/>
              </a:rPr>
              <a:t>quiera. </a:t>
            </a:r>
            <a:r>
              <a:rPr spc="-5" dirty="0">
                <a:cs typeface="Verdana"/>
              </a:rPr>
              <a:t>Además </a:t>
            </a:r>
            <a:r>
              <a:rPr spc="-10" dirty="0">
                <a:cs typeface="Verdana"/>
              </a:rPr>
              <a:t>borrando </a:t>
            </a:r>
            <a:r>
              <a:rPr spc="-5" dirty="0">
                <a:cs typeface="Verdana"/>
              </a:rPr>
              <a:t>sus huellas evita ser  detectado </a:t>
            </a:r>
            <a:r>
              <a:rPr dirty="0">
                <a:cs typeface="Verdana"/>
              </a:rPr>
              <a:t>y </a:t>
            </a:r>
            <a:r>
              <a:rPr spc="-5" dirty="0">
                <a:cs typeface="Verdana"/>
              </a:rPr>
              <a:t>por </a:t>
            </a:r>
            <a:r>
              <a:rPr spc="-10" dirty="0">
                <a:cs typeface="Verdana"/>
              </a:rPr>
              <a:t>tanto, </a:t>
            </a:r>
            <a:r>
              <a:rPr spc="-5" dirty="0">
                <a:cs typeface="Verdana"/>
              </a:rPr>
              <a:t>anula la posibilidad de ser </a:t>
            </a:r>
            <a:r>
              <a:rPr spc="-10" dirty="0">
                <a:cs typeface="Verdana"/>
              </a:rPr>
              <a:t>atrapado </a:t>
            </a:r>
            <a:r>
              <a:rPr spc="-5" dirty="0">
                <a:cs typeface="Verdana"/>
              </a:rPr>
              <a:t>por  la policía </a:t>
            </a:r>
            <a:r>
              <a:rPr dirty="0">
                <a:cs typeface="Verdana"/>
              </a:rPr>
              <a:t>informática y </a:t>
            </a:r>
            <a:r>
              <a:rPr spc="-5" dirty="0">
                <a:cs typeface="Verdana"/>
              </a:rPr>
              <a:t>quedar así al margen del imperio </a:t>
            </a:r>
            <a:r>
              <a:rPr dirty="0">
                <a:cs typeface="Verdana"/>
              </a:rPr>
              <a:t>de </a:t>
            </a:r>
            <a:r>
              <a:rPr spc="-15" dirty="0">
                <a:cs typeface="Verdana"/>
              </a:rPr>
              <a:t>la </a:t>
            </a:r>
            <a:r>
              <a:rPr spc="665" dirty="0">
                <a:cs typeface="Verdana"/>
              </a:rPr>
              <a:t> </a:t>
            </a:r>
            <a:r>
              <a:rPr spc="-50" dirty="0">
                <a:cs typeface="Verdana"/>
              </a:rPr>
              <a:t>ley.</a:t>
            </a:r>
            <a:endParaRPr dirty="0">
              <a:cs typeface="Verdana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D5DC62A-C8B9-4389-ADD9-49B89F695201}"/>
              </a:ext>
            </a:extLst>
          </p:cNvPr>
          <p:cNvSpPr txBox="1"/>
          <p:nvPr/>
        </p:nvSpPr>
        <p:spPr>
          <a:xfrm>
            <a:off x="0" y="116632"/>
            <a:ext cx="99060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lvl="2"/>
            <a:r>
              <a:rPr lang="es-ES" sz="2000" b="1" dirty="0">
                <a:solidFill>
                  <a:schemeClr val="bg1"/>
                </a:solidFill>
              </a:rPr>
              <a:t>CONCEPTOS SOBRE SEGURIDAD</a:t>
            </a:r>
          </a:p>
        </p:txBody>
      </p:sp>
      <p:pic>
        <p:nvPicPr>
          <p:cNvPr id="10244" name="Picture 4" descr="Resultado de imagen para pasos de un ataque informatico cubrir las huellas">
            <a:extLst>
              <a:ext uri="{FF2B5EF4-FFF2-40B4-BE49-F238E27FC236}">
                <a16:creationId xmlns:a16="http://schemas.microsoft.com/office/drawing/2014/main" id="{F8F1F4B7-3885-4C3B-8824-0857B43B7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528" y="3301937"/>
            <a:ext cx="4286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strips dir="r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D5DC62A-C8B9-4389-ADD9-49B89F695201}"/>
              </a:ext>
            </a:extLst>
          </p:cNvPr>
          <p:cNvSpPr txBox="1"/>
          <p:nvPr/>
        </p:nvSpPr>
        <p:spPr>
          <a:xfrm>
            <a:off x="0" y="116632"/>
            <a:ext cx="99060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lvl="2"/>
            <a:r>
              <a:rPr lang="es-ES" sz="2000" b="1" dirty="0">
                <a:solidFill>
                  <a:schemeClr val="bg1"/>
                </a:solidFill>
              </a:rPr>
              <a:t>ALGUNAS PELICULAS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AEED849-1FE7-434C-BFF5-6D6829EE95B4}"/>
              </a:ext>
            </a:extLst>
          </p:cNvPr>
          <p:cNvSpPr/>
          <p:nvPr/>
        </p:nvSpPr>
        <p:spPr>
          <a:xfrm>
            <a:off x="632520" y="620688"/>
            <a:ext cx="2469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s-ES" dirty="0">
                <a:solidFill>
                  <a:srgbClr val="373737"/>
                </a:solidFill>
                <a:latin typeface="dinpro"/>
              </a:rPr>
              <a:t>Juegos de Guerra (1983)</a:t>
            </a:r>
            <a:endParaRPr lang="es-ES" b="0" i="0" dirty="0">
              <a:solidFill>
                <a:srgbClr val="373737"/>
              </a:solidFill>
              <a:effectLst/>
              <a:latin typeface="dinpro"/>
            </a:endParaRPr>
          </a:p>
        </p:txBody>
      </p:sp>
      <p:pic>
        <p:nvPicPr>
          <p:cNvPr id="11266" name="Picture 2" descr="Resultado de imagen para juegos de guerra pelicula">
            <a:extLst>
              <a:ext uri="{FF2B5EF4-FFF2-40B4-BE49-F238E27FC236}">
                <a16:creationId xmlns:a16="http://schemas.microsoft.com/office/drawing/2014/main" id="{D4099393-F1D4-44DC-B29A-FA8AE9444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724" y="990020"/>
            <a:ext cx="1497549" cy="222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F8E9BD13-20AE-4593-A4AA-24AD4C52B5D3}"/>
              </a:ext>
            </a:extLst>
          </p:cNvPr>
          <p:cNvSpPr/>
          <p:nvPr/>
        </p:nvSpPr>
        <p:spPr>
          <a:xfrm>
            <a:off x="4016896" y="628646"/>
            <a:ext cx="1466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s-ES" dirty="0">
                <a:solidFill>
                  <a:srgbClr val="373737"/>
                </a:solidFill>
                <a:latin typeface="dinpro"/>
              </a:rPr>
              <a:t>La Red (1995)</a:t>
            </a:r>
            <a:endParaRPr lang="es-ES" b="0" i="0" dirty="0">
              <a:solidFill>
                <a:srgbClr val="373737"/>
              </a:solidFill>
              <a:effectLst/>
              <a:latin typeface="dinpro"/>
            </a:endParaRPr>
          </a:p>
        </p:txBody>
      </p:sp>
      <p:pic>
        <p:nvPicPr>
          <p:cNvPr id="11268" name="Picture 4" descr="Resultado de imagen para LA RED pelicula">
            <a:extLst>
              <a:ext uri="{FF2B5EF4-FFF2-40B4-BE49-F238E27FC236}">
                <a16:creationId xmlns:a16="http://schemas.microsoft.com/office/drawing/2014/main" id="{FEA053AA-B451-435A-AE36-3E5608680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888" y="990020"/>
            <a:ext cx="1538243" cy="216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F490177-C832-4B65-922B-B01045DB6851}"/>
              </a:ext>
            </a:extLst>
          </p:cNvPr>
          <p:cNvSpPr/>
          <p:nvPr/>
        </p:nvSpPr>
        <p:spPr>
          <a:xfrm>
            <a:off x="6824114" y="620688"/>
            <a:ext cx="19708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>
                <a:solidFill>
                  <a:srgbClr val="373737"/>
                </a:solidFill>
                <a:latin typeface="dinpro"/>
              </a:rPr>
              <a:t>Hackers (1995)</a:t>
            </a:r>
            <a:endParaRPr lang="es-ES" b="0" i="0" dirty="0">
              <a:solidFill>
                <a:srgbClr val="373737"/>
              </a:solidFill>
              <a:effectLst/>
              <a:latin typeface="dinpro"/>
            </a:endParaRPr>
          </a:p>
        </p:txBody>
      </p:sp>
      <p:pic>
        <p:nvPicPr>
          <p:cNvPr id="11270" name="Picture 6" descr="Resultado de imagen para Hackers pelicula">
            <a:extLst>
              <a:ext uri="{FF2B5EF4-FFF2-40B4-BE49-F238E27FC236}">
                <a16:creationId xmlns:a16="http://schemas.microsoft.com/office/drawing/2014/main" id="{B3AACB12-7A07-4082-9E93-7BFA1F202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221" y="980728"/>
            <a:ext cx="2924251" cy="218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F2A18DE3-9C21-4265-8681-9770D7D77276}"/>
              </a:ext>
            </a:extLst>
          </p:cNvPr>
          <p:cNvSpPr/>
          <p:nvPr/>
        </p:nvSpPr>
        <p:spPr>
          <a:xfrm>
            <a:off x="819993" y="3286725"/>
            <a:ext cx="20031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err="1">
                <a:solidFill>
                  <a:srgbClr val="373737"/>
                </a:solidFill>
                <a:latin typeface="dinpro"/>
              </a:rPr>
              <a:t>Swordfish</a:t>
            </a:r>
            <a:r>
              <a:rPr lang="es-ES" dirty="0">
                <a:solidFill>
                  <a:srgbClr val="373737"/>
                </a:solidFill>
                <a:latin typeface="dinpro"/>
              </a:rPr>
              <a:t>: Acceso Autorizado (2001)</a:t>
            </a:r>
            <a:endParaRPr lang="es-ES" b="0" i="0" dirty="0">
              <a:solidFill>
                <a:srgbClr val="373737"/>
              </a:solidFill>
              <a:effectLst/>
              <a:latin typeface="dinpro"/>
            </a:endParaRPr>
          </a:p>
        </p:txBody>
      </p:sp>
      <p:pic>
        <p:nvPicPr>
          <p:cNvPr id="11272" name="Picture 8" descr="Resultado de imagen para Swordfish pelicula">
            <a:extLst>
              <a:ext uri="{FF2B5EF4-FFF2-40B4-BE49-F238E27FC236}">
                <a16:creationId xmlns:a16="http://schemas.microsoft.com/office/drawing/2014/main" id="{F057CE8F-8FFF-4B95-B8D5-726447BD5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44" y="3933056"/>
            <a:ext cx="1639729" cy="235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 descr="Resultado de imagen para The Circle pelicula">
            <a:extLst>
              <a:ext uri="{FF2B5EF4-FFF2-40B4-BE49-F238E27FC236}">
                <a16:creationId xmlns:a16="http://schemas.microsoft.com/office/drawing/2014/main" id="{E191DBB4-6178-4548-ACDD-C47EE0107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113" y="3672793"/>
            <a:ext cx="1895381" cy="2556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60CE3A89-548D-4684-B065-3980CA8FB7CA}"/>
              </a:ext>
            </a:extLst>
          </p:cNvPr>
          <p:cNvSpPr/>
          <p:nvPr/>
        </p:nvSpPr>
        <p:spPr>
          <a:xfrm>
            <a:off x="6711320" y="3335222"/>
            <a:ext cx="20031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>
                <a:solidFill>
                  <a:srgbClr val="373737"/>
                </a:solidFill>
                <a:latin typeface="dinpro"/>
              </a:rPr>
              <a:t>El circulo (2017)</a:t>
            </a:r>
            <a:endParaRPr lang="es-ES" b="0" i="0" dirty="0">
              <a:solidFill>
                <a:srgbClr val="373737"/>
              </a:solidFill>
              <a:effectLst/>
              <a:latin typeface="dinpro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E84AC44-4D7C-4807-B4C0-CBC60C54A28E}"/>
              </a:ext>
            </a:extLst>
          </p:cNvPr>
          <p:cNvSpPr/>
          <p:nvPr/>
        </p:nvSpPr>
        <p:spPr>
          <a:xfrm>
            <a:off x="4274043" y="3318091"/>
            <a:ext cx="20031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>
                <a:solidFill>
                  <a:srgbClr val="373737"/>
                </a:solidFill>
                <a:latin typeface="dinpro"/>
              </a:rPr>
              <a:t>I.T. (2016)</a:t>
            </a:r>
            <a:endParaRPr lang="es-ES" b="0" i="0" dirty="0">
              <a:solidFill>
                <a:srgbClr val="373737"/>
              </a:solidFill>
              <a:effectLst/>
              <a:latin typeface="dinpro"/>
            </a:endParaRPr>
          </a:p>
        </p:txBody>
      </p:sp>
      <p:pic>
        <p:nvPicPr>
          <p:cNvPr id="11276" name="Picture 12" descr="Resultado de imagen para it pelicula Pierce Brosnan">
            <a:extLst>
              <a:ext uri="{FF2B5EF4-FFF2-40B4-BE49-F238E27FC236}">
                <a16:creationId xmlns:a16="http://schemas.microsoft.com/office/drawing/2014/main" id="{4F4238B7-A1E9-4455-BE42-269A22FDE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945" y="3652608"/>
            <a:ext cx="1910346" cy="257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500785"/>
      </p:ext>
    </p:extLst>
  </p:cSld>
  <p:clrMapOvr>
    <a:masterClrMapping/>
  </p:clrMapOvr>
  <p:transition spd="med">
    <p:strips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96EB6AB-8AFE-41D3-B42F-2AF90DABB379}"/>
              </a:ext>
            </a:extLst>
          </p:cNvPr>
          <p:cNvSpPr txBox="1"/>
          <p:nvPr/>
        </p:nvSpPr>
        <p:spPr>
          <a:xfrm>
            <a:off x="0" y="116632"/>
            <a:ext cx="99060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lvl="2"/>
            <a:r>
              <a:rPr lang="es-ES" sz="2000" b="1" dirty="0">
                <a:solidFill>
                  <a:schemeClr val="bg1"/>
                </a:solidFill>
              </a:rPr>
              <a:t>CONCEPTOS SOBRE SEGURIDAD</a:t>
            </a: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CC3EA987-E12E-47B9-9058-834FDFF6E1AC}"/>
              </a:ext>
            </a:extLst>
          </p:cNvPr>
          <p:cNvSpPr/>
          <p:nvPr/>
        </p:nvSpPr>
        <p:spPr>
          <a:xfrm>
            <a:off x="5529064" y="1231595"/>
            <a:ext cx="3584052" cy="29471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C6E2C8B-71ED-4366-8C4E-860CA1BB846C}"/>
              </a:ext>
            </a:extLst>
          </p:cNvPr>
          <p:cNvSpPr txBox="1"/>
          <p:nvPr/>
        </p:nvSpPr>
        <p:spPr>
          <a:xfrm>
            <a:off x="605389" y="769930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spc="-10" dirty="0">
                <a:cs typeface="Verdana"/>
              </a:rPr>
              <a:t>¿Qué </a:t>
            </a:r>
            <a:r>
              <a:rPr lang="es-ES" sz="2400" b="1" spc="-5" dirty="0">
                <a:cs typeface="Verdana"/>
              </a:rPr>
              <a:t>es</a:t>
            </a:r>
            <a:r>
              <a:rPr lang="es-ES" sz="2400" b="1" spc="10" dirty="0">
                <a:cs typeface="Verdana"/>
              </a:rPr>
              <a:t> </a:t>
            </a:r>
            <a:r>
              <a:rPr lang="es-ES" sz="2400" b="1" spc="-5" dirty="0">
                <a:cs typeface="Verdana"/>
              </a:rPr>
              <a:t>Seguridad?</a:t>
            </a:r>
            <a:endParaRPr lang="es-ES" sz="2400" b="1" dirty="0">
              <a:cs typeface="Verdana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821B99C-61C2-4718-9D22-F0C624042EE5}"/>
              </a:ext>
            </a:extLst>
          </p:cNvPr>
          <p:cNvSpPr/>
          <p:nvPr/>
        </p:nvSpPr>
        <p:spPr>
          <a:xfrm>
            <a:off x="1496616" y="4451628"/>
            <a:ext cx="74168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5080" algn="ctr">
              <a:lnSpc>
                <a:spcPct val="100000"/>
              </a:lnSpc>
            </a:pPr>
            <a:r>
              <a:rPr lang="es-CO" sz="3200" spc="-15" dirty="0">
                <a:cs typeface="Calibri"/>
              </a:rPr>
              <a:t>¡Nuestro </a:t>
            </a:r>
            <a:r>
              <a:rPr lang="es-CO" sz="3200" spc="-10" dirty="0">
                <a:cs typeface="Calibri"/>
              </a:rPr>
              <a:t>objetivo </a:t>
            </a:r>
            <a:r>
              <a:rPr lang="es-CO" sz="3200" spc="-5" dirty="0">
                <a:cs typeface="Calibri"/>
              </a:rPr>
              <a:t>es </a:t>
            </a:r>
            <a:r>
              <a:rPr lang="es-CO" sz="3200" spc="-10" dirty="0">
                <a:cs typeface="Calibri"/>
              </a:rPr>
              <a:t>sentirnos seguros  </a:t>
            </a:r>
            <a:r>
              <a:rPr lang="es-CO" sz="3200" spc="-5" dirty="0">
                <a:cs typeface="Calibri"/>
              </a:rPr>
              <a:t>por </a:t>
            </a:r>
            <a:r>
              <a:rPr lang="es-CO" sz="3200" spc="-10" dirty="0">
                <a:solidFill>
                  <a:srgbClr val="FF0000"/>
                </a:solidFill>
                <a:cs typeface="Calibri"/>
              </a:rPr>
              <a:t>conocimiento </a:t>
            </a:r>
            <a:r>
              <a:rPr lang="es-CO" sz="3200" spc="-5" dirty="0">
                <a:cs typeface="Calibri"/>
              </a:rPr>
              <a:t>y </a:t>
            </a:r>
            <a:r>
              <a:rPr lang="es-CO" sz="3200" spc="-10" dirty="0">
                <a:cs typeface="Calibri"/>
              </a:rPr>
              <a:t>NUNCA </a:t>
            </a:r>
            <a:r>
              <a:rPr lang="es-CO" sz="3200" spc="-5" dirty="0">
                <a:cs typeface="Calibri"/>
              </a:rPr>
              <a:t>por  </a:t>
            </a:r>
            <a:r>
              <a:rPr lang="es-CO" sz="3200" spc="-10" dirty="0">
                <a:cs typeface="Calibri"/>
              </a:rPr>
              <a:t>desconocimiento!</a:t>
            </a:r>
            <a:endParaRPr lang="es-CO" sz="3200" dirty="0">
              <a:cs typeface="Calibri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395B4DE-E784-4AE4-84B5-B99651DF52FD}"/>
              </a:ext>
            </a:extLst>
          </p:cNvPr>
          <p:cNvSpPr/>
          <p:nvPr/>
        </p:nvSpPr>
        <p:spPr>
          <a:xfrm>
            <a:off x="920552" y="1661896"/>
            <a:ext cx="7200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3197860" algn="ctr">
              <a:lnSpc>
                <a:spcPct val="100000"/>
              </a:lnSpc>
              <a:spcBef>
                <a:spcPts val="1714"/>
              </a:spcBef>
            </a:pPr>
            <a:r>
              <a:rPr lang="es-CO" sz="2400" dirty="0">
                <a:cs typeface="Calibri"/>
              </a:rPr>
              <a:t>La </a:t>
            </a:r>
            <a:r>
              <a:rPr lang="es-CO" sz="2400" spc="-5" dirty="0">
                <a:cs typeface="Calibri"/>
              </a:rPr>
              <a:t>seguridad es </a:t>
            </a:r>
            <a:r>
              <a:rPr lang="es-CO" sz="2400" dirty="0">
                <a:cs typeface="Calibri"/>
              </a:rPr>
              <a:t>un </a:t>
            </a:r>
            <a:r>
              <a:rPr lang="es-CO" sz="2400" spc="-5" dirty="0">
                <a:solidFill>
                  <a:srgbClr val="FF0000"/>
                </a:solidFill>
                <a:cs typeface="Calibri"/>
              </a:rPr>
              <a:t>estado </a:t>
            </a:r>
            <a:r>
              <a:rPr lang="es-CO" sz="2400" dirty="0">
                <a:cs typeface="Calibri"/>
              </a:rPr>
              <a:t>de  </a:t>
            </a:r>
            <a:r>
              <a:rPr lang="es-CO" sz="2400" spc="-10" dirty="0">
                <a:solidFill>
                  <a:srgbClr val="FF0000"/>
                </a:solidFill>
                <a:cs typeface="Calibri"/>
              </a:rPr>
              <a:t>confianza </a:t>
            </a:r>
            <a:r>
              <a:rPr lang="es-CO" sz="2400" dirty="0">
                <a:cs typeface="Calibri"/>
              </a:rPr>
              <a:t>personal, por  </a:t>
            </a:r>
            <a:r>
              <a:rPr lang="es-CO" sz="2400" spc="-10" dirty="0">
                <a:cs typeface="Calibri"/>
              </a:rPr>
              <a:t>conocimiento </a:t>
            </a:r>
            <a:r>
              <a:rPr lang="es-CO" sz="2400" dirty="0">
                <a:cs typeface="Calibri"/>
              </a:rPr>
              <a:t>o  </a:t>
            </a:r>
            <a:r>
              <a:rPr lang="es-CO" sz="2400" spc="-5" dirty="0">
                <a:cs typeface="Calibri"/>
              </a:rPr>
              <a:t>desconocimiento </a:t>
            </a:r>
            <a:r>
              <a:rPr lang="es-CO" sz="2400" dirty="0">
                <a:cs typeface="Calibri"/>
              </a:rPr>
              <a:t>y se </a:t>
            </a:r>
            <a:r>
              <a:rPr lang="es-CO" sz="2400" spc="-5" dirty="0">
                <a:cs typeface="Calibri"/>
              </a:rPr>
              <a:t>rompe  </a:t>
            </a:r>
            <a:r>
              <a:rPr lang="es-CO" sz="2400" spc="-10" dirty="0">
                <a:cs typeface="Calibri"/>
              </a:rPr>
              <a:t>ante </a:t>
            </a:r>
            <a:r>
              <a:rPr lang="es-CO" sz="2400" dirty="0">
                <a:cs typeface="Calibri"/>
              </a:rPr>
              <a:t>la </a:t>
            </a:r>
            <a:r>
              <a:rPr lang="es-CO" sz="2400" spc="-10" dirty="0">
                <a:cs typeface="Calibri"/>
              </a:rPr>
              <a:t>materialización </a:t>
            </a:r>
            <a:r>
              <a:rPr lang="es-CO" sz="2400" spc="-5" dirty="0">
                <a:cs typeface="Calibri"/>
              </a:rPr>
              <a:t>de  </a:t>
            </a:r>
            <a:r>
              <a:rPr lang="es-CO" sz="2400" dirty="0">
                <a:cs typeface="Calibri"/>
              </a:rPr>
              <a:t>algún</a:t>
            </a:r>
            <a:r>
              <a:rPr lang="es-CO" sz="2400" spc="-15" dirty="0">
                <a:cs typeface="Calibri"/>
              </a:rPr>
              <a:t> evento.</a:t>
            </a:r>
            <a:endParaRPr lang="es-CO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2612517"/>
      </p:ext>
    </p:extLst>
  </p:cSld>
  <p:clrMapOvr>
    <a:masterClrMapping/>
  </p:clrMapOvr>
  <p:transition spd="med">
    <p:strips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96EB6AB-8AFE-41D3-B42F-2AF90DABB379}"/>
              </a:ext>
            </a:extLst>
          </p:cNvPr>
          <p:cNvSpPr txBox="1"/>
          <p:nvPr/>
        </p:nvSpPr>
        <p:spPr>
          <a:xfrm>
            <a:off x="0" y="116632"/>
            <a:ext cx="99060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lvl="2"/>
            <a:r>
              <a:rPr lang="es-ES" sz="2000" b="1" dirty="0">
                <a:solidFill>
                  <a:schemeClr val="bg1"/>
                </a:solidFill>
              </a:rPr>
              <a:t>CONCEPTOS SOBRE SEGURIDAD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C6E2C8B-71ED-4366-8C4E-860CA1BB846C}"/>
              </a:ext>
            </a:extLst>
          </p:cNvPr>
          <p:cNvSpPr txBox="1"/>
          <p:nvPr/>
        </p:nvSpPr>
        <p:spPr>
          <a:xfrm>
            <a:off x="605389" y="769930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lang="es-ES" sz="2400" b="1" spc="-5" dirty="0">
                <a:cs typeface="Calibri"/>
              </a:rPr>
              <a:t>Que es</a:t>
            </a:r>
            <a:r>
              <a:rPr lang="es-ES" sz="2400" b="1" spc="15" dirty="0">
                <a:cs typeface="Calibri"/>
              </a:rPr>
              <a:t> </a:t>
            </a:r>
            <a:r>
              <a:rPr lang="es-ES" sz="2400" b="1" spc="-5" dirty="0">
                <a:cs typeface="Calibri"/>
              </a:rPr>
              <a:t>Información?</a:t>
            </a:r>
            <a:endParaRPr lang="es-ES" sz="2400" dirty="0">
              <a:cs typeface="Calibri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C445F14B-EDCB-49B4-84BF-B95450615305}"/>
              </a:ext>
            </a:extLst>
          </p:cNvPr>
          <p:cNvSpPr txBox="1"/>
          <p:nvPr/>
        </p:nvSpPr>
        <p:spPr>
          <a:xfrm>
            <a:off x="624187" y="1484783"/>
            <a:ext cx="8235950" cy="4105611"/>
          </a:xfrm>
          <a:prstGeom prst="rect">
            <a:avLst/>
          </a:prstGeom>
        </p:spPr>
        <p:txBody>
          <a:bodyPr vert="horz" wrap="square" lIns="0" tIns="18224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1475"/>
              </a:spcBef>
            </a:pPr>
            <a:r>
              <a:rPr sz="2400" spc="-5" dirty="0">
                <a:latin typeface="Calibri"/>
                <a:cs typeface="Calibri"/>
              </a:rPr>
              <a:t>La información </a:t>
            </a:r>
            <a:r>
              <a:rPr sz="2400" dirty="0">
                <a:latin typeface="Calibri"/>
                <a:cs typeface="Calibri"/>
              </a:rPr>
              <a:t>es un </a:t>
            </a:r>
            <a:r>
              <a:rPr sz="2400" spc="-5" dirty="0">
                <a:latin typeface="Calibri"/>
                <a:cs typeface="Calibri"/>
              </a:rPr>
              <a:t>activo que </a:t>
            </a:r>
            <a:r>
              <a:rPr sz="2400" dirty="0">
                <a:latin typeface="Calibri"/>
                <a:cs typeface="Calibri"/>
              </a:rPr>
              <a:t>como </a:t>
            </a:r>
            <a:r>
              <a:rPr sz="2400" spc="-5" dirty="0">
                <a:latin typeface="Calibri"/>
                <a:cs typeface="Calibri"/>
              </a:rPr>
              <a:t>otros activos importantes  </a:t>
            </a:r>
            <a:r>
              <a:rPr sz="2400" dirty="0">
                <a:latin typeface="Calibri"/>
                <a:cs typeface="Calibri"/>
              </a:rPr>
              <a:t>tiene </a:t>
            </a:r>
            <a:r>
              <a:rPr sz="2400" spc="-5" dirty="0">
                <a:latin typeface="Calibri"/>
                <a:cs typeface="Calibri"/>
              </a:rPr>
              <a:t>valor </a:t>
            </a:r>
            <a:r>
              <a:rPr sz="2400" dirty="0">
                <a:latin typeface="Calibri"/>
                <a:cs typeface="Calibri"/>
              </a:rPr>
              <a:t>y </a:t>
            </a:r>
            <a:r>
              <a:rPr sz="2400" spc="-5" dirty="0">
                <a:latin typeface="Calibri"/>
                <a:cs typeface="Calibri"/>
              </a:rPr>
              <a:t>requiere </a:t>
            </a:r>
            <a:r>
              <a:rPr sz="2400" dirty="0">
                <a:latin typeface="Calibri"/>
                <a:cs typeface="Calibri"/>
              </a:rPr>
              <a:t>en </a:t>
            </a:r>
            <a:r>
              <a:rPr sz="2400" spc="-5" dirty="0">
                <a:latin typeface="Calibri"/>
                <a:cs typeface="Calibri"/>
              </a:rPr>
              <a:t>consecuencia una protección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adecuada.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400" spc="-5" dirty="0">
                <a:latin typeface="Calibri"/>
                <a:cs typeface="Calibri"/>
              </a:rPr>
              <a:t>La información puede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estar:</a:t>
            </a:r>
          </a:p>
          <a:p>
            <a:pPr marL="927100" marR="3439795">
              <a:lnSpc>
                <a:spcPct val="121200"/>
              </a:lnSpc>
              <a:spcBef>
                <a:spcPts val="495"/>
              </a:spcBef>
            </a:pPr>
            <a:r>
              <a:rPr sz="2400" dirty="0">
                <a:solidFill>
                  <a:srgbClr val="FF6600"/>
                </a:solidFill>
                <a:latin typeface="Calibri"/>
                <a:cs typeface="Calibri"/>
              </a:rPr>
              <a:t>Impresa o escrita en </a:t>
            </a:r>
            <a:r>
              <a:rPr sz="2400" spc="-5" dirty="0">
                <a:solidFill>
                  <a:srgbClr val="FF6600"/>
                </a:solidFill>
                <a:latin typeface="Calibri"/>
                <a:cs typeface="Calibri"/>
              </a:rPr>
              <a:t>papel.  </a:t>
            </a:r>
            <a:r>
              <a:rPr sz="2400" dirty="0">
                <a:solidFill>
                  <a:srgbClr val="FF6600"/>
                </a:solidFill>
                <a:latin typeface="Calibri"/>
                <a:cs typeface="Calibri"/>
              </a:rPr>
              <a:t>Almacenada</a:t>
            </a:r>
            <a:r>
              <a:rPr sz="2400" spc="-65" dirty="0">
                <a:solidFill>
                  <a:srgbClr val="FF66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6600"/>
                </a:solidFill>
                <a:latin typeface="Calibri"/>
                <a:cs typeface="Calibri"/>
              </a:rPr>
              <a:t>electrónicamente.</a:t>
            </a:r>
            <a:endParaRPr sz="2400" dirty="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610"/>
              </a:spcBef>
            </a:pPr>
            <a:r>
              <a:rPr sz="2400" spc="-5" dirty="0">
                <a:solidFill>
                  <a:srgbClr val="FF6600"/>
                </a:solidFill>
                <a:latin typeface="Calibri"/>
                <a:cs typeface="Calibri"/>
              </a:rPr>
              <a:t>Trasmitida por </a:t>
            </a:r>
            <a:r>
              <a:rPr sz="2400" dirty="0">
                <a:solidFill>
                  <a:srgbClr val="FF6600"/>
                </a:solidFill>
                <a:latin typeface="Calibri"/>
                <a:cs typeface="Calibri"/>
              </a:rPr>
              <a:t>correo o medios</a:t>
            </a:r>
            <a:r>
              <a:rPr sz="2400" spc="-60" dirty="0">
                <a:solidFill>
                  <a:srgbClr val="FF66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6600"/>
                </a:solidFill>
                <a:latin typeface="Calibri"/>
                <a:cs typeface="Calibri"/>
              </a:rPr>
              <a:t>electrónicos</a:t>
            </a:r>
            <a:endParaRPr sz="2400" dirty="0">
              <a:latin typeface="Calibri"/>
              <a:cs typeface="Calibri"/>
            </a:endParaRPr>
          </a:p>
          <a:p>
            <a:pPr marL="927100" marR="4124960">
              <a:lnSpc>
                <a:spcPct val="121200"/>
              </a:lnSpc>
              <a:spcBef>
                <a:spcPts val="5"/>
              </a:spcBef>
            </a:pPr>
            <a:r>
              <a:rPr sz="2400" spc="-5" dirty="0">
                <a:solidFill>
                  <a:srgbClr val="FF6600"/>
                </a:solidFill>
                <a:latin typeface="Calibri"/>
                <a:cs typeface="Calibri"/>
              </a:rPr>
              <a:t>Mostrada </a:t>
            </a:r>
            <a:r>
              <a:rPr sz="2400" dirty="0">
                <a:solidFill>
                  <a:srgbClr val="FF6600"/>
                </a:solidFill>
                <a:latin typeface="Calibri"/>
                <a:cs typeface="Calibri"/>
              </a:rPr>
              <a:t>en </a:t>
            </a:r>
            <a:r>
              <a:rPr sz="2400" spc="-5" dirty="0">
                <a:solidFill>
                  <a:srgbClr val="FF6600"/>
                </a:solidFill>
                <a:latin typeface="Calibri"/>
                <a:cs typeface="Calibri"/>
              </a:rPr>
              <a:t>filmes.  Hablada </a:t>
            </a:r>
            <a:r>
              <a:rPr sz="2400" dirty="0">
                <a:solidFill>
                  <a:srgbClr val="FF6600"/>
                </a:solidFill>
                <a:latin typeface="Calibri"/>
                <a:cs typeface="Calibri"/>
              </a:rPr>
              <a:t>en</a:t>
            </a:r>
            <a:r>
              <a:rPr sz="2400" spc="-90" dirty="0">
                <a:solidFill>
                  <a:srgbClr val="FF66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6600"/>
                </a:solidFill>
                <a:latin typeface="Calibri"/>
                <a:cs typeface="Calibri"/>
              </a:rPr>
              <a:t>conversación.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2400" dirty="0">
                <a:latin typeface="Calibri"/>
                <a:cs typeface="Calibri"/>
              </a:rPr>
              <a:t>.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5A3AACF7-0046-4C44-A9B7-84C4B0B31AF5}"/>
              </a:ext>
            </a:extLst>
          </p:cNvPr>
          <p:cNvSpPr/>
          <p:nvPr/>
        </p:nvSpPr>
        <p:spPr>
          <a:xfrm>
            <a:off x="6249144" y="4221088"/>
            <a:ext cx="3226292" cy="18356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40739"/>
      </p:ext>
    </p:extLst>
  </p:cSld>
  <p:clrMapOvr>
    <a:masterClrMapping/>
  </p:clrMapOvr>
  <p:transition spd="med">
    <p:strips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96EB6AB-8AFE-41D3-B42F-2AF90DABB379}"/>
              </a:ext>
            </a:extLst>
          </p:cNvPr>
          <p:cNvSpPr txBox="1"/>
          <p:nvPr/>
        </p:nvSpPr>
        <p:spPr>
          <a:xfrm>
            <a:off x="0" y="116632"/>
            <a:ext cx="99060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lvl="2"/>
            <a:r>
              <a:rPr lang="es-ES" sz="2000" b="1" dirty="0">
                <a:solidFill>
                  <a:schemeClr val="bg1"/>
                </a:solidFill>
              </a:rPr>
              <a:t>CONCEPTOS SOBRE SEGURIDAD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7F134C88-5387-413F-894B-BE8FBA1C79D0}"/>
              </a:ext>
            </a:extLst>
          </p:cNvPr>
          <p:cNvSpPr txBox="1"/>
          <p:nvPr/>
        </p:nvSpPr>
        <p:spPr>
          <a:xfrm>
            <a:off x="389894" y="1363652"/>
            <a:ext cx="5874385" cy="37215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3679" algn="ctr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sz="2400" dirty="0">
                <a:cs typeface="Verdana"/>
              </a:rPr>
              <a:t>La </a:t>
            </a:r>
            <a:r>
              <a:rPr sz="2400" i="1" u="heavy" dirty="0">
                <a:uFill>
                  <a:solidFill>
                    <a:srgbClr val="000000"/>
                  </a:solidFill>
                </a:uFill>
                <a:cs typeface="Verdana"/>
              </a:rPr>
              <a:t>Seguridad </a:t>
            </a:r>
            <a:r>
              <a:rPr sz="2400" i="1" u="heavy" spc="-5" dirty="0">
                <a:uFill>
                  <a:solidFill>
                    <a:srgbClr val="000000"/>
                  </a:solidFill>
                </a:uFill>
                <a:cs typeface="Verdana"/>
              </a:rPr>
              <a:t>de la Información </a:t>
            </a:r>
            <a:r>
              <a:rPr sz="2400" i="1" spc="-5" dirty="0">
                <a:cs typeface="Verdana"/>
              </a:rPr>
              <a:t> </a:t>
            </a:r>
            <a:r>
              <a:rPr sz="2400" spc="-5" dirty="0">
                <a:cs typeface="Verdana"/>
              </a:rPr>
              <a:t>tiene </a:t>
            </a:r>
            <a:r>
              <a:rPr sz="2400" dirty="0">
                <a:cs typeface="Verdana"/>
              </a:rPr>
              <a:t>como fin </a:t>
            </a:r>
            <a:r>
              <a:rPr sz="2400" spc="-5" dirty="0">
                <a:cs typeface="Verdana"/>
              </a:rPr>
              <a:t>la </a:t>
            </a:r>
            <a:r>
              <a:rPr sz="2400" spc="-5" dirty="0">
                <a:solidFill>
                  <a:srgbClr val="FF0000"/>
                </a:solidFill>
                <a:cs typeface="Verdana"/>
              </a:rPr>
              <a:t>protección </a:t>
            </a:r>
            <a:r>
              <a:rPr sz="2400" spc="-5" dirty="0">
                <a:cs typeface="Verdana"/>
              </a:rPr>
              <a:t>de </a:t>
            </a:r>
            <a:r>
              <a:rPr sz="2400" dirty="0">
                <a:cs typeface="Verdana"/>
              </a:rPr>
              <a:t>los  </a:t>
            </a:r>
            <a:r>
              <a:rPr sz="2400" spc="-10" dirty="0">
                <a:cs typeface="Verdana"/>
              </a:rPr>
              <a:t>activos </a:t>
            </a:r>
            <a:r>
              <a:rPr sz="2400" spc="-5" dirty="0">
                <a:cs typeface="Verdana"/>
              </a:rPr>
              <a:t>de</a:t>
            </a:r>
            <a:r>
              <a:rPr sz="2400" spc="25" dirty="0">
                <a:cs typeface="Verdana"/>
              </a:rPr>
              <a:t> </a:t>
            </a:r>
            <a:r>
              <a:rPr sz="2400" spc="-5" dirty="0">
                <a:cs typeface="Verdana"/>
              </a:rPr>
              <a:t>información.</a:t>
            </a:r>
            <a:endParaRPr sz="2400" dirty="0"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"/>
            </a:pPr>
            <a:endParaRPr sz="2500" dirty="0">
              <a:cs typeface="Times New Roman"/>
            </a:endParaRPr>
          </a:p>
          <a:p>
            <a:pPr marL="12700" marR="5080" algn="ctr">
              <a:lnSpc>
                <a:spcPct val="100000"/>
              </a:lnSpc>
              <a:tabLst>
                <a:tab pos="354965" algn="l"/>
                <a:tab pos="355600" algn="l"/>
              </a:tabLst>
            </a:pPr>
            <a:r>
              <a:rPr sz="2400" dirty="0">
                <a:cs typeface="Verdana"/>
              </a:rPr>
              <a:t>La seguridad absoluta es </a:t>
            </a:r>
            <a:r>
              <a:rPr sz="2400" spc="-5" dirty="0">
                <a:cs typeface="Verdana"/>
              </a:rPr>
              <a:t>imposible,  </a:t>
            </a:r>
            <a:r>
              <a:rPr sz="2400" dirty="0">
                <a:cs typeface="Verdana"/>
              </a:rPr>
              <a:t>no existe un sistema </a:t>
            </a:r>
            <a:r>
              <a:rPr sz="2400" spc="-5" dirty="0">
                <a:cs typeface="Verdana"/>
              </a:rPr>
              <a:t>totalmente  </a:t>
            </a:r>
            <a:r>
              <a:rPr sz="2400" spc="-10" dirty="0">
                <a:cs typeface="Verdana"/>
              </a:rPr>
              <a:t>seguro, </a:t>
            </a:r>
            <a:r>
              <a:rPr sz="2400" spc="-5" dirty="0">
                <a:cs typeface="Verdana"/>
              </a:rPr>
              <a:t>de forma que </a:t>
            </a:r>
            <a:r>
              <a:rPr sz="2400" dirty="0">
                <a:cs typeface="Verdana"/>
              </a:rPr>
              <a:t>el </a:t>
            </a:r>
            <a:r>
              <a:rPr sz="2400" dirty="0">
                <a:solidFill>
                  <a:srgbClr val="FF0000"/>
                </a:solidFill>
                <a:cs typeface="Verdana"/>
              </a:rPr>
              <a:t>elemento  </a:t>
            </a:r>
            <a:r>
              <a:rPr sz="2400" spc="-5" dirty="0">
                <a:solidFill>
                  <a:srgbClr val="FF0000"/>
                </a:solidFill>
                <a:cs typeface="Verdana"/>
              </a:rPr>
              <a:t>de </a:t>
            </a:r>
            <a:r>
              <a:rPr sz="2400" dirty="0">
                <a:solidFill>
                  <a:srgbClr val="FF0000"/>
                </a:solidFill>
                <a:cs typeface="Verdana"/>
              </a:rPr>
              <a:t>riesgo </a:t>
            </a:r>
            <a:r>
              <a:rPr sz="2400" dirty="0">
                <a:cs typeface="Verdana"/>
              </a:rPr>
              <a:t>siempre está </a:t>
            </a:r>
            <a:r>
              <a:rPr sz="2400" spc="-5" dirty="0">
                <a:cs typeface="Verdana"/>
              </a:rPr>
              <a:t>presente,  pese </a:t>
            </a:r>
            <a:r>
              <a:rPr sz="2400" dirty="0">
                <a:cs typeface="Verdana"/>
              </a:rPr>
              <a:t>a </a:t>
            </a:r>
            <a:r>
              <a:rPr sz="2400" spc="-5" dirty="0">
                <a:cs typeface="Verdana"/>
              </a:rPr>
              <a:t>cualquier medida que  tomemos, </a:t>
            </a:r>
            <a:r>
              <a:rPr sz="2400" spc="-10" dirty="0">
                <a:cs typeface="Verdana"/>
              </a:rPr>
              <a:t>razón </a:t>
            </a:r>
            <a:r>
              <a:rPr sz="2400" spc="-5" dirty="0">
                <a:cs typeface="Verdana"/>
              </a:rPr>
              <a:t>por la </a:t>
            </a:r>
            <a:r>
              <a:rPr sz="2400" dirty="0">
                <a:cs typeface="Verdana"/>
              </a:rPr>
              <a:t>cual se debe  hablar </a:t>
            </a:r>
            <a:r>
              <a:rPr sz="2400" spc="-5" dirty="0">
                <a:cs typeface="Verdana"/>
              </a:rPr>
              <a:t>de niveles de</a:t>
            </a:r>
            <a:r>
              <a:rPr sz="2400" spc="-10" dirty="0">
                <a:cs typeface="Verdana"/>
              </a:rPr>
              <a:t> </a:t>
            </a:r>
            <a:r>
              <a:rPr sz="2400" dirty="0">
                <a:cs typeface="Verdana"/>
              </a:rPr>
              <a:t>seguridad.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9EFB5836-1AC0-49C0-9FFD-55203EA19AAF}"/>
              </a:ext>
            </a:extLst>
          </p:cNvPr>
          <p:cNvSpPr/>
          <p:nvPr/>
        </p:nvSpPr>
        <p:spPr>
          <a:xfrm>
            <a:off x="6609183" y="1465614"/>
            <a:ext cx="2922057" cy="36195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1962138"/>
      </p:ext>
    </p:extLst>
  </p:cSld>
  <p:clrMapOvr>
    <a:masterClrMapping/>
  </p:clrMapOvr>
  <p:transition spd="med">
    <p:strips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96EB6AB-8AFE-41D3-B42F-2AF90DABB379}"/>
              </a:ext>
            </a:extLst>
          </p:cNvPr>
          <p:cNvSpPr txBox="1"/>
          <p:nvPr/>
        </p:nvSpPr>
        <p:spPr>
          <a:xfrm>
            <a:off x="0" y="116632"/>
            <a:ext cx="99060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lvl="2"/>
            <a:r>
              <a:rPr lang="es-ES" sz="2000" b="1" dirty="0">
                <a:solidFill>
                  <a:schemeClr val="bg1"/>
                </a:solidFill>
              </a:rPr>
              <a:t>CONCEPTOS SOBRE SEGURIDAD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D055742E-B28A-4A20-BE95-0F23CF87DF45}"/>
              </a:ext>
            </a:extLst>
          </p:cNvPr>
          <p:cNvSpPr txBox="1"/>
          <p:nvPr/>
        </p:nvSpPr>
        <p:spPr>
          <a:xfrm>
            <a:off x="704528" y="1809723"/>
            <a:ext cx="7937500" cy="3391313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85"/>
              </a:spcBef>
            </a:pPr>
            <a:r>
              <a:rPr sz="2400" u="heavy" spc="-5" dirty="0" err="1">
                <a:uFill>
                  <a:solidFill>
                    <a:srgbClr val="000000"/>
                  </a:solidFill>
                </a:uFill>
                <a:cs typeface="Verdana"/>
              </a:rPr>
              <a:t>Seguridad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cs typeface="Verdana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cs typeface="Verdana"/>
              </a:rPr>
              <a:t>Informática:</a:t>
            </a:r>
            <a:endParaRPr sz="2400" dirty="0">
              <a:cs typeface="Verdana"/>
            </a:endParaRPr>
          </a:p>
          <a:p>
            <a:pPr marL="12700" marR="1487170">
              <a:lnSpc>
                <a:spcPct val="100000"/>
              </a:lnSpc>
            </a:pPr>
            <a:r>
              <a:rPr sz="2400" spc="-5" dirty="0">
                <a:cs typeface="Verdana"/>
              </a:rPr>
              <a:t>Tiene como objetivo primario </a:t>
            </a:r>
            <a:r>
              <a:rPr sz="2400" spc="-5" dirty="0">
                <a:solidFill>
                  <a:srgbClr val="FF0000"/>
                </a:solidFill>
                <a:cs typeface="Verdana"/>
              </a:rPr>
              <a:t>proteger las  </a:t>
            </a:r>
            <a:r>
              <a:rPr sz="2400" spc="-10" dirty="0">
                <a:solidFill>
                  <a:srgbClr val="FF0000"/>
                </a:solidFill>
                <a:cs typeface="Verdana"/>
              </a:rPr>
              <a:t>infraestructuras </a:t>
            </a:r>
            <a:r>
              <a:rPr sz="2400" spc="-5" dirty="0">
                <a:solidFill>
                  <a:srgbClr val="FF0000"/>
                </a:solidFill>
                <a:cs typeface="Verdana"/>
              </a:rPr>
              <a:t>tecnológicas </a:t>
            </a:r>
            <a:r>
              <a:rPr sz="2400" dirty="0">
                <a:solidFill>
                  <a:srgbClr val="FF0000"/>
                </a:solidFill>
                <a:cs typeface="Verdana"/>
              </a:rPr>
              <a:t>y </a:t>
            </a:r>
            <a:r>
              <a:rPr sz="2400" spc="-5" dirty="0">
                <a:solidFill>
                  <a:srgbClr val="FF0000"/>
                </a:solidFill>
                <a:cs typeface="Verdana"/>
              </a:rPr>
              <a:t>de comunicación  </a:t>
            </a:r>
            <a:r>
              <a:rPr sz="2400" spc="-5" dirty="0">
                <a:cs typeface="Verdana"/>
              </a:rPr>
              <a:t>que soportan la </a:t>
            </a:r>
            <a:r>
              <a:rPr sz="2400" spc="-10" dirty="0">
                <a:cs typeface="Verdana"/>
              </a:rPr>
              <a:t>operación </a:t>
            </a:r>
            <a:r>
              <a:rPr sz="2400" spc="-5" dirty="0">
                <a:cs typeface="Verdana"/>
              </a:rPr>
              <a:t>de </a:t>
            </a:r>
            <a:r>
              <a:rPr sz="2400" dirty="0">
                <a:cs typeface="Verdana"/>
              </a:rPr>
              <a:t>una organización  </a:t>
            </a:r>
            <a:r>
              <a:rPr sz="2400" spc="-5" dirty="0">
                <a:cs typeface="Verdana"/>
              </a:rPr>
              <a:t>(básicamente hardware </a:t>
            </a:r>
            <a:r>
              <a:rPr sz="2400" dirty="0">
                <a:cs typeface="Verdana"/>
              </a:rPr>
              <a:t>y</a:t>
            </a:r>
            <a:r>
              <a:rPr sz="2400" spc="-5" dirty="0">
                <a:cs typeface="Verdana"/>
              </a:rPr>
              <a:t> software).</a:t>
            </a:r>
            <a:endParaRPr sz="2400" dirty="0"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 dirty="0"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u="heavy" dirty="0">
                <a:uFill>
                  <a:solidFill>
                    <a:srgbClr val="000000"/>
                  </a:solidFill>
                </a:uFill>
                <a:cs typeface="Verdana"/>
              </a:rPr>
              <a:t>Seguridad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cs typeface="Verdana"/>
              </a:rPr>
              <a:t>de la</a:t>
            </a:r>
            <a:r>
              <a:rPr sz="2400" u="heavy" dirty="0">
                <a:uFill>
                  <a:solidFill>
                    <a:srgbClr val="000000"/>
                  </a:solidFill>
                </a:uFill>
                <a:cs typeface="Verdana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cs typeface="Verdana"/>
              </a:rPr>
              <a:t>Información</a:t>
            </a:r>
            <a:r>
              <a:rPr sz="2400" spc="-5" dirty="0">
                <a:cs typeface="Verdana"/>
              </a:rPr>
              <a:t>:</a:t>
            </a:r>
            <a:endParaRPr sz="2400" dirty="0">
              <a:cs typeface="Verdana"/>
            </a:endParaRPr>
          </a:p>
          <a:p>
            <a:pPr marL="12700" marR="2414905">
              <a:lnSpc>
                <a:spcPct val="100000"/>
              </a:lnSpc>
            </a:pPr>
            <a:r>
              <a:rPr sz="2400" spc="-5" dirty="0">
                <a:cs typeface="Verdana"/>
              </a:rPr>
              <a:t>Tiene como objetivo principal proteger la  </a:t>
            </a:r>
            <a:r>
              <a:rPr sz="2400" spc="-5" dirty="0">
                <a:solidFill>
                  <a:srgbClr val="FF0000"/>
                </a:solidFill>
                <a:cs typeface="Verdana"/>
              </a:rPr>
              <a:t>información </a:t>
            </a:r>
            <a:r>
              <a:rPr sz="2400" spc="-5" dirty="0">
                <a:cs typeface="Verdana"/>
              </a:rPr>
              <a:t>de </a:t>
            </a:r>
            <a:r>
              <a:rPr sz="2400" dirty="0">
                <a:cs typeface="Verdana"/>
              </a:rPr>
              <a:t>una</a:t>
            </a:r>
            <a:r>
              <a:rPr sz="2400" spc="-25" dirty="0">
                <a:cs typeface="Verdana"/>
              </a:rPr>
              <a:t> </a:t>
            </a:r>
            <a:r>
              <a:rPr sz="2400" dirty="0">
                <a:cs typeface="Verdana"/>
              </a:rPr>
              <a:t>organización.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CC1850E-1B95-4777-BBB1-7694EB4BC6D9}"/>
              </a:ext>
            </a:extLst>
          </p:cNvPr>
          <p:cNvSpPr txBox="1"/>
          <p:nvPr/>
        </p:nvSpPr>
        <p:spPr>
          <a:xfrm>
            <a:off x="605388" y="769930"/>
            <a:ext cx="8812107" cy="75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  <a:tabLst>
                <a:tab pos="4885055" algn="l"/>
              </a:tabLst>
            </a:pPr>
            <a:r>
              <a:rPr lang="es-CO" sz="2400" b="1" spc="-5" dirty="0">
                <a:cs typeface="Verdana"/>
              </a:rPr>
              <a:t>¿Cuál es </a:t>
            </a:r>
            <a:r>
              <a:rPr lang="es-CO" sz="2400" b="1" dirty="0">
                <a:cs typeface="Verdana"/>
              </a:rPr>
              <a:t>la</a:t>
            </a:r>
            <a:r>
              <a:rPr lang="es-CO" sz="2400" b="1" spc="35" dirty="0">
                <a:cs typeface="Verdana"/>
              </a:rPr>
              <a:t> </a:t>
            </a:r>
            <a:r>
              <a:rPr lang="es-CO" sz="2400" b="1" spc="-5" dirty="0">
                <a:cs typeface="Verdana"/>
              </a:rPr>
              <a:t>diferencia</a:t>
            </a:r>
            <a:r>
              <a:rPr lang="es-CO" sz="2400" b="1" spc="25" dirty="0">
                <a:cs typeface="Verdana"/>
              </a:rPr>
              <a:t> </a:t>
            </a:r>
            <a:r>
              <a:rPr lang="es-CO" sz="2400" b="1" spc="-5" dirty="0">
                <a:cs typeface="Verdana"/>
              </a:rPr>
              <a:t>entre </a:t>
            </a:r>
            <a:r>
              <a:rPr lang="es-CO" sz="2400" b="1" dirty="0">
                <a:cs typeface="Verdana"/>
              </a:rPr>
              <a:t>la </a:t>
            </a:r>
            <a:r>
              <a:rPr lang="es-CO" sz="2400" b="1" spc="-5" dirty="0">
                <a:cs typeface="Verdana"/>
              </a:rPr>
              <a:t>Seguridad  </a:t>
            </a:r>
            <a:r>
              <a:rPr lang="es-CO" sz="2400" b="1" spc="-10" dirty="0">
                <a:cs typeface="Verdana"/>
              </a:rPr>
              <a:t>Informática </a:t>
            </a:r>
            <a:r>
              <a:rPr lang="es-CO" sz="2400" b="1" dirty="0">
                <a:cs typeface="Verdana"/>
              </a:rPr>
              <a:t>y la </a:t>
            </a:r>
            <a:r>
              <a:rPr lang="es-CO" sz="2400" b="1" spc="-5" dirty="0">
                <a:cs typeface="Verdana"/>
              </a:rPr>
              <a:t>Seguridad de </a:t>
            </a:r>
            <a:r>
              <a:rPr lang="es-CO" sz="2400" b="1" dirty="0">
                <a:cs typeface="Verdana"/>
              </a:rPr>
              <a:t>la</a:t>
            </a:r>
            <a:r>
              <a:rPr lang="es-CO" sz="2400" b="1" spc="15" dirty="0">
                <a:cs typeface="Verdana"/>
              </a:rPr>
              <a:t> </a:t>
            </a:r>
            <a:r>
              <a:rPr lang="es-CO" sz="2400" b="1" spc="-5" dirty="0">
                <a:cs typeface="Verdana"/>
              </a:rPr>
              <a:t>Información</a:t>
            </a:r>
            <a:r>
              <a:rPr lang="es-CO" sz="2400" b="1" i="1" spc="-5" dirty="0">
                <a:cs typeface="Verdana"/>
              </a:rPr>
              <a:t>?</a:t>
            </a:r>
            <a:endParaRPr lang="es-CO" sz="2400" dirty="0">
              <a:cs typeface="Verdana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A20668B5-8812-4E29-82FD-03CA5B432536}"/>
              </a:ext>
            </a:extLst>
          </p:cNvPr>
          <p:cNvSpPr/>
          <p:nvPr/>
        </p:nvSpPr>
        <p:spPr>
          <a:xfrm>
            <a:off x="6249144" y="3573016"/>
            <a:ext cx="3254511" cy="2736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8283305"/>
      </p:ext>
    </p:extLst>
  </p:cSld>
  <p:clrMapOvr>
    <a:masterClrMapping/>
  </p:clrMapOvr>
  <p:transition spd="med">
    <p:strips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96EB6AB-8AFE-41D3-B42F-2AF90DABB379}"/>
              </a:ext>
            </a:extLst>
          </p:cNvPr>
          <p:cNvSpPr txBox="1"/>
          <p:nvPr/>
        </p:nvSpPr>
        <p:spPr>
          <a:xfrm>
            <a:off x="0" y="116632"/>
            <a:ext cx="99060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lvl="2"/>
            <a:r>
              <a:rPr lang="es-ES" sz="2000" b="1" dirty="0">
                <a:solidFill>
                  <a:schemeClr val="bg1"/>
                </a:solidFill>
              </a:rPr>
              <a:t>CONCEPTOS SOBRE SEGURIDAD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CC1850E-1B95-4777-BBB1-7694EB4BC6D9}"/>
              </a:ext>
            </a:extLst>
          </p:cNvPr>
          <p:cNvSpPr txBox="1"/>
          <p:nvPr/>
        </p:nvSpPr>
        <p:spPr>
          <a:xfrm>
            <a:off x="605388" y="769930"/>
            <a:ext cx="881210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  <a:tabLst>
                <a:tab pos="4885055" algn="l"/>
              </a:tabLst>
            </a:pPr>
            <a:r>
              <a:rPr lang="es-CO" sz="2400" b="1" spc="-5" dirty="0">
                <a:cs typeface="Verdana"/>
              </a:rPr>
              <a:t>Principios de la Seguridad Informática  </a:t>
            </a:r>
            <a:endParaRPr lang="es-CO" sz="2400" dirty="0">
              <a:cs typeface="Verdana"/>
            </a:endParaRPr>
          </a:p>
        </p:txBody>
      </p:sp>
      <p:pic>
        <p:nvPicPr>
          <p:cNvPr id="1026" name="Picture 2" descr="Resultado de imagen para principios de seguridad informatica">
            <a:extLst>
              <a:ext uri="{FF2B5EF4-FFF2-40B4-BE49-F238E27FC236}">
                <a16:creationId xmlns:a16="http://schemas.microsoft.com/office/drawing/2014/main" id="{841FC277-36A9-4FBC-A07A-97EEA6E85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92" y="1445536"/>
            <a:ext cx="3913212" cy="4537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8904A041-57D3-484C-B5AC-F54935ED5B47}"/>
              </a:ext>
            </a:extLst>
          </p:cNvPr>
          <p:cNvSpPr/>
          <p:nvPr/>
        </p:nvSpPr>
        <p:spPr>
          <a:xfrm>
            <a:off x="5601072" y="1844824"/>
            <a:ext cx="3600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400" dirty="0">
                <a:solidFill>
                  <a:srgbClr val="222222"/>
                </a:solidFill>
              </a:rPr>
              <a:t> La </a:t>
            </a:r>
            <a:r>
              <a:rPr lang="es-CO" sz="2400" b="1" dirty="0">
                <a:solidFill>
                  <a:srgbClr val="222222"/>
                </a:solidFill>
              </a:rPr>
              <a:t>seguridad</a:t>
            </a:r>
            <a:r>
              <a:rPr lang="es-CO" sz="2400" dirty="0">
                <a:solidFill>
                  <a:srgbClr val="222222"/>
                </a:solidFill>
              </a:rPr>
              <a:t> de la información se define como el conjunto de medidas que previenen, corrigen, detectan para proteger la </a:t>
            </a:r>
            <a:r>
              <a:rPr lang="es-CO" sz="2400" u="sng" dirty="0">
                <a:solidFill>
                  <a:schemeClr val="accent2"/>
                </a:solidFill>
              </a:rPr>
              <a:t>confidencialidad</a:t>
            </a:r>
            <a:r>
              <a:rPr lang="es-CO" sz="2400" dirty="0">
                <a:solidFill>
                  <a:srgbClr val="222222"/>
                </a:solidFill>
              </a:rPr>
              <a:t>, la </a:t>
            </a:r>
            <a:r>
              <a:rPr lang="es-CO" sz="2400" u="sng" dirty="0">
                <a:solidFill>
                  <a:schemeClr val="accent2"/>
                </a:solidFill>
              </a:rPr>
              <a:t>integridad</a:t>
            </a:r>
            <a:r>
              <a:rPr lang="es-CO" sz="2400" dirty="0">
                <a:solidFill>
                  <a:srgbClr val="222222"/>
                </a:solidFill>
              </a:rPr>
              <a:t> y la </a:t>
            </a:r>
            <a:r>
              <a:rPr lang="es-CO" sz="2400" u="sng" dirty="0">
                <a:solidFill>
                  <a:schemeClr val="accent2"/>
                </a:solidFill>
              </a:rPr>
              <a:t>disponibilidad</a:t>
            </a:r>
            <a:r>
              <a:rPr lang="es-CO" sz="2400" dirty="0">
                <a:solidFill>
                  <a:srgbClr val="222222"/>
                </a:solidFill>
              </a:rPr>
              <a:t> de la información de un sistema.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553676646"/>
      </p:ext>
    </p:extLst>
  </p:cSld>
  <p:clrMapOvr>
    <a:masterClrMapping/>
  </p:clrMapOvr>
  <p:transition spd="med">
    <p:strips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96EB6AB-8AFE-41D3-B42F-2AF90DABB379}"/>
              </a:ext>
            </a:extLst>
          </p:cNvPr>
          <p:cNvSpPr txBox="1"/>
          <p:nvPr/>
        </p:nvSpPr>
        <p:spPr>
          <a:xfrm>
            <a:off x="0" y="116632"/>
            <a:ext cx="99060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lvl="2"/>
            <a:r>
              <a:rPr lang="es-ES" sz="2000" b="1" dirty="0">
                <a:solidFill>
                  <a:schemeClr val="bg1"/>
                </a:solidFill>
              </a:rPr>
              <a:t>CONCEPTOS SOBRE SEGURIDAD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CC1850E-1B95-4777-BBB1-7694EB4BC6D9}"/>
              </a:ext>
            </a:extLst>
          </p:cNvPr>
          <p:cNvSpPr txBox="1"/>
          <p:nvPr/>
        </p:nvSpPr>
        <p:spPr>
          <a:xfrm>
            <a:off x="605388" y="769930"/>
            <a:ext cx="881210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  <a:tabLst>
                <a:tab pos="4885055" algn="l"/>
              </a:tabLst>
            </a:pPr>
            <a:r>
              <a:rPr lang="es-CO" sz="2400" b="1" spc="-5" dirty="0">
                <a:cs typeface="Verdana"/>
              </a:rPr>
              <a:t>Principios de la Seguridad Informática  </a:t>
            </a:r>
            <a:endParaRPr lang="es-CO" sz="2400" dirty="0">
              <a:cs typeface="Verdana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9A8EDB12-F920-4978-B27D-D9824E77A766}"/>
              </a:ext>
            </a:extLst>
          </p:cNvPr>
          <p:cNvSpPr txBox="1"/>
          <p:nvPr/>
        </p:nvSpPr>
        <p:spPr>
          <a:xfrm>
            <a:off x="999292" y="3008689"/>
            <a:ext cx="4514215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Verdana"/>
                <a:cs typeface="Verdana"/>
              </a:rPr>
              <a:t>Riesgos:</a:t>
            </a:r>
            <a:endParaRPr sz="1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-Acceso </a:t>
            </a:r>
            <a:r>
              <a:rPr sz="1800" dirty="0">
                <a:latin typeface="Verdana"/>
                <a:cs typeface="Verdana"/>
              </a:rPr>
              <a:t>no </a:t>
            </a:r>
            <a:r>
              <a:rPr sz="1800" spc="-5" dirty="0">
                <a:latin typeface="Verdana"/>
                <a:cs typeface="Verdana"/>
              </a:rPr>
              <a:t>autorizado </a:t>
            </a:r>
            <a:r>
              <a:rPr sz="1800" dirty="0">
                <a:latin typeface="Verdana"/>
                <a:cs typeface="Verdana"/>
              </a:rPr>
              <a:t>a un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documento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-Privilegios </a:t>
            </a:r>
            <a:r>
              <a:rPr sz="1800" dirty="0">
                <a:latin typeface="Verdana"/>
                <a:cs typeface="Verdana"/>
              </a:rPr>
              <a:t>no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controlados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Verdana"/>
                <a:cs typeface="Verdana"/>
              </a:rPr>
              <a:t>-Datos </a:t>
            </a:r>
            <a:r>
              <a:rPr sz="1800" dirty="0">
                <a:latin typeface="Verdana"/>
                <a:cs typeface="Verdana"/>
              </a:rPr>
              <a:t>en </a:t>
            </a:r>
            <a:r>
              <a:rPr sz="1800" spc="-5" dirty="0">
                <a:latin typeface="Verdana"/>
                <a:cs typeface="Verdana"/>
              </a:rPr>
              <a:t>texto</a:t>
            </a:r>
            <a:r>
              <a:rPr sz="1800" dirty="0">
                <a:latin typeface="Verdana"/>
                <a:cs typeface="Verdana"/>
              </a:rPr>
              <a:t> claro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Verdana"/>
                <a:cs typeface="Verdana"/>
              </a:rPr>
              <a:t>Contramedidas</a:t>
            </a:r>
            <a:r>
              <a:rPr sz="1800" spc="-5" dirty="0">
                <a:latin typeface="Verdana"/>
                <a:cs typeface="Verdana"/>
              </a:rPr>
              <a:t>:</a:t>
            </a:r>
            <a:endParaRPr sz="1800" dirty="0">
              <a:latin typeface="Verdana"/>
              <a:cs typeface="Verdana"/>
            </a:endParaRPr>
          </a:p>
          <a:p>
            <a:pPr marL="196850" indent="-184150">
              <a:lnSpc>
                <a:spcPct val="100000"/>
              </a:lnSpc>
              <a:buChar char="-"/>
              <a:tabLst>
                <a:tab pos="197485" algn="l"/>
              </a:tabLst>
            </a:pPr>
            <a:r>
              <a:rPr sz="1800" spc="-5" dirty="0">
                <a:latin typeface="Verdana"/>
                <a:cs typeface="Verdana"/>
              </a:rPr>
              <a:t>Admón. de </a:t>
            </a:r>
            <a:r>
              <a:rPr sz="1800" dirty="0">
                <a:latin typeface="Verdana"/>
                <a:cs typeface="Verdana"/>
              </a:rPr>
              <a:t>usuarios y </a:t>
            </a:r>
            <a:r>
              <a:rPr sz="1800" spc="-5" dirty="0">
                <a:latin typeface="Verdana"/>
                <a:cs typeface="Verdana"/>
              </a:rPr>
              <a:t>perfiles</a:t>
            </a:r>
            <a:endParaRPr sz="1800" dirty="0">
              <a:latin typeface="Verdana"/>
              <a:cs typeface="Verdana"/>
            </a:endParaRPr>
          </a:p>
          <a:p>
            <a:pPr marL="196850" indent="-184150">
              <a:lnSpc>
                <a:spcPct val="100000"/>
              </a:lnSpc>
              <a:buChar char="-"/>
              <a:tabLst>
                <a:tab pos="197485" algn="l"/>
              </a:tabLst>
            </a:pPr>
            <a:r>
              <a:rPr sz="1800" spc="-5" dirty="0">
                <a:latin typeface="Verdana"/>
                <a:cs typeface="Verdana"/>
              </a:rPr>
              <a:t>Cifrado de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datos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115BBD25-C021-4DDF-BDC6-D13C580E7415}"/>
              </a:ext>
            </a:extLst>
          </p:cNvPr>
          <p:cNvSpPr/>
          <p:nvPr/>
        </p:nvSpPr>
        <p:spPr>
          <a:xfrm>
            <a:off x="6548684" y="3052124"/>
            <a:ext cx="2016252" cy="2613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B5C90B7B-8049-4C22-8370-0D796A6B34CC}"/>
              </a:ext>
            </a:extLst>
          </p:cNvPr>
          <p:cNvSpPr/>
          <p:nvPr/>
        </p:nvSpPr>
        <p:spPr>
          <a:xfrm>
            <a:off x="873307" y="1421443"/>
            <a:ext cx="8321040" cy="1478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B2D03607-DA8E-4500-8461-88D699EC68EA}"/>
              </a:ext>
            </a:extLst>
          </p:cNvPr>
          <p:cNvSpPr/>
          <p:nvPr/>
        </p:nvSpPr>
        <p:spPr>
          <a:xfrm>
            <a:off x="755960" y="1365055"/>
            <a:ext cx="8173211" cy="1685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06AD8019-2DBC-4C7E-BA02-9417E6374B52}"/>
              </a:ext>
            </a:extLst>
          </p:cNvPr>
          <p:cNvSpPr/>
          <p:nvPr/>
        </p:nvSpPr>
        <p:spPr>
          <a:xfrm>
            <a:off x="920552" y="1448876"/>
            <a:ext cx="8226552" cy="13837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1D6CC3AB-64DB-4866-AB9F-C7F904AE4923}"/>
              </a:ext>
            </a:extLst>
          </p:cNvPr>
          <p:cNvSpPr txBox="1"/>
          <p:nvPr/>
        </p:nvSpPr>
        <p:spPr>
          <a:xfrm>
            <a:off x="920552" y="1448876"/>
            <a:ext cx="8227059" cy="1384300"/>
          </a:xfrm>
          <a:prstGeom prst="rect">
            <a:avLst/>
          </a:prstGeom>
          <a:ln w="9144">
            <a:solidFill>
              <a:srgbClr val="2828B8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 marR="550545">
              <a:lnSpc>
                <a:spcPct val="100000"/>
              </a:lnSpc>
              <a:spcBef>
                <a:spcPts val="180"/>
              </a:spcBef>
            </a:pPr>
            <a:r>
              <a:rPr sz="2800" spc="-5" dirty="0">
                <a:latin typeface="Calibri"/>
                <a:cs typeface="Calibri"/>
              </a:rPr>
              <a:t>La </a:t>
            </a:r>
            <a:r>
              <a:rPr sz="2800" b="1" spc="-10" dirty="0">
                <a:latin typeface="Calibri"/>
                <a:cs typeface="Calibri"/>
              </a:rPr>
              <a:t>confidencialidad </a:t>
            </a:r>
            <a:r>
              <a:rPr sz="2800" spc="-5" dirty="0">
                <a:latin typeface="Calibri"/>
                <a:cs typeface="Calibri"/>
              </a:rPr>
              <a:t>es la </a:t>
            </a:r>
            <a:r>
              <a:rPr sz="2800" spc="-15" dirty="0">
                <a:latin typeface="Calibri"/>
                <a:cs typeface="Calibri"/>
              </a:rPr>
              <a:t>propiedad </a:t>
            </a:r>
            <a:r>
              <a:rPr sz="2800" spc="-10" dirty="0">
                <a:latin typeface="Calibri"/>
                <a:cs typeface="Calibri"/>
              </a:rPr>
              <a:t>que </a:t>
            </a:r>
            <a:r>
              <a:rPr sz="2800" spc="-5" dirty="0">
                <a:latin typeface="Calibri"/>
                <a:cs typeface="Calibri"/>
              </a:rPr>
              <a:t>impide la  </a:t>
            </a:r>
            <a:r>
              <a:rPr sz="2800" spc="-10" dirty="0">
                <a:latin typeface="Calibri"/>
                <a:cs typeface="Calibri"/>
              </a:rPr>
              <a:t>divulgación </a:t>
            </a:r>
            <a:r>
              <a:rPr sz="2800" spc="-5" dirty="0">
                <a:latin typeface="Calibri"/>
                <a:cs typeface="Calibri"/>
              </a:rPr>
              <a:t>de </a:t>
            </a:r>
            <a:r>
              <a:rPr sz="2800" spc="-15" dirty="0">
                <a:latin typeface="Calibri"/>
                <a:cs typeface="Calibri"/>
              </a:rPr>
              <a:t>información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personas </a:t>
            </a:r>
            <a:r>
              <a:rPr sz="2800" spc="-5" dirty="0">
                <a:latin typeface="Calibri"/>
                <a:cs typeface="Calibri"/>
              </a:rPr>
              <a:t>o </a:t>
            </a:r>
            <a:r>
              <a:rPr sz="2800" spc="-15" dirty="0">
                <a:latin typeface="Calibri"/>
                <a:cs typeface="Calibri"/>
              </a:rPr>
              <a:t>sistemas </a:t>
            </a:r>
            <a:r>
              <a:rPr sz="2800" spc="-10" dirty="0">
                <a:latin typeface="Calibri"/>
                <a:cs typeface="Calibri"/>
              </a:rPr>
              <a:t>no  </a:t>
            </a:r>
            <a:r>
              <a:rPr sz="2800" spc="-15" dirty="0">
                <a:latin typeface="Calibri"/>
                <a:cs typeface="Calibri"/>
              </a:rPr>
              <a:t>autorizados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1610088"/>
      </p:ext>
    </p:extLst>
  </p:cSld>
  <p:clrMapOvr>
    <a:masterClrMapping/>
  </p:clrMapOvr>
  <p:transition spd="med">
    <p:strips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96EB6AB-8AFE-41D3-B42F-2AF90DABB379}"/>
              </a:ext>
            </a:extLst>
          </p:cNvPr>
          <p:cNvSpPr txBox="1"/>
          <p:nvPr/>
        </p:nvSpPr>
        <p:spPr>
          <a:xfrm>
            <a:off x="0" y="116632"/>
            <a:ext cx="99060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lvl="2"/>
            <a:r>
              <a:rPr lang="es-ES" sz="2000" b="1" dirty="0">
                <a:solidFill>
                  <a:schemeClr val="bg1"/>
                </a:solidFill>
              </a:rPr>
              <a:t>CONCEPTOS SOBRE SEGURIDAD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CC1850E-1B95-4777-BBB1-7694EB4BC6D9}"/>
              </a:ext>
            </a:extLst>
          </p:cNvPr>
          <p:cNvSpPr txBox="1"/>
          <p:nvPr/>
        </p:nvSpPr>
        <p:spPr>
          <a:xfrm>
            <a:off x="605388" y="769930"/>
            <a:ext cx="881210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  <a:tabLst>
                <a:tab pos="4885055" algn="l"/>
              </a:tabLst>
            </a:pPr>
            <a:r>
              <a:rPr lang="es-CO" sz="2400" b="1" spc="-5" dirty="0">
                <a:cs typeface="Verdana"/>
              </a:rPr>
              <a:t>Principios de la Seguridad Informática  </a:t>
            </a:r>
            <a:endParaRPr lang="es-CO" sz="2400" dirty="0">
              <a:cs typeface="Verdana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3B3847D5-F3A1-4602-8480-C2A4D9BC40F1}"/>
              </a:ext>
            </a:extLst>
          </p:cNvPr>
          <p:cNvSpPr txBox="1"/>
          <p:nvPr/>
        </p:nvSpPr>
        <p:spPr>
          <a:xfrm>
            <a:off x="986219" y="3161185"/>
            <a:ext cx="4131310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Verdana"/>
                <a:cs typeface="Verdana"/>
              </a:rPr>
              <a:t>Riesgos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-Modificación </a:t>
            </a:r>
            <a:r>
              <a:rPr sz="1800" dirty="0">
                <a:latin typeface="Verdana"/>
                <a:cs typeface="Verdana"/>
              </a:rPr>
              <a:t>o </a:t>
            </a:r>
            <a:r>
              <a:rPr sz="1800" spc="-5" dirty="0">
                <a:latin typeface="Verdana"/>
                <a:cs typeface="Verdana"/>
              </a:rPr>
              <a:t>perdida de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datos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20" dirty="0">
                <a:latin typeface="Verdana"/>
                <a:cs typeface="Verdana"/>
              </a:rPr>
              <a:t>-Falta </a:t>
            </a:r>
            <a:r>
              <a:rPr sz="1800" spc="-5" dirty="0">
                <a:latin typeface="Verdana"/>
                <a:cs typeface="Verdana"/>
              </a:rPr>
              <a:t>de calidad de </a:t>
            </a:r>
            <a:r>
              <a:rPr sz="1800" dirty="0">
                <a:latin typeface="Verdana"/>
                <a:cs typeface="Verdana"/>
              </a:rPr>
              <a:t>los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datos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Verdana"/>
                <a:cs typeface="Verdana"/>
              </a:rPr>
              <a:t>Contramedidas: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Verdana"/>
                <a:cs typeface="Verdana"/>
              </a:rPr>
              <a:t>-Cifrado </a:t>
            </a:r>
            <a:r>
              <a:rPr sz="1800" spc="-5" dirty="0">
                <a:latin typeface="Verdana"/>
                <a:cs typeface="Verdana"/>
              </a:rPr>
              <a:t>de</a:t>
            </a:r>
            <a:r>
              <a:rPr sz="1800" spc="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datos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-Aseguramiento de </a:t>
            </a:r>
            <a:r>
              <a:rPr sz="1800" dirty="0">
                <a:latin typeface="Verdana"/>
                <a:cs typeface="Verdana"/>
              </a:rPr>
              <a:t>la</a:t>
            </a:r>
            <a:r>
              <a:rPr sz="1800" spc="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comunicación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-Antivirus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A2C3FDBB-79C4-4DD2-A01F-ADFD48F97793}"/>
              </a:ext>
            </a:extLst>
          </p:cNvPr>
          <p:cNvSpPr/>
          <p:nvPr/>
        </p:nvSpPr>
        <p:spPr>
          <a:xfrm>
            <a:off x="6317679" y="3084224"/>
            <a:ext cx="1886711" cy="2360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34A480EE-F54F-4489-B27D-7E9EEC1DD00C}"/>
              </a:ext>
            </a:extLst>
          </p:cNvPr>
          <p:cNvSpPr/>
          <p:nvPr/>
        </p:nvSpPr>
        <p:spPr>
          <a:xfrm>
            <a:off x="860234" y="1381916"/>
            <a:ext cx="8529828" cy="16626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DE9C1BD0-D308-4C14-ADF3-A387ABBF4714}"/>
              </a:ext>
            </a:extLst>
          </p:cNvPr>
          <p:cNvSpPr/>
          <p:nvPr/>
        </p:nvSpPr>
        <p:spPr>
          <a:xfrm>
            <a:off x="773367" y="1340768"/>
            <a:ext cx="8644128" cy="18227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179112D3-0FC2-40AA-A80A-260D71BE18C4}"/>
              </a:ext>
            </a:extLst>
          </p:cNvPr>
          <p:cNvSpPr txBox="1"/>
          <p:nvPr/>
        </p:nvSpPr>
        <p:spPr>
          <a:xfrm>
            <a:off x="907479" y="1409347"/>
            <a:ext cx="8435340" cy="1568450"/>
          </a:xfrm>
          <a:prstGeom prst="rect">
            <a:avLst/>
          </a:prstGeom>
          <a:solidFill>
            <a:srgbClr val="CCFF99"/>
          </a:solidFill>
          <a:ln w="9144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1440" marR="212090">
              <a:lnSpc>
                <a:spcPct val="100000"/>
              </a:lnSpc>
              <a:spcBef>
                <a:spcPts val="204"/>
              </a:spcBef>
            </a:pPr>
            <a:r>
              <a:rPr sz="2400" spc="-5" dirty="0">
                <a:latin typeface="Calibri"/>
                <a:cs typeface="Calibri"/>
              </a:rPr>
              <a:t>La </a:t>
            </a:r>
            <a:r>
              <a:rPr sz="2400" b="1" spc="-10" dirty="0">
                <a:latin typeface="Calibri"/>
                <a:cs typeface="Calibri"/>
              </a:rPr>
              <a:t>Integridad </a:t>
            </a:r>
            <a:r>
              <a:rPr sz="2400" dirty="0">
                <a:latin typeface="Calibri"/>
                <a:cs typeface="Calibri"/>
              </a:rPr>
              <a:t>es la </a:t>
            </a:r>
            <a:r>
              <a:rPr sz="2400" spc="-10" dirty="0">
                <a:latin typeface="Calibri"/>
                <a:cs typeface="Calibri"/>
              </a:rPr>
              <a:t>propiedad </a:t>
            </a:r>
            <a:r>
              <a:rPr sz="2400" spc="-5" dirty="0">
                <a:latin typeface="Calibri"/>
                <a:cs typeface="Calibri"/>
              </a:rPr>
              <a:t>que </a:t>
            </a:r>
            <a:r>
              <a:rPr sz="2400" spc="-10" dirty="0">
                <a:latin typeface="Calibri"/>
                <a:cs typeface="Calibri"/>
              </a:rPr>
              <a:t>busca mantener </a:t>
            </a:r>
            <a:r>
              <a:rPr sz="2400" dirty="0">
                <a:latin typeface="Calibri"/>
                <a:cs typeface="Calibri"/>
              </a:rPr>
              <a:t>los </a:t>
            </a:r>
            <a:r>
              <a:rPr sz="2400" spc="-15" dirty="0">
                <a:latin typeface="Calibri"/>
                <a:cs typeface="Calibri"/>
              </a:rPr>
              <a:t>datos </a:t>
            </a:r>
            <a:r>
              <a:rPr sz="2400" spc="-10" dirty="0">
                <a:latin typeface="Calibri"/>
                <a:cs typeface="Calibri"/>
              </a:rPr>
              <a:t>libres  </a:t>
            </a:r>
            <a:r>
              <a:rPr sz="2400" spc="-5" dirty="0">
                <a:latin typeface="Calibri"/>
                <a:cs typeface="Calibri"/>
              </a:rPr>
              <a:t>de modificaciones no </a:t>
            </a:r>
            <a:r>
              <a:rPr sz="2400" spc="-10" dirty="0">
                <a:latin typeface="Calibri"/>
                <a:cs typeface="Calibri"/>
              </a:rPr>
              <a:t>autorizadas. </a:t>
            </a:r>
            <a:r>
              <a:rPr sz="2400" spc="-5" dirty="0">
                <a:latin typeface="Calibri"/>
                <a:cs typeface="Calibri"/>
              </a:rPr>
              <a:t>Es </a:t>
            </a:r>
            <a:r>
              <a:rPr sz="2400" spc="-10" dirty="0">
                <a:latin typeface="Calibri"/>
                <a:cs typeface="Calibri"/>
              </a:rPr>
              <a:t>mantener con exactitud </a:t>
            </a:r>
            <a:r>
              <a:rPr sz="2400" dirty="0">
                <a:latin typeface="Calibri"/>
                <a:cs typeface="Calibri"/>
              </a:rPr>
              <a:t>la  </a:t>
            </a:r>
            <a:r>
              <a:rPr sz="2400" spc="-10" dirty="0">
                <a:latin typeface="Calibri"/>
                <a:cs typeface="Calibri"/>
              </a:rPr>
              <a:t>información tal </a:t>
            </a:r>
            <a:r>
              <a:rPr sz="2400" dirty="0">
                <a:latin typeface="Calibri"/>
                <a:cs typeface="Calibri"/>
              </a:rPr>
              <a:t>cual </a:t>
            </a:r>
            <a:r>
              <a:rPr sz="2400" spc="-5" dirty="0">
                <a:latin typeface="Calibri"/>
                <a:cs typeface="Calibri"/>
              </a:rPr>
              <a:t>fue </a:t>
            </a:r>
            <a:r>
              <a:rPr sz="2400" spc="-10" dirty="0">
                <a:latin typeface="Calibri"/>
                <a:cs typeface="Calibri"/>
              </a:rPr>
              <a:t>generada, </a:t>
            </a:r>
            <a:r>
              <a:rPr sz="2400" spc="-5" dirty="0">
                <a:latin typeface="Calibri"/>
                <a:cs typeface="Calibri"/>
              </a:rPr>
              <a:t>sin ser </a:t>
            </a:r>
            <a:r>
              <a:rPr sz="2400" dirty="0">
                <a:latin typeface="Calibri"/>
                <a:cs typeface="Calibri"/>
              </a:rPr>
              <a:t>manipulada o </a:t>
            </a:r>
            <a:r>
              <a:rPr sz="2400" spc="-10" dirty="0">
                <a:latin typeface="Calibri"/>
                <a:cs typeface="Calibri"/>
              </a:rPr>
              <a:t>alterada  </a:t>
            </a:r>
            <a:r>
              <a:rPr sz="2400" spc="-5" dirty="0">
                <a:latin typeface="Calibri"/>
                <a:cs typeface="Calibri"/>
              </a:rPr>
              <a:t>por </a:t>
            </a:r>
            <a:r>
              <a:rPr sz="2400" spc="-10" dirty="0">
                <a:latin typeface="Calibri"/>
                <a:cs typeface="Calibri"/>
              </a:rPr>
              <a:t>personas </a:t>
            </a:r>
            <a:r>
              <a:rPr sz="2400" dirty="0">
                <a:latin typeface="Calibri"/>
                <a:cs typeface="Calibri"/>
              </a:rPr>
              <a:t>o </a:t>
            </a:r>
            <a:r>
              <a:rPr sz="2400" spc="-10" dirty="0">
                <a:latin typeface="Calibri"/>
                <a:cs typeface="Calibri"/>
              </a:rPr>
              <a:t>procesos </a:t>
            </a:r>
            <a:r>
              <a:rPr sz="2400" spc="-5" dirty="0">
                <a:latin typeface="Calibri"/>
                <a:cs typeface="Calibri"/>
              </a:rPr>
              <a:t>no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autorizados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4901135"/>
      </p:ext>
    </p:extLst>
  </p:cSld>
  <p:clrMapOvr>
    <a:masterClrMapping/>
  </p:clrMapOvr>
  <p:transition spd="med">
    <p:strips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96EB6AB-8AFE-41D3-B42F-2AF90DABB379}"/>
              </a:ext>
            </a:extLst>
          </p:cNvPr>
          <p:cNvSpPr txBox="1"/>
          <p:nvPr/>
        </p:nvSpPr>
        <p:spPr>
          <a:xfrm>
            <a:off x="0" y="116632"/>
            <a:ext cx="99060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lvl="2"/>
            <a:r>
              <a:rPr lang="es-ES" sz="2000" b="1" dirty="0">
                <a:solidFill>
                  <a:schemeClr val="bg1"/>
                </a:solidFill>
              </a:rPr>
              <a:t>CONCEPTOS SOBRE SEGURIDAD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CC1850E-1B95-4777-BBB1-7694EB4BC6D9}"/>
              </a:ext>
            </a:extLst>
          </p:cNvPr>
          <p:cNvSpPr txBox="1"/>
          <p:nvPr/>
        </p:nvSpPr>
        <p:spPr>
          <a:xfrm>
            <a:off x="605388" y="769930"/>
            <a:ext cx="881210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  <a:tabLst>
                <a:tab pos="4885055" algn="l"/>
              </a:tabLst>
            </a:pPr>
            <a:r>
              <a:rPr lang="es-CO" sz="2400" b="1" spc="-5" dirty="0">
                <a:cs typeface="Verdana"/>
              </a:rPr>
              <a:t>Principios de la Seguridad Informática  </a:t>
            </a:r>
            <a:endParaRPr lang="es-CO" sz="2400" dirty="0">
              <a:cs typeface="Verdana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32EF443D-FEF1-47CC-AD43-23A7B2373746}"/>
              </a:ext>
            </a:extLst>
          </p:cNvPr>
          <p:cNvSpPr txBox="1"/>
          <p:nvPr/>
        </p:nvSpPr>
        <p:spPr>
          <a:xfrm>
            <a:off x="917380" y="3064788"/>
            <a:ext cx="3225800" cy="22442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Verdana"/>
                <a:cs typeface="Verdana"/>
              </a:rPr>
              <a:t>Riesgos</a:t>
            </a:r>
            <a:endParaRPr sz="1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-Caídas del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sistema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-Eliminación de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información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Verdana"/>
                <a:cs typeface="Verdana"/>
              </a:rPr>
              <a:t>Contramedidas</a:t>
            </a:r>
            <a:r>
              <a:rPr sz="1800" spc="-5" dirty="0">
                <a:latin typeface="Verdana"/>
                <a:cs typeface="Verdana"/>
              </a:rPr>
              <a:t>: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-Backup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-Plan de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 err="1">
                <a:latin typeface="Verdana"/>
                <a:cs typeface="Verdana"/>
              </a:rPr>
              <a:t>conti</a:t>
            </a:r>
            <a:r>
              <a:rPr lang="es-ES" sz="1800" spc="-5" dirty="0">
                <a:latin typeface="Verdana"/>
                <a:cs typeface="Verdana"/>
              </a:rPr>
              <a:t>n</a:t>
            </a:r>
            <a:r>
              <a:rPr sz="1800" spc="-5" dirty="0" err="1">
                <a:latin typeface="Verdana"/>
                <a:cs typeface="Verdana"/>
              </a:rPr>
              <a:t>gencia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4FFEA403-9881-4537-973E-29659F66DB57}"/>
              </a:ext>
            </a:extLst>
          </p:cNvPr>
          <p:cNvSpPr/>
          <p:nvPr/>
        </p:nvSpPr>
        <p:spPr>
          <a:xfrm>
            <a:off x="5204899" y="3032023"/>
            <a:ext cx="3848099" cy="25054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FE467307-AE4C-452B-A673-6F7045066891}"/>
              </a:ext>
            </a:extLst>
          </p:cNvPr>
          <p:cNvSpPr/>
          <p:nvPr/>
        </p:nvSpPr>
        <p:spPr>
          <a:xfrm>
            <a:off x="791395" y="1517167"/>
            <a:ext cx="8321040" cy="129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B8C2C3F5-E0F4-4B68-9658-1EBF0D25348D}"/>
              </a:ext>
            </a:extLst>
          </p:cNvPr>
          <p:cNvSpPr/>
          <p:nvPr/>
        </p:nvSpPr>
        <p:spPr>
          <a:xfrm>
            <a:off x="704528" y="1476019"/>
            <a:ext cx="8322564" cy="14569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8B8C160D-3C67-48F6-B83B-5F3A62DF7586}"/>
              </a:ext>
            </a:extLst>
          </p:cNvPr>
          <p:cNvSpPr txBox="1"/>
          <p:nvPr/>
        </p:nvSpPr>
        <p:spPr>
          <a:xfrm>
            <a:off x="838640" y="1544598"/>
            <a:ext cx="8227059" cy="1201420"/>
          </a:xfrm>
          <a:prstGeom prst="rect">
            <a:avLst/>
          </a:prstGeom>
          <a:solidFill>
            <a:srgbClr val="FFCC99"/>
          </a:solidFill>
          <a:ln w="9144">
            <a:solidFill>
              <a:srgbClr val="00CC97"/>
            </a:solidFill>
          </a:ln>
        </p:spPr>
        <p:txBody>
          <a:bodyPr vert="horz" wrap="square" lIns="0" tIns="26669" rIns="0" bIns="0" rtlCol="0">
            <a:spAutoFit/>
          </a:bodyPr>
          <a:lstStyle/>
          <a:p>
            <a:pPr marL="91440" marR="323850">
              <a:lnSpc>
                <a:spcPct val="100000"/>
              </a:lnSpc>
              <a:spcBef>
                <a:spcPts val="209"/>
              </a:spcBef>
            </a:pPr>
            <a:r>
              <a:rPr sz="2400" spc="-5" dirty="0">
                <a:latin typeface="Calibri"/>
                <a:cs typeface="Calibri"/>
              </a:rPr>
              <a:t>La </a:t>
            </a:r>
            <a:r>
              <a:rPr sz="2400" b="1" spc="-5" dirty="0">
                <a:latin typeface="Calibri"/>
                <a:cs typeface="Calibri"/>
              </a:rPr>
              <a:t>disponibilidad </a:t>
            </a:r>
            <a:r>
              <a:rPr sz="2400" dirty="0">
                <a:latin typeface="Calibri"/>
                <a:cs typeface="Calibri"/>
              </a:rPr>
              <a:t>es la </a:t>
            </a:r>
            <a:r>
              <a:rPr sz="2400" spc="-10" dirty="0">
                <a:latin typeface="Calibri"/>
                <a:cs typeface="Calibri"/>
              </a:rPr>
              <a:t>característica, </a:t>
            </a:r>
            <a:r>
              <a:rPr sz="2400" dirty="0">
                <a:latin typeface="Calibri"/>
                <a:cs typeface="Calibri"/>
              </a:rPr>
              <a:t>cualidad o </a:t>
            </a:r>
            <a:r>
              <a:rPr sz="2400" spc="-10" dirty="0">
                <a:latin typeface="Calibri"/>
                <a:cs typeface="Calibri"/>
              </a:rPr>
              <a:t>condición </a:t>
            </a:r>
            <a:r>
              <a:rPr sz="2400" spc="-5" dirty="0">
                <a:latin typeface="Calibri"/>
                <a:cs typeface="Calibri"/>
              </a:rPr>
              <a:t>de </a:t>
            </a:r>
            <a:r>
              <a:rPr sz="2400" dirty="0">
                <a:latin typeface="Calibri"/>
                <a:cs typeface="Calibri"/>
              </a:rPr>
              <a:t>la  </a:t>
            </a:r>
            <a:r>
              <a:rPr sz="2400" spc="-10" dirty="0">
                <a:latin typeface="Calibri"/>
                <a:cs typeface="Calibri"/>
              </a:rPr>
              <a:t>información </a:t>
            </a:r>
            <a:r>
              <a:rPr sz="2400" spc="-5" dirty="0">
                <a:latin typeface="Calibri"/>
                <a:cs typeface="Calibri"/>
              </a:rPr>
              <a:t>de </a:t>
            </a:r>
            <a:r>
              <a:rPr sz="2400" spc="-15" dirty="0">
                <a:latin typeface="Calibri"/>
                <a:cs typeface="Calibri"/>
              </a:rPr>
              <a:t>encontrarse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disposición de quienes deben  </a:t>
            </a:r>
            <a:r>
              <a:rPr sz="2400" dirty="0">
                <a:latin typeface="Calibri"/>
                <a:cs typeface="Calibri"/>
              </a:rPr>
              <a:t>acceder a ella, </a:t>
            </a:r>
            <a:r>
              <a:rPr sz="2400" spc="-20" dirty="0">
                <a:latin typeface="Calibri"/>
                <a:cs typeface="Calibri"/>
              </a:rPr>
              <a:t>ya </a:t>
            </a:r>
            <a:r>
              <a:rPr sz="2400" spc="-5" dirty="0">
                <a:latin typeface="Calibri"/>
                <a:cs typeface="Calibri"/>
              </a:rPr>
              <a:t>sean </a:t>
            </a:r>
            <a:r>
              <a:rPr sz="2400" spc="-10" dirty="0">
                <a:latin typeface="Calibri"/>
                <a:cs typeface="Calibri"/>
              </a:rPr>
              <a:t>personas, procesos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aplicaciones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32367"/>
      </p:ext>
    </p:extLst>
  </p:cSld>
  <p:clrMapOvr>
    <a:masterClrMapping/>
  </p:clrMapOvr>
  <p:transition spd="med">
    <p:strips dir="rd"/>
  </p:transition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Retrospección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7324</TotalTime>
  <Words>1161</Words>
  <Application>Microsoft Office PowerPoint</Application>
  <PresentationFormat>A4 (210 x 297 mm)</PresentationFormat>
  <Paragraphs>137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dinpro</vt:lpstr>
      <vt:lpstr>Tahoma</vt:lpstr>
      <vt:lpstr>Times New Roman</vt:lpstr>
      <vt:lpstr>Verdana</vt:lpstr>
      <vt:lpstr>Wingdings</vt:lpstr>
      <vt:lpstr>Retrospección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INPAHU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Centro de Producción de Artes Gráficas</dc:creator>
  <cp:lastModifiedBy>MAURICIO PINZON SILVA</cp:lastModifiedBy>
  <cp:revision>540</cp:revision>
  <dcterms:created xsi:type="dcterms:W3CDTF">2006-06-15T21:59:36Z</dcterms:created>
  <dcterms:modified xsi:type="dcterms:W3CDTF">2019-02-16T04:44:39Z</dcterms:modified>
</cp:coreProperties>
</file>