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1"/>
  </p:notesMasterIdLst>
  <p:handoutMasterIdLst>
    <p:handoutMasterId r:id="rId22"/>
  </p:handoutMasterIdLst>
  <p:sldIdLst>
    <p:sldId id="858" r:id="rId2"/>
    <p:sldId id="937" r:id="rId3"/>
    <p:sldId id="934" r:id="rId4"/>
    <p:sldId id="935" r:id="rId5"/>
    <p:sldId id="936" r:id="rId6"/>
    <p:sldId id="931" r:id="rId7"/>
    <p:sldId id="933" r:id="rId8"/>
    <p:sldId id="940" r:id="rId9"/>
    <p:sldId id="941" r:id="rId10"/>
    <p:sldId id="942" r:id="rId11"/>
    <p:sldId id="943" r:id="rId12"/>
    <p:sldId id="944" r:id="rId13"/>
    <p:sldId id="945" r:id="rId14"/>
    <p:sldId id="946" r:id="rId15"/>
    <p:sldId id="947" r:id="rId16"/>
    <p:sldId id="948" r:id="rId17"/>
    <p:sldId id="949" r:id="rId18"/>
    <p:sldId id="950" r:id="rId19"/>
    <p:sldId id="939" r:id="rId20"/>
  </p:sldIdLst>
  <p:sldSz cx="9144000" cy="6858000" type="letter"/>
  <p:notesSz cx="6864350" cy="91503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i="1" u="sng" kern="1200">
        <a:solidFill>
          <a:srgbClr val="003366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i="1" u="sng" kern="1200">
        <a:solidFill>
          <a:srgbClr val="003366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i="1" u="sng" kern="1200">
        <a:solidFill>
          <a:srgbClr val="003366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i="1" u="sng" kern="1200">
        <a:solidFill>
          <a:srgbClr val="003366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i="1" u="sng" kern="1200">
        <a:solidFill>
          <a:srgbClr val="003366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400" i="1" u="sng" kern="1200">
        <a:solidFill>
          <a:srgbClr val="003366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sz="1400" i="1" u="sng" kern="1200">
        <a:solidFill>
          <a:srgbClr val="003366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sz="1400" i="1" u="sng" kern="1200">
        <a:solidFill>
          <a:srgbClr val="003366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sz="1400" i="1" u="sng" kern="1200">
        <a:solidFill>
          <a:srgbClr val="003366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2">
          <p15:clr>
            <a:srgbClr val="A4A3A4"/>
          </p15:clr>
        </p15:guide>
        <p15:guide id="2" pos="216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9999FF"/>
    <a:srgbClr val="33CCFF"/>
    <a:srgbClr val="66CCFF"/>
    <a:srgbClr val="FFFF99"/>
    <a:srgbClr val="FF6699"/>
    <a:srgbClr val="FFCC66"/>
    <a:srgbClr val="FF5050"/>
    <a:srgbClr val="3399FF"/>
    <a:srgbClr val="F7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5320" autoAdjust="0"/>
  </p:normalViewPr>
  <p:slideViewPr>
    <p:cSldViewPr snapToGrid="0">
      <p:cViewPr varScale="1">
        <p:scale>
          <a:sx n="87" d="100"/>
          <a:sy n="87" d="100"/>
        </p:scale>
        <p:origin x="1618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366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>
      <p:cViewPr>
        <p:scale>
          <a:sx n="300" d="100"/>
          <a:sy n="300" d="100"/>
        </p:scale>
        <p:origin x="324" y="288"/>
      </p:cViewPr>
      <p:guideLst>
        <p:guide orient="horz" pos="2882"/>
        <p:guide pos="216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58663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9749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981" tIns="0" rIns="18981" bIns="0" numCol="1" anchor="t" anchorCtr="0" compatLnSpc="1">
            <a:prstTxWarp prst="textNoShape">
              <a:avLst/>
            </a:prstTxWarp>
          </a:bodyPr>
          <a:lstStyle>
            <a:lvl1pPr defTabSz="909638" eaLnBrk="0" hangingPunct="0">
              <a:defRPr sz="1000" u="none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9375" y="-1588"/>
            <a:ext cx="29749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981" tIns="0" rIns="18981" bIns="0" numCol="1" anchor="t" anchorCtr="0" compatLnSpc="1">
            <a:prstTxWarp prst="textNoShape">
              <a:avLst/>
            </a:prstTxWarp>
          </a:bodyPr>
          <a:lstStyle>
            <a:lvl1pPr algn="r" defTabSz="909638" eaLnBrk="0" hangingPunct="0">
              <a:defRPr sz="1000" u="none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5700" y="695325"/>
            <a:ext cx="4554538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346575"/>
            <a:ext cx="5038725" cy="411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43" tIns="45872" rIns="91743" bIns="458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93150"/>
            <a:ext cx="29749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981" tIns="0" rIns="18981" bIns="0" numCol="1" anchor="b" anchorCtr="0" compatLnSpc="1">
            <a:prstTxWarp prst="textNoShape">
              <a:avLst/>
            </a:prstTxWarp>
          </a:bodyPr>
          <a:lstStyle>
            <a:lvl1pPr defTabSz="909638" eaLnBrk="0" hangingPunct="0">
              <a:defRPr sz="1000" u="none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9375" y="8693150"/>
            <a:ext cx="29749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981" tIns="0" rIns="18981" bIns="0" numCol="1" anchor="b" anchorCtr="0" compatLnSpc="1">
            <a:prstTxWarp prst="textNoShape">
              <a:avLst/>
            </a:prstTxWarp>
          </a:bodyPr>
          <a:lstStyle>
            <a:lvl1pPr algn="r" defTabSz="909638">
              <a:defRPr sz="1000" u="none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1F8724A-AED8-471F-888C-8CC23E126E5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97269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2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defTabSz="912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2813" algn="l" defTabSz="912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defTabSz="912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defTabSz="912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"/>
          <p:cNvGrpSpPr>
            <a:grpSpLocks/>
          </p:cNvGrpSpPr>
          <p:nvPr userDrawn="1"/>
        </p:nvGrpSpPr>
        <p:grpSpPr bwMode="auto">
          <a:xfrm>
            <a:off x="-9525" y="3211513"/>
            <a:ext cx="9151938" cy="82550"/>
            <a:chOff x="1" y="591"/>
            <a:chExt cx="5759" cy="52"/>
          </a:xfrm>
        </p:grpSpPr>
        <p:sp>
          <p:nvSpPr>
            <p:cNvPr id="5" name="Line 9"/>
            <p:cNvSpPr>
              <a:spLocks noChangeShapeType="1"/>
            </p:cNvSpPr>
            <p:nvPr/>
          </p:nvSpPr>
          <p:spPr bwMode="auto">
            <a:xfrm>
              <a:off x="2" y="591"/>
              <a:ext cx="5758" cy="0"/>
            </a:xfrm>
            <a:prstGeom prst="line">
              <a:avLst/>
            </a:prstGeom>
            <a:noFill/>
            <a:ln w="76200">
              <a:solidFill>
                <a:srgbClr val="00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" name="Line 10"/>
            <p:cNvSpPr>
              <a:spLocks noChangeShapeType="1"/>
            </p:cNvSpPr>
            <p:nvPr/>
          </p:nvSpPr>
          <p:spPr bwMode="auto">
            <a:xfrm>
              <a:off x="2" y="626"/>
              <a:ext cx="5758" cy="0"/>
            </a:xfrm>
            <a:prstGeom prst="line">
              <a:avLst/>
            </a:prstGeom>
            <a:noFill/>
            <a:ln w="12700">
              <a:solidFill>
                <a:srgbClr val="00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" name="Line 11"/>
            <p:cNvSpPr>
              <a:spLocks noChangeShapeType="1"/>
            </p:cNvSpPr>
            <p:nvPr/>
          </p:nvSpPr>
          <p:spPr bwMode="auto">
            <a:xfrm>
              <a:off x="1" y="643"/>
              <a:ext cx="5759" cy="0"/>
            </a:xfrm>
            <a:prstGeom prst="line">
              <a:avLst/>
            </a:prstGeom>
            <a:noFill/>
            <a:ln w="12700">
              <a:solidFill>
                <a:srgbClr val="00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03426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 smtClean="0"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10342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685800" y="374650"/>
            <a:ext cx="7772400" cy="2371725"/>
          </a:xfrm>
        </p:spPr>
        <p:txBody>
          <a:bodyPr/>
          <a:lstStyle>
            <a:lvl1pPr>
              <a:defRPr sz="4000" smtClean="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592819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00FF"/>
              </a:buClr>
              <a:buFont typeface="Wingdings 2" pitchFamily="18" charset="2"/>
              <a:buChar char="©"/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15584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00FF"/>
              </a:buClr>
              <a:buFont typeface="Wingdings 2" pitchFamily="18" charset="2"/>
              <a:buChar char="©"/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133530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7975" y="1295400"/>
            <a:ext cx="8570913" cy="520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298450" y="228600"/>
            <a:ext cx="85756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grpSp>
        <p:nvGrpSpPr>
          <p:cNvPr id="1028" name="Group 8"/>
          <p:cNvGrpSpPr>
            <a:grpSpLocks/>
          </p:cNvGrpSpPr>
          <p:nvPr userDrawn="1"/>
        </p:nvGrpSpPr>
        <p:grpSpPr bwMode="auto">
          <a:xfrm>
            <a:off x="-9525" y="1049338"/>
            <a:ext cx="9151938" cy="82550"/>
            <a:chOff x="1" y="591"/>
            <a:chExt cx="5759" cy="52"/>
          </a:xfrm>
        </p:grpSpPr>
        <p:sp>
          <p:nvSpPr>
            <p:cNvPr id="1030" name="Line 9"/>
            <p:cNvSpPr>
              <a:spLocks noChangeShapeType="1"/>
            </p:cNvSpPr>
            <p:nvPr/>
          </p:nvSpPr>
          <p:spPr bwMode="auto">
            <a:xfrm>
              <a:off x="2" y="591"/>
              <a:ext cx="5758" cy="0"/>
            </a:xfrm>
            <a:prstGeom prst="line">
              <a:avLst/>
            </a:prstGeom>
            <a:noFill/>
            <a:ln w="76200">
              <a:solidFill>
                <a:srgbClr val="00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1" name="Line 10"/>
            <p:cNvSpPr>
              <a:spLocks noChangeShapeType="1"/>
            </p:cNvSpPr>
            <p:nvPr/>
          </p:nvSpPr>
          <p:spPr bwMode="auto">
            <a:xfrm>
              <a:off x="2" y="626"/>
              <a:ext cx="5758" cy="0"/>
            </a:xfrm>
            <a:prstGeom prst="line">
              <a:avLst/>
            </a:prstGeom>
            <a:noFill/>
            <a:ln w="12700">
              <a:solidFill>
                <a:srgbClr val="00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2" name="Line 11"/>
            <p:cNvSpPr>
              <a:spLocks noChangeShapeType="1"/>
            </p:cNvSpPr>
            <p:nvPr/>
          </p:nvSpPr>
          <p:spPr bwMode="auto">
            <a:xfrm>
              <a:off x="1" y="643"/>
              <a:ext cx="5759" cy="0"/>
            </a:xfrm>
            <a:prstGeom prst="line">
              <a:avLst/>
            </a:prstGeom>
            <a:noFill/>
            <a:ln w="12700">
              <a:solidFill>
                <a:srgbClr val="00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9" name="文字方塊 8"/>
          <p:cNvSpPr txBox="1"/>
          <p:nvPr userDrawn="1"/>
        </p:nvSpPr>
        <p:spPr>
          <a:xfrm>
            <a:off x="8372475" y="6530975"/>
            <a:ext cx="750888" cy="3079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1400" i="1" u="sng">
                <a:solidFill>
                  <a:srgbClr val="003366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sz="1400" i="1" u="sng">
                <a:solidFill>
                  <a:srgbClr val="003366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sz="1400" i="1" u="sng">
                <a:solidFill>
                  <a:srgbClr val="003366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sz="1400" i="1" u="sng">
                <a:solidFill>
                  <a:srgbClr val="003366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sz="1400" i="1" u="sng">
                <a:solidFill>
                  <a:srgbClr val="003366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i="1" u="sng">
                <a:solidFill>
                  <a:srgbClr val="003366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fld id="{356DB351-20F3-4C70-B993-998698465E8B}" type="slidenum">
              <a:rPr lang="zh-TW" altLang="en-US" i="0" u="none" smtClean="0">
                <a:solidFill>
                  <a:srgbClr val="7F7F7F"/>
                </a:solidFill>
                <a:latin typeface="Calibri" pitchFamily="34" charset="0"/>
                <a:ea typeface="標楷體" pitchFamily="65" charset="-120"/>
                <a:cs typeface="Times New Roman" pitchFamily="18" charset="0"/>
              </a:rPr>
              <a:pPr algn="ctr" eaLnBrk="1" hangingPunct="1">
                <a:defRPr/>
              </a:pPr>
              <a:t>‹#›</a:t>
            </a:fld>
            <a:endParaRPr lang="en-US" altLang="zh-TW" i="0" u="none" dirty="0">
              <a:solidFill>
                <a:srgbClr val="7F7F7F"/>
              </a:solidFill>
              <a:latin typeface="Calibri" pitchFamily="34" charset="0"/>
              <a:ea typeface="標楷體" pitchFamily="65" charset="-120"/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7" r:id="rId1"/>
    <p:sldLayoutId id="2147484086" r:id="rId2"/>
    <p:sldLayoutId id="2147484098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FF0000"/>
          </a:solidFill>
          <a:latin typeface="Comic Sans MS" pitchFamily="66" charset="0"/>
          <a:ea typeface="標楷體" pitchFamily="65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FF0000"/>
          </a:solidFill>
          <a:latin typeface="Comic Sans MS" pitchFamily="66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FF0000"/>
          </a:solidFill>
          <a:latin typeface="Comic Sans MS" pitchFamily="66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FF0000"/>
          </a:solidFill>
          <a:latin typeface="Comic Sans MS" pitchFamily="66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FF0000"/>
          </a:solidFill>
          <a:latin typeface="Comic Sans MS" pitchFamily="66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Book Antiqua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Book Antiqua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Book Antiqua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Book Antiqua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SzPct val="90000"/>
        <a:buFont typeface="Wingdings 2" pitchFamily="18" charset="2"/>
        <a:buChar char="©"/>
        <a:defRPr kumimoji="1" sz="2400" b="1">
          <a:solidFill>
            <a:schemeClr val="tx1"/>
          </a:solidFill>
          <a:latin typeface="Calibri" pitchFamily="34" charset="0"/>
          <a:ea typeface="標楷體" pitchFamily="65" charset="-120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70000"/>
        <a:buFont typeface="Wingdings" pitchFamily="2" charset="2"/>
        <a:buChar char="u"/>
        <a:defRPr kumimoji="1" sz="2000" b="1">
          <a:solidFill>
            <a:schemeClr val="tx1"/>
          </a:solidFill>
          <a:latin typeface="Calibri" pitchFamily="34" charset="0"/>
          <a:ea typeface="標楷體" pitchFamily="65" charset="-120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1B1BFF"/>
        </a:buClr>
        <a:buSzPct val="80000"/>
        <a:buFont typeface="Times New Roman" pitchFamily="18" charset="0"/>
        <a:buChar char="»"/>
        <a:defRPr kumimoji="1" b="1">
          <a:solidFill>
            <a:schemeClr val="tx1"/>
          </a:solidFill>
          <a:latin typeface="Calibri" pitchFamily="34" charset="0"/>
          <a:ea typeface="標楷體" pitchFamily="65" charset="-120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Book Antiqua" pitchFamily="18" charset="0"/>
        <a:buChar char="−"/>
        <a:defRPr kumimoji="1" sz="1600" b="1">
          <a:solidFill>
            <a:schemeClr val="tx1"/>
          </a:solidFill>
          <a:latin typeface="Calibri" pitchFamily="34" charset="0"/>
          <a:ea typeface="標楷體" pitchFamily="65" charset="-120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4D4D4D"/>
        </a:buClr>
        <a:buSzPct val="50000"/>
        <a:buFont typeface="Wingdings" pitchFamily="2" charset="2"/>
        <a:buChar char="l"/>
        <a:defRPr kumimoji="1" sz="1400" b="1">
          <a:solidFill>
            <a:schemeClr val="tx1"/>
          </a:solidFill>
          <a:latin typeface="Calibri" pitchFamily="34" charset="0"/>
          <a:ea typeface="標楷體" pitchFamily="65" charset="-120"/>
          <a:cs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kumimoji="1" sz="1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kumimoji="1" sz="1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kumimoji="1" sz="1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kumimoji="1"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psolve.sourceforge.net/5.5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37067" y="374650"/>
            <a:ext cx="8669868" cy="2371725"/>
          </a:xfrm>
        </p:spPr>
        <p:txBody>
          <a:bodyPr/>
          <a:lstStyle/>
          <a:p>
            <a:pPr>
              <a:defRPr/>
            </a:pPr>
            <a:r>
              <a:rPr lang="en-US" altLang="zh-TW" sz="4800" dirty="0">
                <a:latin typeface="Calibri" panose="020F0502020204030204" pitchFamily="34" charset="0"/>
              </a:rPr>
              <a:t>3D Placement with D2D Vertical Connections</a:t>
            </a:r>
            <a:endParaRPr lang="zh-TW" altLang="en-US" sz="4800" dirty="0">
              <a:latin typeface="Calibri" panose="020F0502020204030204" pitchFamily="34" charset="0"/>
            </a:endParaRP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75770" y="3886200"/>
            <a:ext cx="7992459" cy="1752600"/>
          </a:xfrm>
        </p:spPr>
        <p:txBody>
          <a:bodyPr/>
          <a:lstStyle/>
          <a:p>
            <a:r>
              <a:rPr lang="en-US" altLang="zh-TW" sz="3200" dirty="0"/>
              <a:t>B10732014 </a:t>
            </a:r>
            <a:r>
              <a:rPr lang="zh-TW" altLang="en-US" sz="3200" dirty="0"/>
              <a:t>何雨澂</a:t>
            </a:r>
          </a:p>
          <a:p>
            <a:r>
              <a:rPr lang="en-US" altLang="zh-TW" sz="3200" dirty="0"/>
              <a:t>B10732027 </a:t>
            </a:r>
            <a:r>
              <a:rPr lang="zh-TW" altLang="en-US" sz="3200" dirty="0"/>
              <a:t>吳秉寰</a:t>
            </a:r>
          </a:p>
          <a:p>
            <a:r>
              <a:rPr lang="en-US" altLang="zh-TW" sz="3200" dirty="0"/>
              <a:t>B10715041 </a:t>
            </a:r>
            <a:r>
              <a:rPr lang="zh-TW" altLang="en-US" sz="3200" dirty="0"/>
              <a:t>馬孝傑</a:t>
            </a:r>
          </a:p>
          <a:p>
            <a:r>
              <a:rPr lang="en-US" altLang="zh-TW" sz="3200" dirty="0"/>
              <a:t>B10732040 </a:t>
            </a:r>
            <a:r>
              <a:rPr lang="zh-TW" altLang="en-US" sz="3200" dirty="0"/>
              <a:t>李宇哲</a:t>
            </a:r>
          </a:p>
          <a:p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375839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Detailed Placement </a:t>
            </a:r>
            <a:r>
              <a:rPr lang="en-US" altLang="zh-TW" dirty="0" smtClean="0"/>
              <a:t>(3/9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7975" y="1295400"/>
            <a:ext cx="8570913" cy="607291"/>
          </a:xfrm>
        </p:spPr>
        <p:txBody>
          <a:bodyPr/>
          <a:lstStyle/>
          <a:p>
            <a:r>
              <a:rPr lang="en-US" altLang="zh-TW" dirty="0" smtClean="0"/>
              <a:t>Adjust segments’ size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矩形 3"/>
          <p:cNvSpPr/>
          <p:nvPr/>
        </p:nvSpPr>
        <p:spPr bwMode="auto">
          <a:xfrm>
            <a:off x="1485904" y="2355283"/>
            <a:ext cx="461818" cy="951345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1" u="sng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2127832" y="2355282"/>
            <a:ext cx="437577" cy="951345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1" u="sng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742055" y="2355282"/>
            <a:ext cx="370603" cy="951345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1" u="sng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665018" y="2355282"/>
            <a:ext cx="2743199" cy="951345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1" u="sng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左大括弧 10"/>
          <p:cNvSpPr/>
          <p:nvPr/>
        </p:nvSpPr>
        <p:spPr bwMode="auto">
          <a:xfrm rot="16200000">
            <a:off x="962615" y="3162023"/>
            <a:ext cx="233781" cy="775857"/>
          </a:xfrm>
          <a:prstGeom prst="lef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1" u="sng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83918" y="3648440"/>
            <a:ext cx="109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i="0" u="none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Too wide</a:t>
            </a:r>
            <a:endParaRPr lang="zh-TW" altLang="en-US" sz="1800" i="0" u="none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  <p:sp>
        <p:nvSpPr>
          <p:cNvPr id="13" name="向右箭號 12"/>
          <p:cNvSpPr/>
          <p:nvPr/>
        </p:nvSpPr>
        <p:spPr bwMode="auto">
          <a:xfrm>
            <a:off x="4150590" y="2648538"/>
            <a:ext cx="711200" cy="364831"/>
          </a:xfrm>
          <a:prstGeom prst="rightArrow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1" u="sng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951975" y="2355283"/>
            <a:ext cx="461818" cy="951345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1" u="sng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6593903" y="2355282"/>
            <a:ext cx="437577" cy="951345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1" u="sng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7208126" y="2355282"/>
            <a:ext cx="370603" cy="951345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1" u="sng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5634181" y="2355282"/>
            <a:ext cx="2240107" cy="951345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1" u="sng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左大括弧 17"/>
          <p:cNvSpPr/>
          <p:nvPr/>
        </p:nvSpPr>
        <p:spPr bwMode="auto">
          <a:xfrm rot="16200000">
            <a:off x="5722370" y="3344872"/>
            <a:ext cx="141415" cy="317794"/>
          </a:xfrm>
          <a:prstGeom prst="lef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1" u="sng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331698" y="3611496"/>
            <a:ext cx="109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i="0" u="none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Smaller</a:t>
            </a:r>
            <a:endParaRPr lang="zh-TW" altLang="en-US" sz="1800" i="0" u="none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848596" y="4535135"/>
            <a:ext cx="461818" cy="951345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1" u="sng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2154391" y="4535135"/>
            <a:ext cx="437577" cy="951345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1" u="sng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2768614" y="4535135"/>
            <a:ext cx="370603" cy="951345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1" u="sng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691577" y="4535135"/>
            <a:ext cx="2743199" cy="951345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1" u="sng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左大括弧 23"/>
          <p:cNvSpPr/>
          <p:nvPr/>
        </p:nvSpPr>
        <p:spPr bwMode="auto">
          <a:xfrm rot="16200000">
            <a:off x="1626482" y="5341876"/>
            <a:ext cx="233781" cy="775857"/>
          </a:xfrm>
          <a:prstGeom prst="lef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1" u="sng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1247785" y="5828293"/>
            <a:ext cx="109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i="0" u="none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Too wide</a:t>
            </a:r>
            <a:endParaRPr lang="zh-TW" altLang="en-US" sz="1800" i="0" u="none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  <p:sp>
        <p:nvSpPr>
          <p:cNvPr id="26" name="向右箭號 25"/>
          <p:cNvSpPr/>
          <p:nvPr/>
        </p:nvSpPr>
        <p:spPr bwMode="auto">
          <a:xfrm>
            <a:off x="3910448" y="4772901"/>
            <a:ext cx="711200" cy="364831"/>
          </a:xfrm>
          <a:prstGeom prst="rightArrow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1" u="sng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5268189" y="4535135"/>
            <a:ext cx="461818" cy="951345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1" u="sng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5111171" y="4535135"/>
            <a:ext cx="901700" cy="951345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1" u="sng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7282020" y="4535135"/>
            <a:ext cx="437577" cy="951345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1" u="sng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896243" y="4535135"/>
            <a:ext cx="370603" cy="951345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1" u="sng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6964222" y="4535135"/>
            <a:ext cx="1598183" cy="951345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1" u="sng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6229066" y="4772901"/>
            <a:ext cx="453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0" u="none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&amp;</a:t>
            </a:r>
            <a:endParaRPr lang="zh-TW" altLang="en-US" sz="2400" i="0" u="none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5963084" y="5782113"/>
            <a:ext cx="133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i="0" u="none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(separate)</a:t>
            </a:r>
            <a:endParaRPr lang="zh-TW" altLang="en-US" sz="1800" i="0" u="none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561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Detailed Placement </a:t>
            </a:r>
            <a:r>
              <a:rPr lang="en-US" altLang="zh-TW" dirty="0" smtClean="0"/>
              <a:t>(4/9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7975" y="1295400"/>
            <a:ext cx="8570913" cy="1466273"/>
          </a:xfrm>
        </p:spPr>
        <p:txBody>
          <a:bodyPr/>
          <a:lstStyle/>
          <a:p>
            <a:r>
              <a:rPr lang="en-US" altLang="zh-TW" dirty="0" smtClean="0"/>
              <a:t>For each segment, do DFS branch-and-bound</a:t>
            </a:r>
            <a:r>
              <a:rPr lang="zh-TW" altLang="en-US" dirty="0" smtClean="0"/>
              <a:t> </a:t>
            </a:r>
            <a:r>
              <a:rPr lang="en-US" altLang="zh-TW" dirty="0" smtClean="0"/>
              <a:t>(red</a:t>
            </a:r>
            <a:r>
              <a:rPr lang="zh-TW" altLang="en-US" dirty="0" smtClean="0"/>
              <a:t>→</a:t>
            </a:r>
            <a:r>
              <a:rPr lang="en-US" altLang="zh-TW" dirty="0" smtClean="0"/>
              <a:t>blue)</a:t>
            </a:r>
          </a:p>
          <a:p>
            <a:r>
              <a:rPr lang="en-US" altLang="zh-TW" dirty="0" smtClean="0"/>
              <a:t>Initialize “</a:t>
            </a:r>
            <a:r>
              <a:rPr lang="en-US" altLang="zh-TW" dirty="0" err="1" smtClean="0"/>
              <a:t>best_WL</a:t>
            </a:r>
            <a:r>
              <a:rPr lang="en-US" altLang="zh-TW" dirty="0" smtClean="0"/>
              <a:t>” by the HPWL before DP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320800" y="3001817"/>
          <a:ext cx="6096000" cy="1302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27301346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277209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083193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0335042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977098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7401261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0794666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2743715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3975913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01798491"/>
                    </a:ext>
                  </a:extLst>
                </a:gridCol>
              </a:tblGrid>
              <a:tr h="1302328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439103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 bwMode="auto">
          <a:xfrm>
            <a:off x="1311564" y="5015343"/>
            <a:ext cx="1671782" cy="1302328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1" u="sng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186957" y="5024582"/>
            <a:ext cx="1955224" cy="1302328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1" u="sng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左大括弧 6"/>
          <p:cNvSpPr/>
          <p:nvPr/>
        </p:nvSpPr>
        <p:spPr bwMode="auto">
          <a:xfrm rot="16200000" flipH="1">
            <a:off x="6405415" y="2452254"/>
            <a:ext cx="221678" cy="563421"/>
          </a:xfrm>
          <a:prstGeom prst="lef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1" u="sng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992958" y="2198479"/>
            <a:ext cx="1046591" cy="369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i="0" u="none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Step size</a:t>
            </a:r>
            <a:endParaRPr lang="zh-TW" altLang="en-US" sz="1800" i="0" u="none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  <p:cxnSp>
        <p:nvCxnSpPr>
          <p:cNvPr id="10" name="直線接點 9"/>
          <p:cNvCxnSpPr/>
          <p:nvPr/>
        </p:nvCxnSpPr>
        <p:spPr bwMode="auto">
          <a:xfrm>
            <a:off x="1320800" y="4304145"/>
            <a:ext cx="0" cy="71119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16" name="直線接點 15"/>
          <p:cNvCxnSpPr/>
          <p:nvPr/>
        </p:nvCxnSpPr>
        <p:spPr bwMode="auto">
          <a:xfrm>
            <a:off x="2983346" y="4313384"/>
            <a:ext cx="0" cy="71119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17" name="直線接點 16"/>
          <p:cNvCxnSpPr/>
          <p:nvPr/>
        </p:nvCxnSpPr>
        <p:spPr bwMode="auto">
          <a:xfrm>
            <a:off x="2983346" y="4304145"/>
            <a:ext cx="1203611" cy="72967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20" name="直線接點 19"/>
          <p:cNvCxnSpPr/>
          <p:nvPr/>
        </p:nvCxnSpPr>
        <p:spPr bwMode="auto">
          <a:xfrm flipH="1">
            <a:off x="6142181" y="4294906"/>
            <a:ext cx="1274620" cy="72043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sp>
        <p:nvSpPr>
          <p:cNvPr id="23" name="文字方塊 22"/>
          <p:cNvSpPr txBox="1"/>
          <p:nvPr/>
        </p:nvSpPr>
        <p:spPr>
          <a:xfrm>
            <a:off x="1404943" y="4359555"/>
            <a:ext cx="1651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i="0" u="none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If the red cell is placed here</a:t>
            </a:r>
            <a:endParaRPr lang="zh-TW" altLang="en-US" sz="1800" i="0" u="none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4149584" y="4369012"/>
            <a:ext cx="1992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i="0" u="none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Then the blue cell can be placed here</a:t>
            </a:r>
            <a:endParaRPr lang="zh-TW" altLang="en-US" sz="1800" i="0" u="none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689123" y="2503127"/>
            <a:ext cx="1640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0" u="none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A segment</a:t>
            </a:r>
            <a:endParaRPr lang="zh-TW" altLang="en-US" sz="2400" i="0" u="none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579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Detailed Placement </a:t>
            </a:r>
            <a:r>
              <a:rPr lang="en-US" altLang="zh-TW" dirty="0" smtClean="0"/>
              <a:t>(5/9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7975" y="1295400"/>
            <a:ext cx="8570913" cy="1466273"/>
          </a:xfrm>
        </p:spPr>
        <p:txBody>
          <a:bodyPr/>
          <a:lstStyle/>
          <a:p>
            <a:r>
              <a:rPr lang="en-US" altLang="zh-TW" dirty="0" smtClean="0"/>
              <a:t>For each segment, do </a:t>
            </a:r>
            <a:r>
              <a:rPr lang="en-US" altLang="zh-TW" dirty="0"/>
              <a:t>DFS </a:t>
            </a:r>
            <a:r>
              <a:rPr lang="en-US" altLang="zh-TW" dirty="0" smtClean="0"/>
              <a:t>branch-and-bound (</a:t>
            </a:r>
            <a:r>
              <a:rPr lang="en-US" altLang="zh-TW" dirty="0"/>
              <a:t>red</a:t>
            </a:r>
            <a:r>
              <a:rPr lang="zh-TW" altLang="en-US" dirty="0"/>
              <a:t>→</a:t>
            </a:r>
            <a:r>
              <a:rPr lang="en-US" altLang="zh-TW" dirty="0"/>
              <a:t>blue</a:t>
            </a:r>
            <a:r>
              <a:rPr lang="en-US" altLang="zh-TW" dirty="0" smtClean="0"/>
              <a:t>)</a:t>
            </a:r>
          </a:p>
          <a:p>
            <a:r>
              <a:rPr lang="en-US" altLang="zh-TW" dirty="0"/>
              <a:t>Initialize “</a:t>
            </a:r>
            <a:r>
              <a:rPr lang="en-US" altLang="zh-TW" dirty="0" err="1"/>
              <a:t>best_WL</a:t>
            </a:r>
            <a:r>
              <a:rPr lang="en-US" altLang="zh-TW" dirty="0"/>
              <a:t>” by the HPWL before DP</a:t>
            </a:r>
          </a:p>
          <a:p>
            <a:pPr marL="0" indent="0">
              <a:buNone/>
            </a:pPr>
            <a:endParaRPr lang="en-US" altLang="zh-TW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320800" y="3001817"/>
          <a:ext cx="6096000" cy="1302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27301346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277209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083193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0335042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977098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7401261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0794666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2743715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3975913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01798491"/>
                    </a:ext>
                  </a:extLst>
                </a:gridCol>
              </a:tblGrid>
              <a:tr h="1302328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439103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 bwMode="auto">
          <a:xfrm>
            <a:off x="1913369" y="5024582"/>
            <a:ext cx="1671782" cy="1302328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1" u="sng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487858" y="5054603"/>
            <a:ext cx="1955224" cy="1302328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1" u="sng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左大括弧 6"/>
          <p:cNvSpPr/>
          <p:nvPr/>
        </p:nvSpPr>
        <p:spPr bwMode="auto">
          <a:xfrm rot="16200000" flipH="1">
            <a:off x="6405415" y="2452254"/>
            <a:ext cx="221678" cy="563421"/>
          </a:xfrm>
          <a:prstGeom prst="lef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1" u="sng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992958" y="2198479"/>
            <a:ext cx="1046591" cy="369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i="0" u="none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Step size</a:t>
            </a:r>
            <a:endParaRPr lang="zh-TW" altLang="en-US" sz="1800" i="0" u="none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  <p:cxnSp>
        <p:nvCxnSpPr>
          <p:cNvPr id="10" name="直線接點 9"/>
          <p:cNvCxnSpPr/>
          <p:nvPr/>
        </p:nvCxnSpPr>
        <p:spPr bwMode="auto">
          <a:xfrm>
            <a:off x="1922605" y="4322623"/>
            <a:ext cx="0" cy="71119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16" name="直線接點 15"/>
          <p:cNvCxnSpPr/>
          <p:nvPr/>
        </p:nvCxnSpPr>
        <p:spPr bwMode="auto">
          <a:xfrm>
            <a:off x="3594388" y="4308770"/>
            <a:ext cx="0" cy="71119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17" name="直線接點 16"/>
          <p:cNvCxnSpPr/>
          <p:nvPr/>
        </p:nvCxnSpPr>
        <p:spPr bwMode="auto">
          <a:xfrm>
            <a:off x="3594387" y="4322623"/>
            <a:ext cx="893471" cy="71119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20" name="直線接點 19"/>
          <p:cNvCxnSpPr/>
          <p:nvPr/>
        </p:nvCxnSpPr>
        <p:spPr bwMode="auto">
          <a:xfrm flipH="1">
            <a:off x="6443082" y="4294906"/>
            <a:ext cx="973719" cy="73891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sp>
        <p:nvSpPr>
          <p:cNvPr id="25" name="文字方塊 24"/>
          <p:cNvSpPr txBox="1"/>
          <p:nvPr/>
        </p:nvSpPr>
        <p:spPr>
          <a:xfrm>
            <a:off x="464809" y="4692177"/>
            <a:ext cx="1711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i="0" u="none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The red cell moves to another place</a:t>
            </a:r>
            <a:endParaRPr lang="zh-TW" altLang="en-US" sz="1800" i="0" u="none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4487858" y="4369012"/>
            <a:ext cx="1992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i="0" u="none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Then the blue cell can be placed here</a:t>
            </a:r>
            <a:endParaRPr lang="zh-TW" altLang="en-US" sz="1800" i="0" u="none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89123" y="2503127"/>
            <a:ext cx="1640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0" u="none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A segment</a:t>
            </a:r>
            <a:endParaRPr lang="zh-TW" altLang="en-US" sz="2400" i="0" u="none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047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Detailed Placement </a:t>
            </a:r>
            <a:r>
              <a:rPr lang="en-US" altLang="zh-TW" dirty="0" smtClean="0"/>
              <a:t>(6/9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7975" y="1295400"/>
            <a:ext cx="8570913" cy="1466273"/>
          </a:xfrm>
        </p:spPr>
        <p:txBody>
          <a:bodyPr/>
          <a:lstStyle/>
          <a:p>
            <a:r>
              <a:rPr lang="en-US" altLang="zh-TW" dirty="0" smtClean="0"/>
              <a:t>For each segment, do </a:t>
            </a:r>
            <a:r>
              <a:rPr lang="en-US" altLang="zh-TW" dirty="0"/>
              <a:t>DFS branch-and-bound (red</a:t>
            </a:r>
            <a:r>
              <a:rPr lang="zh-TW" altLang="en-US" dirty="0"/>
              <a:t>→</a:t>
            </a:r>
            <a:r>
              <a:rPr lang="en-US" altLang="zh-TW" dirty="0"/>
              <a:t>blue</a:t>
            </a:r>
            <a:r>
              <a:rPr lang="en-US" altLang="zh-TW" dirty="0" smtClean="0"/>
              <a:t>)</a:t>
            </a:r>
          </a:p>
          <a:p>
            <a:r>
              <a:rPr lang="en-US" altLang="zh-TW" dirty="0"/>
              <a:t>Initialize “</a:t>
            </a:r>
            <a:r>
              <a:rPr lang="en-US" altLang="zh-TW" dirty="0" err="1"/>
              <a:t>best_WL</a:t>
            </a:r>
            <a:r>
              <a:rPr lang="en-US" altLang="zh-TW" dirty="0"/>
              <a:t>” by the HPWL before DP</a:t>
            </a:r>
          </a:p>
          <a:p>
            <a:pPr marL="0" indent="0">
              <a:buNone/>
            </a:pPr>
            <a:endParaRPr lang="en-US" altLang="zh-TW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320800" y="3001817"/>
          <a:ext cx="6096000" cy="1302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27301346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277209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083193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0335042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977098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7401261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0794666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2743715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3975913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01798491"/>
                    </a:ext>
                  </a:extLst>
                </a:gridCol>
              </a:tblGrid>
              <a:tr h="1302328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439103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 bwMode="auto">
          <a:xfrm>
            <a:off x="4980053" y="5061543"/>
            <a:ext cx="1671782" cy="1302328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1" u="sng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095643" y="5061543"/>
            <a:ext cx="1955224" cy="1302328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1" u="sng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左大括弧 6"/>
          <p:cNvSpPr/>
          <p:nvPr/>
        </p:nvSpPr>
        <p:spPr bwMode="auto">
          <a:xfrm rot="16200000" flipH="1">
            <a:off x="6405415" y="2452254"/>
            <a:ext cx="221678" cy="563421"/>
          </a:xfrm>
          <a:prstGeom prst="lef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1" u="sng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992958" y="2198479"/>
            <a:ext cx="1046591" cy="369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i="0" u="none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Step size</a:t>
            </a:r>
            <a:endParaRPr lang="zh-TW" altLang="en-US" sz="1800" i="0" u="none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  <p:cxnSp>
        <p:nvCxnSpPr>
          <p:cNvPr id="10" name="直線接點 9"/>
          <p:cNvCxnSpPr/>
          <p:nvPr/>
        </p:nvCxnSpPr>
        <p:spPr bwMode="auto">
          <a:xfrm>
            <a:off x="4980053" y="4327245"/>
            <a:ext cx="0" cy="71119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16" name="直線接點 15"/>
          <p:cNvCxnSpPr/>
          <p:nvPr/>
        </p:nvCxnSpPr>
        <p:spPr bwMode="auto">
          <a:xfrm>
            <a:off x="6651835" y="4331873"/>
            <a:ext cx="0" cy="71119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17" name="直線接點 16"/>
          <p:cNvCxnSpPr/>
          <p:nvPr/>
        </p:nvCxnSpPr>
        <p:spPr bwMode="auto">
          <a:xfrm flipH="1">
            <a:off x="4050867" y="4304145"/>
            <a:ext cx="900252" cy="75739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20" name="直線接點 19"/>
          <p:cNvCxnSpPr/>
          <p:nvPr/>
        </p:nvCxnSpPr>
        <p:spPr bwMode="auto">
          <a:xfrm>
            <a:off x="1337751" y="4327245"/>
            <a:ext cx="757892" cy="73429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sp>
        <p:nvSpPr>
          <p:cNvPr id="25" name="文字方塊 24"/>
          <p:cNvSpPr txBox="1"/>
          <p:nvPr/>
        </p:nvSpPr>
        <p:spPr>
          <a:xfrm>
            <a:off x="5060304" y="4364306"/>
            <a:ext cx="1700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i="0" u="none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When the red cell goes here</a:t>
            </a:r>
            <a:endParaRPr lang="zh-TW" altLang="en-US" sz="1800" i="0" u="none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2067001" y="4339075"/>
            <a:ext cx="1992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i="0" u="none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Then the blue cell can be placed here</a:t>
            </a:r>
            <a:endParaRPr lang="zh-TW" altLang="en-US" sz="1800" i="0" u="none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89123" y="2503127"/>
            <a:ext cx="1640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0" u="none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A segment</a:t>
            </a:r>
            <a:endParaRPr lang="zh-TW" altLang="en-US" sz="2400" i="0" u="none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840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Detailed Placement </a:t>
            </a:r>
            <a:r>
              <a:rPr lang="en-US" altLang="zh-TW" dirty="0" smtClean="0"/>
              <a:t>(7/9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7975" y="1295400"/>
            <a:ext cx="8570913" cy="1466273"/>
          </a:xfrm>
        </p:spPr>
        <p:txBody>
          <a:bodyPr/>
          <a:lstStyle/>
          <a:p>
            <a:r>
              <a:rPr lang="en-US" altLang="zh-TW" dirty="0" smtClean="0"/>
              <a:t>For each segment, do </a:t>
            </a:r>
            <a:r>
              <a:rPr lang="en-US" altLang="zh-TW" dirty="0"/>
              <a:t>DFS branch-and-bound (red</a:t>
            </a:r>
            <a:r>
              <a:rPr lang="zh-TW" altLang="en-US" dirty="0"/>
              <a:t>→</a:t>
            </a:r>
            <a:r>
              <a:rPr lang="en-US" altLang="zh-TW" dirty="0"/>
              <a:t>blue</a:t>
            </a:r>
            <a:r>
              <a:rPr lang="en-US" altLang="zh-TW" dirty="0" smtClean="0"/>
              <a:t>)</a:t>
            </a:r>
          </a:p>
          <a:p>
            <a:r>
              <a:rPr lang="en-US" altLang="zh-TW" dirty="0"/>
              <a:t>Initialize “</a:t>
            </a:r>
            <a:r>
              <a:rPr lang="en-US" altLang="zh-TW" dirty="0" err="1"/>
              <a:t>best_WL</a:t>
            </a:r>
            <a:r>
              <a:rPr lang="en-US" altLang="zh-TW" dirty="0"/>
              <a:t>” by the HPWL before DP</a:t>
            </a:r>
          </a:p>
          <a:p>
            <a:pPr marL="0" indent="0">
              <a:buNone/>
            </a:pPr>
            <a:endParaRPr lang="en-US" altLang="zh-TW" dirty="0"/>
          </a:p>
        </p:txBody>
      </p:sp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1320800" y="3001817"/>
          <a:ext cx="6096000" cy="1302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27301346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277209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083193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0335042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977098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7401261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0794666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2743715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3975913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01798491"/>
                    </a:ext>
                  </a:extLst>
                </a:gridCol>
              </a:tblGrid>
              <a:tr h="1302328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439103"/>
                  </a:ext>
                </a:extLst>
              </a:tr>
            </a:tbl>
          </a:graphicData>
        </a:graphic>
      </p:graphicFrame>
      <p:sp>
        <p:nvSpPr>
          <p:cNvPr id="33" name="矩形 32"/>
          <p:cNvSpPr/>
          <p:nvPr/>
        </p:nvSpPr>
        <p:spPr bwMode="auto">
          <a:xfrm>
            <a:off x="1913369" y="5024582"/>
            <a:ext cx="1671782" cy="1302328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1" u="sng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左大括弧 34"/>
          <p:cNvSpPr/>
          <p:nvPr/>
        </p:nvSpPr>
        <p:spPr bwMode="auto">
          <a:xfrm rot="16200000" flipH="1">
            <a:off x="6405415" y="2452254"/>
            <a:ext cx="221678" cy="563421"/>
          </a:xfrm>
          <a:prstGeom prst="lef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1" u="sng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6" name="直線接點 35"/>
          <p:cNvCxnSpPr/>
          <p:nvPr/>
        </p:nvCxnSpPr>
        <p:spPr bwMode="auto">
          <a:xfrm>
            <a:off x="1922605" y="4322623"/>
            <a:ext cx="0" cy="71119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37" name="直線接點 36"/>
          <p:cNvCxnSpPr/>
          <p:nvPr/>
        </p:nvCxnSpPr>
        <p:spPr bwMode="auto">
          <a:xfrm>
            <a:off x="3594388" y="4308770"/>
            <a:ext cx="0" cy="71119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sp>
        <p:nvSpPr>
          <p:cNvPr id="40" name="文字方塊 39"/>
          <p:cNvSpPr txBox="1"/>
          <p:nvPr/>
        </p:nvSpPr>
        <p:spPr>
          <a:xfrm>
            <a:off x="3796893" y="4544289"/>
            <a:ext cx="42535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i="0" u="none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If the red cell moves here and the HPWL is larger than the recorded one, then we should move the red cell to the next place without giving the blue cell a try</a:t>
            </a:r>
            <a:endParaRPr lang="zh-TW" altLang="en-US" sz="1800" i="0" u="none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689123" y="2503127"/>
            <a:ext cx="1640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0" u="none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A segment</a:t>
            </a:r>
            <a:endParaRPr lang="zh-TW" altLang="en-US" sz="2400" i="0" u="none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5992958" y="2198479"/>
            <a:ext cx="1046591" cy="369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i="0" u="none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Step size</a:t>
            </a:r>
            <a:endParaRPr lang="zh-TW" altLang="en-US" sz="1800" i="0" u="none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3796893" y="5874328"/>
            <a:ext cx="4392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i="0" u="none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*Note: cells haven’t placed yet doesn’t need to be referenced while calculating HPWL</a:t>
            </a:r>
            <a:endParaRPr lang="zh-TW" altLang="en-US" sz="1800" i="0" u="none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296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Detailed Placement </a:t>
            </a:r>
            <a:r>
              <a:rPr lang="en-US" altLang="zh-TW" dirty="0" smtClean="0"/>
              <a:t>(8/9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7975" y="1295400"/>
            <a:ext cx="8570913" cy="1466273"/>
          </a:xfrm>
        </p:spPr>
        <p:txBody>
          <a:bodyPr/>
          <a:lstStyle/>
          <a:p>
            <a:r>
              <a:rPr lang="en-US" altLang="zh-TW" dirty="0" smtClean="0"/>
              <a:t>For each segment, do </a:t>
            </a:r>
            <a:r>
              <a:rPr lang="en-US" altLang="zh-TW" dirty="0"/>
              <a:t>DFS branch-and-bound (red</a:t>
            </a:r>
            <a:r>
              <a:rPr lang="zh-TW" altLang="en-US" dirty="0"/>
              <a:t>→</a:t>
            </a:r>
            <a:r>
              <a:rPr lang="en-US" altLang="zh-TW" dirty="0"/>
              <a:t>blue</a:t>
            </a:r>
            <a:r>
              <a:rPr lang="en-US" altLang="zh-TW" dirty="0" smtClean="0"/>
              <a:t>)</a:t>
            </a:r>
          </a:p>
          <a:p>
            <a:r>
              <a:rPr lang="en-US" altLang="zh-TW" dirty="0"/>
              <a:t>Initialize “</a:t>
            </a:r>
            <a:r>
              <a:rPr lang="en-US" altLang="zh-TW" dirty="0" err="1"/>
              <a:t>best_WL</a:t>
            </a:r>
            <a:r>
              <a:rPr lang="en-US" altLang="zh-TW" dirty="0"/>
              <a:t>” by the HPWL before DP</a:t>
            </a:r>
          </a:p>
          <a:p>
            <a:pPr marL="0" indent="0">
              <a:buNone/>
            </a:pPr>
            <a:endParaRPr lang="en-US" altLang="zh-TW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320800" y="3001817"/>
          <a:ext cx="6096000" cy="1302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27301346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277209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083193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0335042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977098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7401261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0794666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2743715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3975913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01798491"/>
                    </a:ext>
                  </a:extLst>
                </a:gridCol>
              </a:tblGrid>
              <a:tr h="1302328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439103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 bwMode="auto">
          <a:xfrm>
            <a:off x="5745018" y="5070799"/>
            <a:ext cx="1671782" cy="1302328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1" u="sng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324699" y="5038443"/>
            <a:ext cx="1955224" cy="1302328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1" u="sng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左大括弧 6"/>
          <p:cNvSpPr/>
          <p:nvPr/>
        </p:nvSpPr>
        <p:spPr bwMode="auto">
          <a:xfrm rot="16200000" flipH="1">
            <a:off x="6405415" y="2452254"/>
            <a:ext cx="221678" cy="563421"/>
          </a:xfrm>
          <a:prstGeom prst="lef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1" u="sng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992958" y="2198479"/>
            <a:ext cx="1046591" cy="369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i="0" u="none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Step size</a:t>
            </a:r>
            <a:endParaRPr lang="zh-TW" altLang="en-US" sz="1800" i="0" u="none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  <p:cxnSp>
        <p:nvCxnSpPr>
          <p:cNvPr id="10" name="直線接點 9"/>
          <p:cNvCxnSpPr/>
          <p:nvPr/>
        </p:nvCxnSpPr>
        <p:spPr bwMode="auto">
          <a:xfrm>
            <a:off x="5746666" y="4327245"/>
            <a:ext cx="0" cy="71119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16" name="直線接點 15"/>
          <p:cNvCxnSpPr/>
          <p:nvPr/>
        </p:nvCxnSpPr>
        <p:spPr bwMode="auto">
          <a:xfrm>
            <a:off x="7418448" y="4331873"/>
            <a:ext cx="0" cy="71119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sp>
        <p:nvSpPr>
          <p:cNvPr id="21" name="文字方塊 20"/>
          <p:cNvSpPr txBox="1"/>
          <p:nvPr/>
        </p:nvSpPr>
        <p:spPr>
          <a:xfrm>
            <a:off x="689123" y="2503127"/>
            <a:ext cx="1640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0" u="none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A segment</a:t>
            </a:r>
            <a:endParaRPr lang="zh-TW" altLang="en-US" sz="2400" i="0" u="none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  <p:cxnSp>
        <p:nvCxnSpPr>
          <p:cNvPr id="18" name="直線接點 17"/>
          <p:cNvCxnSpPr/>
          <p:nvPr/>
        </p:nvCxnSpPr>
        <p:spPr bwMode="auto">
          <a:xfrm>
            <a:off x="1317111" y="4313381"/>
            <a:ext cx="0" cy="71119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19" name="直線接點 18"/>
          <p:cNvCxnSpPr/>
          <p:nvPr/>
        </p:nvCxnSpPr>
        <p:spPr bwMode="auto">
          <a:xfrm>
            <a:off x="3275217" y="4308773"/>
            <a:ext cx="0" cy="71119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sp>
        <p:nvSpPr>
          <p:cNvPr id="22" name="文字方塊 21"/>
          <p:cNvSpPr txBox="1"/>
          <p:nvPr/>
        </p:nvSpPr>
        <p:spPr>
          <a:xfrm>
            <a:off x="3424820" y="4544289"/>
            <a:ext cx="22370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i="0" u="none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If all cells are placed and the HPWL is better than “</a:t>
            </a:r>
            <a:r>
              <a:rPr lang="en-US" altLang="zh-TW" sz="1800" i="0" u="none" dirty="0" err="1" smtClean="0">
                <a:solidFill>
                  <a:schemeClr val="tx1"/>
                </a:solidFill>
                <a:latin typeface="Calisto MT" panose="02040603050505030304" pitchFamily="18" charset="0"/>
              </a:rPr>
              <a:t>best_WL</a:t>
            </a:r>
            <a:r>
              <a:rPr lang="en-US" altLang="zh-TW" sz="1800" i="0" u="none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”, than refresh “</a:t>
            </a:r>
            <a:r>
              <a:rPr lang="en-US" altLang="zh-TW" sz="1800" i="0" u="none" dirty="0" err="1" smtClean="0">
                <a:solidFill>
                  <a:schemeClr val="tx1"/>
                </a:solidFill>
                <a:latin typeface="Calisto MT" panose="02040603050505030304" pitchFamily="18" charset="0"/>
              </a:rPr>
              <a:t>best_WL</a:t>
            </a:r>
            <a:r>
              <a:rPr lang="en-US" altLang="zh-TW" sz="1800" i="0" u="none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” and record the positions of cells</a:t>
            </a:r>
            <a:endParaRPr lang="zh-TW" altLang="en-US" sz="1800" i="0" u="none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116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Detailed </a:t>
            </a:r>
            <a:r>
              <a:rPr lang="en-US" altLang="zh-TW" dirty="0" smtClean="0"/>
              <a:t>Placement (</a:t>
            </a:r>
            <a:r>
              <a:rPr lang="en-US" altLang="zh-TW" dirty="0"/>
              <a:t>9/9)</a:t>
            </a:r>
            <a:endParaRPr lang="zh-TW" alt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307975" y="1295400"/>
            <a:ext cx="8570913" cy="1022927"/>
          </a:xfrm>
        </p:spPr>
        <p:txBody>
          <a:bodyPr/>
          <a:lstStyle/>
          <a:p>
            <a:r>
              <a:rPr lang="en-US" altLang="zh-TW" dirty="0" smtClean="0"/>
              <a:t>Result (final HPWL)</a:t>
            </a:r>
          </a:p>
          <a:p>
            <a:r>
              <a:rPr lang="en-US" altLang="zh-TW" dirty="0" smtClean="0"/>
              <a:t>Running detailed placement for 1 iteration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55783" y="2775527"/>
          <a:ext cx="7740072" cy="14547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5018">
                  <a:extLst>
                    <a:ext uri="{9D8B030D-6E8A-4147-A177-3AD203B41FA5}">
                      <a16:colId xmlns:a16="http://schemas.microsoft.com/office/drawing/2014/main" val="1036172225"/>
                    </a:ext>
                  </a:extLst>
                </a:gridCol>
                <a:gridCol w="1935018">
                  <a:extLst>
                    <a:ext uri="{9D8B030D-6E8A-4147-A177-3AD203B41FA5}">
                      <a16:colId xmlns:a16="http://schemas.microsoft.com/office/drawing/2014/main" val="4036337517"/>
                    </a:ext>
                  </a:extLst>
                </a:gridCol>
                <a:gridCol w="1935018">
                  <a:extLst>
                    <a:ext uri="{9D8B030D-6E8A-4147-A177-3AD203B41FA5}">
                      <a16:colId xmlns:a16="http://schemas.microsoft.com/office/drawing/2014/main" val="3285412657"/>
                    </a:ext>
                  </a:extLst>
                </a:gridCol>
                <a:gridCol w="1935018">
                  <a:extLst>
                    <a:ext uri="{9D8B030D-6E8A-4147-A177-3AD203B41FA5}">
                      <a16:colId xmlns:a16="http://schemas.microsoft.com/office/drawing/2014/main" val="4123900941"/>
                    </a:ext>
                  </a:extLst>
                </a:gridCol>
              </a:tblGrid>
              <a:tr h="484909"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  <a:latin typeface="Calisto MT" panose="0204060305050503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Calisto MT" panose="02040603050505030304" pitchFamily="18" charset="0"/>
                        </a:rPr>
                        <a:t>Without DP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Calisto MT" panose="0204060305050503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Calisto MT" panose="02040603050505030304" pitchFamily="18" charset="0"/>
                        </a:rPr>
                        <a:t>With DP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Calisto MT" panose="0204060305050503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Calisto MT" panose="02040603050505030304" pitchFamily="18" charset="0"/>
                        </a:rPr>
                        <a:t>reduction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Calisto MT" panose="0204060305050503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7135119"/>
                  </a:ext>
                </a:extLst>
              </a:tr>
              <a:tr h="48490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Calisto MT" panose="02040603050505030304" pitchFamily="18" charset="0"/>
                        </a:rPr>
                        <a:t>case1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Calisto MT" panose="0204060305050503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Calisto MT" panose="02040603050505030304" pitchFamily="18" charset="0"/>
                        </a:rPr>
                        <a:t>123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Calisto MT" panose="0204060305050503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Calisto MT" panose="02040603050505030304" pitchFamily="18" charset="0"/>
                        </a:rPr>
                        <a:t>118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Calisto MT" panose="0204060305050503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Calisto MT" panose="02040603050505030304" pitchFamily="18" charset="0"/>
                        </a:rPr>
                        <a:t>4%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Calisto MT" panose="0204060305050503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6472065"/>
                  </a:ext>
                </a:extLst>
              </a:tr>
              <a:tr h="48490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Calisto MT" panose="02040603050505030304" pitchFamily="18" charset="0"/>
                        </a:rPr>
                        <a:t>case2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Calisto MT" panose="0204060305050503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Calisto MT" panose="02040603050505030304" pitchFamily="18" charset="0"/>
                        </a:rPr>
                        <a:t>10272799</a:t>
                      </a:r>
                      <a:endParaRPr lang="zh-TW" altLang="en-US" b="0" dirty="0" smtClean="0">
                        <a:solidFill>
                          <a:schemeClr val="tx1"/>
                        </a:solidFill>
                        <a:latin typeface="Calisto MT" panose="0204060305050503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Calisto MT" panose="02040603050505030304" pitchFamily="18" charset="0"/>
                        </a:rPr>
                        <a:t>10076549</a:t>
                      </a:r>
                      <a:endParaRPr lang="zh-TW" altLang="en-US" b="0" dirty="0" smtClean="0">
                        <a:solidFill>
                          <a:schemeClr val="tx1"/>
                        </a:solidFill>
                        <a:latin typeface="Calisto MT" panose="0204060305050503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Calisto MT" panose="02040603050505030304" pitchFamily="18" charset="0"/>
                        </a:rPr>
                        <a:t>2.5%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Calisto MT" panose="0204060305050503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664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4375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Terminal </a:t>
            </a:r>
            <a:r>
              <a:rPr lang="en-US" altLang="zh-TW" dirty="0" smtClean="0"/>
              <a:t>Placement</a:t>
            </a:r>
            <a:r>
              <a:rPr lang="zh-TW" altLang="en-US" dirty="0" smtClean="0"/>
              <a:t> </a:t>
            </a:r>
            <a:r>
              <a:rPr lang="en-US" altLang="zh-TW" dirty="0" smtClean="0"/>
              <a:t>(1/2)</a:t>
            </a:r>
            <a:endParaRPr lang="en-US" altLang="zh-TW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5D3534FE-6E80-4F52-A034-3300F7EAA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Find the best boundary to insert terminal</a:t>
            </a:r>
          </a:p>
          <a:p>
            <a:pPr lvl="1"/>
            <a:r>
              <a:rPr lang="en-US" altLang="zh-TW" dirty="0"/>
              <a:t>Scenario1: </a:t>
            </a:r>
            <a:r>
              <a:rPr lang="en-US" altLang="zh-TW" dirty="0" smtClean="0"/>
              <a:t>no axis overlap</a:t>
            </a:r>
            <a:endParaRPr lang="en-US" altLang="zh-TW" dirty="0"/>
          </a:p>
          <a:p>
            <a:pPr lvl="1"/>
            <a:r>
              <a:rPr lang="en-US" altLang="zh-TW" dirty="0"/>
              <a:t>Scenario2: </a:t>
            </a:r>
            <a:r>
              <a:rPr lang="en-US" altLang="zh-TW" dirty="0" smtClean="0"/>
              <a:t>one </a:t>
            </a:r>
            <a:r>
              <a:rPr lang="en-US" altLang="zh-TW" dirty="0"/>
              <a:t>axis </a:t>
            </a:r>
            <a:r>
              <a:rPr lang="en-US" altLang="zh-TW" dirty="0" smtClean="0"/>
              <a:t>overlap</a:t>
            </a:r>
          </a:p>
          <a:p>
            <a:pPr lvl="1"/>
            <a:r>
              <a:rPr lang="en-US" altLang="zh-TW" dirty="0" smtClean="0"/>
              <a:t>Scenario3: two axes </a:t>
            </a:r>
            <a:r>
              <a:rPr lang="en-US" altLang="zh-TW" dirty="0"/>
              <a:t>overlap</a:t>
            </a:r>
          </a:p>
          <a:p>
            <a:pPr lvl="1"/>
            <a:endParaRPr lang="en-US" altLang="zh-TW" dirty="0"/>
          </a:p>
        </p:txBody>
      </p:sp>
      <p:sp>
        <p:nvSpPr>
          <p:cNvPr id="6" name="矩形 5"/>
          <p:cNvSpPr/>
          <p:nvPr/>
        </p:nvSpPr>
        <p:spPr bwMode="auto">
          <a:xfrm>
            <a:off x="615681" y="3587262"/>
            <a:ext cx="2936412" cy="24635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1" u="sng" strike="noStrike" cap="none" normalizeH="0" baseline="0">
              <a:ln>
                <a:noFill/>
              </a:ln>
              <a:solidFill>
                <a:srgbClr val="003366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408744" y="5089802"/>
            <a:ext cx="1225154" cy="1085791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0" u="none" strike="noStrike" cap="none" normalizeH="0" baseline="0" dirty="0">
              <a:ln>
                <a:noFill/>
              </a:ln>
              <a:solidFill>
                <a:srgbClr val="003366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6176118" y="4632602"/>
            <a:ext cx="1326127" cy="1166448"/>
          </a:xfrm>
          <a:prstGeom prst="rect">
            <a:avLst/>
          </a:prstGeom>
          <a:noFill/>
          <a:ln w="19050" cap="flat" cmpd="sng" algn="ctr">
            <a:solidFill>
              <a:srgbClr val="00B05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0" u="none" strike="noStrike" cap="none" normalizeH="0" baseline="0" dirty="0">
              <a:ln>
                <a:noFill/>
              </a:ln>
              <a:solidFill>
                <a:srgbClr val="003366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836471" y="4324825"/>
            <a:ext cx="765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0" u="none" dirty="0">
                <a:solidFill>
                  <a:srgbClr val="00B050"/>
                </a:solidFill>
                <a:cs typeface="Times New Roman" panose="02020603050405020304" pitchFamily="18" charset="0"/>
              </a:rPr>
              <a:t>Top Die</a:t>
            </a:r>
            <a:endParaRPr lang="zh-TW" altLang="en-US" i="0" u="none" dirty="0">
              <a:solidFill>
                <a:srgbClr val="00B050"/>
              </a:solidFill>
              <a:cs typeface="Times New Roman" panose="02020603050405020304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315663" y="6175593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0" u="none" dirty="0">
                <a:solidFill>
                  <a:srgbClr val="0070C0"/>
                </a:solidFill>
                <a:cs typeface="Times New Roman" panose="02020603050405020304" pitchFamily="18" charset="0"/>
              </a:rPr>
              <a:t>Bottom Die</a:t>
            </a:r>
            <a:endParaRPr lang="zh-TW" altLang="en-US" i="0" u="none" dirty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6176118" y="5089802"/>
            <a:ext cx="457780" cy="7092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0" u="none" strike="noStrike" cap="none" normalizeH="0" baseline="0" dirty="0">
              <a:ln>
                <a:noFill/>
              </a:ln>
              <a:solidFill>
                <a:srgbClr val="003366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897035" y="5093927"/>
            <a:ext cx="939916" cy="540413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0" u="none" strike="noStrike" cap="none" normalizeH="0" baseline="0" dirty="0">
              <a:ln>
                <a:noFill/>
              </a:ln>
              <a:solidFill>
                <a:srgbClr val="003366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2502700" y="3863169"/>
            <a:ext cx="814333" cy="826477"/>
          </a:xfrm>
          <a:prstGeom prst="rect">
            <a:avLst/>
          </a:prstGeom>
          <a:noFill/>
          <a:ln w="19050" cap="flat" cmpd="sng" algn="ctr">
            <a:solidFill>
              <a:srgbClr val="00B05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0" u="none" strike="noStrike" cap="none" normalizeH="0" baseline="0" dirty="0">
              <a:ln>
                <a:noFill/>
              </a:ln>
              <a:solidFill>
                <a:srgbClr val="003366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672474" y="3555392"/>
            <a:ext cx="765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0" u="none" dirty="0">
                <a:solidFill>
                  <a:srgbClr val="00B050"/>
                </a:solidFill>
                <a:cs typeface="Times New Roman" panose="02020603050405020304" pitchFamily="18" charset="0"/>
              </a:rPr>
              <a:t>Top Die</a:t>
            </a:r>
            <a:endParaRPr lang="zh-TW" altLang="en-US" i="0" u="none" dirty="0">
              <a:solidFill>
                <a:srgbClr val="00B050"/>
              </a:solidFill>
              <a:cs typeface="Times New Roman" panose="02020603050405020304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97600" y="5600862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0" u="none" dirty="0">
                <a:solidFill>
                  <a:srgbClr val="0070C0"/>
                </a:solidFill>
                <a:cs typeface="Times New Roman" panose="02020603050405020304" pitchFamily="18" charset="0"/>
              </a:rPr>
              <a:t>Bottom Die</a:t>
            </a:r>
            <a:endParaRPr lang="zh-TW" altLang="en-US" i="0" u="none" dirty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1836951" y="4677505"/>
            <a:ext cx="665749" cy="38126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0" u="none" strike="noStrike" cap="none" normalizeH="0" baseline="0" dirty="0">
              <a:ln>
                <a:noFill/>
              </a:ln>
              <a:solidFill>
                <a:srgbClr val="003366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5020653" y="4308735"/>
            <a:ext cx="2894984" cy="2224062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1" u="sng" strike="noStrike" cap="none" normalizeH="0" baseline="0">
              <a:ln>
                <a:noFill/>
              </a:ln>
              <a:solidFill>
                <a:srgbClr val="003366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020653" y="1806672"/>
            <a:ext cx="2896352" cy="214161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1" u="sng" strike="noStrike" cap="none" normalizeH="0" baseline="0">
              <a:ln>
                <a:noFill/>
              </a:ln>
              <a:solidFill>
                <a:srgbClr val="003366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5323056" y="2506031"/>
            <a:ext cx="953005" cy="1049360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0" u="none" strike="noStrike" cap="none" normalizeH="0" baseline="0" dirty="0">
              <a:ln>
                <a:noFill/>
              </a:ln>
              <a:solidFill>
                <a:srgbClr val="003366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6806294" y="2116682"/>
            <a:ext cx="814333" cy="987710"/>
          </a:xfrm>
          <a:prstGeom prst="rect">
            <a:avLst/>
          </a:prstGeom>
          <a:noFill/>
          <a:ln w="19050" cap="flat" cmpd="sng" algn="ctr">
            <a:solidFill>
              <a:srgbClr val="00B05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0" u="none" strike="noStrike" cap="none" normalizeH="0" baseline="0" dirty="0">
              <a:ln>
                <a:noFill/>
              </a:ln>
              <a:solidFill>
                <a:srgbClr val="003366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976338" y="1806672"/>
            <a:ext cx="765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0" u="none" dirty="0">
                <a:solidFill>
                  <a:srgbClr val="00B050"/>
                </a:solidFill>
                <a:cs typeface="Times New Roman" panose="02020603050405020304" pitchFamily="18" charset="0"/>
              </a:rPr>
              <a:t>Top Die</a:t>
            </a:r>
            <a:endParaRPr lang="zh-TW" altLang="en-US" i="0" u="none" dirty="0">
              <a:solidFill>
                <a:srgbClr val="00B050"/>
              </a:solidFill>
              <a:cs typeface="Times New Roman" panose="02020603050405020304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232280" y="3555391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0" u="none" dirty="0">
                <a:solidFill>
                  <a:srgbClr val="0070C0"/>
                </a:solidFill>
                <a:cs typeface="Times New Roman" panose="02020603050405020304" pitchFamily="18" charset="0"/>
              </a:rPr>
              <a:t>Bottom Die</a:t>
            </a:r>
            <a:endParaRPr lang="zh-TW" altLang="en-US" i="0" u="none" dirty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6276061" y="2506032"/>
            <a:ext cx="530233" cy="59836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0" u="none" strike="noStrike" cap="none" normalizeH="0" baseline="0" dirty="0">
              <a:ln>
                <a:noFill/>
              </a:ln>
              <a:solidFill>
                <a:srgbClr val="003366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1362399" y="6074293"/>
            <a:ext cx="12827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0" u="none" dirty="0">
                <a:solidFill>
                  <a:schemeClr val="tx1"/>
                </a:solidFill>
              </a:rPr>
              <a:t>no axis overlap</a:t>
            </a:r>
          </a:p>
        </p:txBody>
      </p:sp>
      <p:sp>
        <p:nvSpPr>
          <p:cNvPr id="26" name="文字方塊 25"/>
          <p:cNvSpPr txBox="1"/>
          <p:nvPr/>
        </p:nvSpPr>
        <p:spPr>
          <a:xfrm>
            <a:off x="5786708" y="3898327"/>
            <a:ext cx="1362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0" u="none" dirty="0">
                <a:solidFill>
                  <a:schemeClr val="tx1"/>
                </a:solidFill>
              </a:rPr>
              <a:t>one axis overlap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5859740" y="6512346"/>
            <a:ext cx="1402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0" u="none" dirty="0">
                <a:solidFill>
                  <a:schemeClr val="tx1"/>
                </a:solidFill>
              </a:rPr>
              <a:t>two axes overlap</a:t>
            </a:r>
          </a:p>
        </p:txBody>
      </p:sp>
    </p:spTree>
    <p:extLst>
      <p:ext uri="{BB962C8B-B14F-4D97-AF65-F5344CB8AC3E}">
        <p14:creationId xmlns:p14="http://schemas.microsoft.com/office/powerpoint/2010/main" val="218314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TW" dirty="0"/>
              <a:t>Terminal Placement</a:t>
            </a:r>
            <a:r>
              <a:rPr lang="zh-TW" altLang="en-US" dirty="0"/>
              <a:t> </a:t>
            </a:r>
            <a:r>
              <a:rPr lang="en-US" altLang="zh-TW" dirty="0" smtClean="0"/>
              <a:t>(2/2</a:t>
            </a:r>
            <a:r>
              <a:rPr lang="en-US" altLang="zh-TW" dirty="0"/>
              <a:t>)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5D3534FE-6E80-4F52-A034-3300F7EAA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Remove overlap</a:t>
            </a:r>
            <a:r>
              <a:rPr lang="en-US" altLang="zh-TW" dirty="0"/>
              <a:t> between terminals</a:t>
            </a:r>
          </a:p>
          <a:p>
            <a:pPr lvl="1"/>
            <a:r>
              <a:rPr lang="en-US" altLang="zh-TW" dirty="0"/>
              <a:t>Build horizontal and vertical constraint graph</a:t>
            </a:r>
          </a:p>
          <a:p>
            <a:pPr lvl="1"/>
            <a:r>
              <a:rPr lang="en-US" altLang="zh-TW" dirty="0"/>
              <a:t>Transform to non-overlapping constraints</a:t>
            </a:r>
          </a:p>
          <a:p>
            <a:pPr lvl="1"/>
            <a:r>
              <a:rPr lang="en-US" altLang="zh-TW" dirty="0"/>
              <a:t>Solved by linear programming</a:t>
            </a:r>
          </a:p>
          <a:p>
            <a:pPr lvl="2"/>
            <a:r>
              <a:rPr lang="en-US" altLang="zh-TW" dirty="0"/>
              <a:t>Minimizing total displacement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48" y="3221680"/>
            <a:ext cx="4181255" cy="300339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3431" y="3221680"/>
            <a:ext cx="4181255" cy="300339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981483" y="6343749"/>
            <a:ext cx="32238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i="0" u="none" dirty="0">
                <a:solidFill>
                  <a:schemeClr val="tx1"/>
                </a:solidFill>
                <a:hlinkClick r:id="rId4"/>
              </a:rPr>
              <a:t>lp_solve reference guide (sourceforge.net)</a:t>
            </a:r>
            <a:endParaRPr lang="en-US" altLang="zh-TW" i="0" u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04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845793" y="3446584"/>
            <a:ext cx="5480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600" b="1" i="0" u="none" dirty="0" smtClean="0">
                <a:solidFill>
                  <a:srgbClr val="FF0000"/>
                </a:solidFill>
                <a:latin typeface="Comic Sans MS" pitchFamily="66" charset="0"/>
                <a:ea typeface="標楷體" pitchFamily="65" charset="-120"/>
                <a:cs typeface="+mj-cs"/>
              </a:rPr>
              <a:t>Thank you for listening!</a:t>
            </a:r>
            <a:endParaRPr kumimoji="1" lang="zh-TW" altLang="en-US" sz="3600" b="1" i="0" u="none" dirty="0">
              <a:solidFill>
                <a:srgbClr val="FF0000"/>
              </a:solidFill>
              <a:latin typeface="Comic Sans MS" pitchFamily="66" charset="0"/>
              <a:ea typeface="標楷體" pitchFamily="65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1570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Flow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0C607B6-1059-97F1-CED3-052527492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975" y="1295400"/>
            <a:ext cx="8570913" cy="3776133"/>
          </a:xfrm>
        </p:spPr>
        <p:txBody>
          <a:bodyPr/>
          <a:lstStyle/>
          <a:p>
            <a:r>
              <a:rPr lang="en-US" altLang="zh-TW" dirty="0"/>
              <a:t>Global placement</a:t>
            </a:r>
          </a:p>
          <a:p>
            <a:r>
              <a:rPr lang="en-US" altLang="zh-TW" dirty="0"/>
              <a:t>Partition</a:t>
            </a:r>
          </a:p>
          <a:p>
            <a:r>
              <a:rPr lang="en-US" altLang="zh-TW" dirty="0"/>
              <a:t>Cell Legalization</a:t>
            </a:r>
          </a:p>
          <a:p>
            <a:r>
              <a:rPr lang="en-US" altLang="zh-TW" dirty="0"/>
              <a:t>Detail Placement</a:t>
            </a:r>
          </a:p>
          <a:p>
            <a:r>
              <a:rPr lang="en-US" altLang="zh-TW" dirty="0"/>
              <a:t>Terminal Placement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2201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Global Placement (1/3)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173820" y="1694299"/>
                <a:ext cx="4042825" cy="1210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TW" altLang="zh-TW" sz="2000" b="1" i="1" u="none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000" b="1" i="0" u="non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𝐦𝐢𝐧</m:t>
                          </m:r>
                        </m:fName>
                        <m:e>
                          <m:r>
                            <a:rPr lang="en-US" altLang="zh-TW" sz="2000" b="1" i="0" u="none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000" b="1" i="0" u="none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𝐖</m:t>
                          </m:r>
                          <m:d>
                            <m:dPr>
                              <m:ctrlPr>
                                <a:rPr lang="en-US" altLang="zh-TW" sz="2000" b="1" i="1" u="none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b="1" i="0" u="none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n-US" altLang="zh-TW" sz="2000" b="1" i="0" u="none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000" b="1" i="0" u="none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𝐲</m:t>
                              </m:r>
                            </m:e>
                          </m:d>
                          <m:r>
                            <a:rPr lang="en-US" altLang="zh-TW" sz="2000" b="1" i="0" u="none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e>
                      </m:func>
                      <m:r>
                        <m:rPr>
                          <m:nor/>
                        </m:rPr>
                        <a:rPr lang="el-GR" altLang="zh-TW" sz="2000" i="0" u="non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l-GR" altLang="zh-TW" sz="2000" i="1" u="none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TW" sz="2000" b="0" i="1" u="none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i="0" u="non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2000" i="0" u="non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D</m:t>
                              </m:r>
                              <m:d>
                                <m:dPr>
                                  <m:ctrlPr>
                                    <a:rPr lang="en-US" altLang="zh-TW" sz="2000" i="1" u="non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000" i="0" u="non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x</m:t>
                                  </m:r>
                                  <m:r>
                                    <a:rPr lang="en-US" altLang="zh-TW" sz="2000" i="0" u="non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sz="2000" i="0" u="non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y</m:t>
                                  </m:r>
                                </m:e>
                              </m:d>
                              <m:r>
                                <a:rPr lang="en-US" altLang="zh-TW" sz="2000" i="0" u="non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2000" i="0" u="non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Mb</m:t>
                              </m:r>
                              <m:r>
                                <a:rPr lang="en-US" altLang="zh-TW" sz="2000" i="0" u="non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TW" sz="2000" b="0" i="0" u="none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TW" sz="2000" b="1" i="0" u="none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820" y="1694299"/>
                <a:ext cx="4042825" cy="1210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59212705-4B3B-72D7-B6BD-F581C490D163}"/>
              </a:ext>
            </a:extLst>
          </p:cNvPr>
          <p:cNvCxnSpPr/>
          <p:nvPr/>
        </p:nvCxnSpPr>
        <p:spPr bwMode="auto">
          <a:xfrm>
            <a:off x="2937933" y="2888550"/>
            <a:ext cx="753533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B0943F36-B715-DBE0-D0FD-6977A880AEBE}"/>
              </a:ext>
            </a:extLst>
          </p:cNvPr>
          <p:cNvCxnSpPr>
            <a:cxnSpLocks/>
          </p:cNvCxnSpPr>
          <p:nvPr/>
        </p:nvCxnSpPr>
        <p:spPr bwMode="auto">
          <a:xfrm>
            <a:off x="4195233" y="2888550"/>
            <a:ext cx="1993900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37BFD4A-472B-8A4B-2C20-A068E30E65CE}"/>
              </a:ext>
            </a:extLst>
          </p:cNvPr>
          <p:cNvSpPr txBox="1"/>
          <p:nvPr/>
        </p:nvSpPr>
        <p:spPr>
          <a:xfrm>
            <a:off x="2767937" y="2941542"/>
            <a:ext cx="1093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i="0" u="none" dirty="0">
                <a:solidFill>
                  <a:schemeClr val="tx2">
                    <a:lumMod val="75000"/>
                  </a:schemeClr>
                </a:solidFill>
              </a:rPr>
              <a:t>wirelength</a:t>
            </a:r>
            <a:endParaRPr lang="zh-TW" altLang="en-US" sz="1600" i="0" u="none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A706333-8D69-E494-6968-51E19681CBD2}"/>
              </a:ext>
            </a:extLst>
          </p:cNvPr>
          <p:cNvSpPr txBox="1"/>
          <p:nvPr/>
        </p:nvSpPr>
        <p:spPr>
          <a:xfrm>
            <a:off x="4794447" y="2941542"/>
            <a:ext cx="7954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i="0" u="none" dirty="0">
                <a:solidFill>
                  <a:schemeClr val="accent1">
                    <a:lumMod val="75000"/>
                  </a:schemeClr>
                </a:solidFill>
              </a:rPr>
              <a:t>density</a:t>
            </a:r>
            <a:endParaRPr lang="zh-TW" altLang="en-US" sz="1600" i="0" u="none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內容版面配置區 2">
                <a:extLst>
                  <a:ext uri="{FF2B5EF4-FFF2-40B4-BE49-F238E27FC236}">
                    <a16:creationId xmlns:a16="http://schemas.microsoft.com/office/drawing/2014/main" id="{634A2FDA-EC38-7BAE-4B80-660FB9A7FB6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14328" y="4013922"/>
                <a:ext cx="8570913" cy="15070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0488" tIns="44450" rIns="90488" bIns="4445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90000"/>
                  <a:buFont typeface="Wingdings 2" pitchFamily="18" charset="2"/>
                  <a:buChar char="©"/>
                  <a:defRPr kumimoji="1" sz="2400" b="1">
                    <a:solidFill>
                      <a:schemeClr val="tx1"/>
                    </a:solidFill>
                    <a:latin typeface="Calibri" pitchFamily="34" charset="0"/>
                    <a:ea typeface="標楷體" pitchFamily="65" charset="-120"/>
                    <a:cs typeface="Times New Roman" pitchFamily="18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9900"/>
                  </a:buClr>
                  <a:buSzPct val="70000"/>
                  <a:buFont typeface="Wingdings" pitchFamily="2" charset="2"/>
                  <a:buChar char="u"/>
                  <a:defRPr kumimoji="1" sz="2000" b="1">
                    <a:solidFill>
                      <a:schemeClr val="tx1"/>
                    </a:solidFill>
                    <a:latin typeface="Calibri" pitchFamily="34" charset="0"/>
                    <a:ea typeface="標楷體" pitchFamily="65" charset="-120"/>
                    <a:cs typeface="Times New Roman" pitchFamily="18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B1BFF"/>
                  </a:buClr>
                  <a:buSzPct val="80000"/>
                  <a:buFont typeface="Times New Roman" pitchFamily="18" charset="0"/>
                  <a:buChar char="»"/>
                  <a:defRPr kumimoji="1" b="1">
                    <a:solidFill>
                      <a:schemeClr val="tx1"/>
                    </a:solidFill>
                    <a:latin typeface="Calibri" pitchFamily="34" charset="0"/>
                    <a:ea typeface="標楷體" pitchFamily="65" charset="-120"/>
                    <a:cs typeface="Times New Roman" pitchFamily="18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Book Antiqua" pitchFamily="18" charset="0"/>
                  <a:buChar char="−"/>
                  <a:defRPr kumimoji="1" sz="1600" b="1">
                    <a:solidFill>
                      <a:schemeClr val="tx1"/>
                    </a:solidFill>
                    <a:latin typeface="Calibri" pitchFamily="34" charset="0"/>
                    <a:ea typeface="標楷體" pitchFamily="65" charset="-120"/>
                    <a:cs typeface="Times New Roman" pitchFamily="18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4D4D4D"/>
                  </a:buClr>
                  <a:buSzPct val="50000"/>
                  <a:buFont typeface="Wingdings" pitchFamily="2" charset="2"/>
                  <a:buChar char="l"/>
                  <a:defRPr kumimoji="1" sz="1400" b="1">
                    <a:solidFill>
                      <a:schemeClr val="tx1"/>
                    </a:solidFill>
                    <a:latin typeface="Calibri" pitchFamily="34" charset="0"/>
                    <a:ea typeface="標楷體" pitchFamily="65" charset="-120"/>
                    <a:cs typeface="Times New Roman" pitchFamily="18" charset="0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»"/>
                  <a:defRPr kumimoji="1" sz="1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»"/>
                  <a:defRPr kumimoji="1" sz="1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»"/>
                  <a:defRPr kumimoji="1" sz="1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»"/>
                  <a:defRPr kumimoji="1" sz="1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457200" lvl="1" indent="0">
                  <a:buNone/>
                </a:pPr>
                <a:r>
                  <a:rPr lang="en-US" altLang="zh-TW" sz="1800" b="0" i="0" u="none" kern="0" dirty="0"/>
                  <a:t>	round 1: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zh-TW" sz="1800" b="0" i="0" u="none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altLang="zh-TW" sz="1800" b="0" i="0" u="none" kern="0" dirty="0"/>
                  <a:t> = 0	</a:t>
                </a:r>
                <a:r>
                  <a:rPr lang="en-US" altLang="zh-TW" sz="1800" b="0" i="0" u="none" kern="0" dirty="0" err="1"/>
                  <a:t>stepSize</a:t>
                </a:r>
                <a:r>
                  <a:rPr lang="en-US" altLang="zh-TW" sz="1800" b="0" i="0" u="none" kern="0" dirty="0"/>
                  <a:t> = (</a:t>
                </a:r>
                <a:r>
                  <a:rPr lang="en-US" altLang="zh-TW" sz="1800" b="0" i="0" u="none" kern="0" dirty="0" err="1"/>
                  <a:t>dieWidth</a:t>
                </a:r>
                <a:r>
                  <a:rPr lang="en-US" altLang="zh-TW" sz="1800" b="0" i="0" u="none" kern="0" dirty="0"/>
                  <a:t> + </a:t>
                </a:r>
                <a:r>
                  <a:rPr lang="en-US" altLang="zh-TW" sz="1800" b="0" i="0" u="none" kern="0" dirty="0" err="1"/>
                  <a:t>dieHeight</a:t>
                </a:r>
                <a:r>
                  <a:rPr lang="en-US" altLang="zh-TW" sz="1800" b="0" i="0" u="none" kern="0" dirty="0"/>
                  <a:t>) x 4</a:t>
                </a:r>
              </a:p>
              <a:p>
                <a:pPr marL="457200" lvl="1" indent="0">
                  <a:buNone/>
                </a:pPr>
                <a:r>
                  <a:rPr lang="en-US" altLang="zh-TW" sz="1800" b="0" i="0" u="none" kern="0" dirty="0"/>
                  <a:t>	round</a:t>
                </a:r>
                <a:r>
                  <a:rPr lang="zh-TW" altLang="en-US" sz="1800" b="0" i="0" u="none" kern="0" dirty="0"/>
                  <a:t> </a:t>
                </a:r>
                <a:r>
                  <a:rPr lang="en-US" altLang="zh-TW" sz="1800" b="0" i="0" u="none" kern="0" dirty="0"/>
                  <a:t>2:</a:t>
                </a:r>
                <a:r>
                  <a:rPr lang="zh-TW" altLang="en-US" sz="1800" b="0" i="0" u="none" kern="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zh-TW" sz="1800" b="0" i="0" u="none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zh-TW" altLang="en-US" sz="1800" b="0" i="0" u="none" kern="0" dirty="0"/>
                  <a:t> </a:t>
                </a:r>
                <a:r>
                  <a:rPr lang="en-US" altLang="zh-TW" sz="1800" b="0" i="0" u="none" kern="0" dirty="0"/>
                  <a:t>= </a:t>
                </a:r>
                <a:r>
                  <a:rPr lang="el-GR" altLang="zh-TW" sz="1800" b="0" i="0" u="none" kern="0" dirty="0"/>
                  <a:t>β</a:t>
                </a:r>
                <a:r>
                  <a:rPr lang="en-US" altLang="zh-TW" sz="1800" b="0" i="0" u="none" kern="0" dirty="0"/>
                  <a:t>	</a:t>
                </a:r>
                <a:r>
                  <a:rPr lang="en-US" altLang="zh-TW" sz="1800" b="0" i="0" u="none" kern="0" dirty="0" err="1"/>
                  <a:t>stepSize</a:t>
                </a:r>
                <a:r>
                  <a:rPr lang="en-US" altLang="zh-TW" sz="1800" b="0" i="0" u="none" kern="0" dirty="0"/>
                  <a:t> /= 8 </a:t>
                </a:r>
              </a:p>
              <a:p>
                <a:pPr marL="457200" lvl="1" indent="0">
                  <a:buNone/>
                </a:pPr>
                <a:r>
                  <a:rPr lang="en-US" altLang="zh-TW" sz="1800" b="0" i="0" u="none" kern="0" dirty="0"/>
                  <a:t>	round</a:t>
                </a:r>
                <a:r>
                  <a:rPr lang="zh-TW" altLang="en-US" sz="1800" b="0" i="0" u="none" kern="0" dirty="0"/>
                  <a:t> </a:t>
                </a:r>
                <a:r>
                  <a:rPr lang="en-US" altLang="zh-TW" sz="1800" b="0" i="0" u="none" kern="0" dirty="0"/>
                  <a:t>3:</a:t>
                </a:r>
                <a:r>
                  <a:rPr lang="zh-TW" altLang="en-US" sz="1800" b="0" i="0" u="none" kern="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zh-TW" sz="1800" b="0" i="0" u="none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zh-TW" altLang="en-US" sz="1800" b="0" i="0" u="none" kern="0" dirty="0"/>
                  <a:t> </a:t>
                </a:r>
                <a:r>
                  <a:rPr lang="en-US" altLang="zh-TW" sz="1800" b="0" i="0" u="none" kern="0" dirty="0"/>
                  <a:t>= 2 x</a:t>
                </a:r>
                <a:r>
                  <a:rPr lang="el-GR" altLang="zh-TW" sz="1800" b="0" u="none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zh-TW" sz="1800" b="0" i="0" u="none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endParaRPr lang="en-US" altLang="zh-TW" sz="1800" b="0" u="none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altLang="zh-TW" sz="1800" b="0" i="0" u="none" kern="0" dirty="0"/>
                  <a:t>	round</a:t>
                </a:r>
                <a:r>
                  <a:rPr lang="zh-TW" altLang="en-US" sz="1800" b="0" i="0" u="none" kern="0" dirty="0"/>
                  <a:t> </a:t>
                </a:r>
                <a:r>
                  <a:rPr lang="en-US" altLang="zh-TW" sz="1800" b="0" i="0" u="none" kern="0" dirty="0"/>
                  <a:t>4:</a:t>
                </a:r>
                <a:r>
                  <a:rPr lang="zh-TW" altLang="en-US" sz="1800" b="0" i="0" u="none" kern="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zh-TW" sz="1800" b="0" i="0" u="none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zh-TW" altLang="en-US" sz="1800" b="0" i="0" u="none" kern="0" dirty="0"/>
                  <a:t> </a:t>
                </a:r>
                <a:r>
                  <a:rPr lang="en-US" altLang="zh-TW" sz="1800" b="0" i="0" u="none" kern="0" dirty="0"/>
                  <a:t>= 2 x</a:t>
                </a:r>
                <a:r>
                  <a:rPr lang="el-GR" altLang="zh-TW" sz="1800" b="0" u="none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zh-TW" sz="1800" b="0" i="0" u="none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endParaRPr lang="en-US" altLang="zh-TW" sz="1800" b="0" u="none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altLang="zh-TW" sz="1800" b="0" u="none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altLang="zh-TW" sz="1800" b="0" i="0" u="none" kern="0" dirty="0"/>
                  <a:t>		</a:t>
                </a:r>
              </a:p>
              <a:p>
                <a:pPr marL="457200" lvl="1" indent="0">
                  <a:buNone/>
                </a:pPr>
                <a:endParaRPr lang="en-US" altLang="zh-TW" sz="1800" b="0" i="0" u="none" kern="0" dirty="0"/>
              </a:p>
            </p:txBody>
          </p:sp>
        </mc:Choice>
        <mc:Fallback xmlns="">
          <p:sp>
            <p:nvSpPr>
              <p:cNvPr id="12" name="內容版面配置區 2">
                <a:extLst>
                  <a:ext uri="{FF2B5EF4-FFF2-40B4-BE49-F238E27FC236}">
                    <a16:creationId xmlns:a16="http://schemas.microsoft.com/office/drawing/2014/main" id="{634A2FDA-EC38-7BAE-4B80-660FB9A7F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4328" y="4013922"/>
                <a:ext cx="8570913" cy="1507066"/>
              </a:xfrm>
              <a:prstGeom prst="rect">
                <a:avLst/>
              </a:prstGeom>
              <a:blipFill>
                <a:blip r:embed="rId3"/>
                <a:stretch>
                  <a:fillRect t="-201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內容版面配置區 4">
            <a:extLst>
              <a:ext uri="{FF2B5EF4-FFF2-40B4-BE49-F238E27FC236}">
                <a16:creationId xmlns:a16="http://schemas.microsoft.com/office/drawing/2014/main" id="{BF698D96-D11D-1B42-5DCD-77A84575207A}"/>
              </a:ext>
            </a:extLst>
          </p:cNvPr>
          <p:cNvSpPr txBox="1">
            <a:spLocks/>
          </p:cNvSpPr>
          <p:nvPr/>
        </p:nvSpPr>
        <p:spPr bwMode="auto">
          <a:xfrm>
            <a:off x="314328" y="3478838"/>
            <a:ext cx="8570913" cy="519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 2" pitchFamily="18" charset="2"/>
              <a:buChar char="©"/>
              <a:defRPr kumimoji="1" sz="2400" b="1">
                <a:solidFill>
                  <a:schemeClr val="tx1"/>
                </a:solidFill>
                <a:latin typeface="Calibri" pitchFamily="34" charset="0"/>
                <a:ea typeface="標楷體" pitchFamily="65" charset="-120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0000"/>
              <a:buFont typeface="Wingdings" pitchFamily="2" charset="2"/>
              <a:buChar char="u"/>
              <a:defRPr kumimoji="1" sz="2000" b="1">
                <a:solidFill>
                  <a:schemeClr val="tx1"/>
                </a:solidFill>
                <a:latin typeface="Calibri" pitchFamily="34" charset="0"/>
                <a:ea typeface="標楷體" pitchFamily="65" charset="-120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B1BFF"/>
              </a:buClr>
              <a:buSzPct val="80000"/>
              <a:buFont typeface="Times New Roman" pitchFamily="18" charset="0"/>
              <a:buChar char="»"/>
              <a:defRPr kumimoji="1" b="1">
                <a:solidFill>
                  <a:schemeClr val="tx1"/>
                </a:solidFill>
                <a:latin typeface="Calibri" pitchFamily="34" charset="0"/>
                <a:ea typeface="標楷體" pitchFamily="65" charset="-120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Book Antiqua" pitchFamily="18" charset="0"/>
              <a:buChar char="−"/>
              <a:defRPr kumimoji="1" sz="1600" b="1">
                <a:solidFill>
                  <a:schemeClr val="tx1"/>
                </a:solidFill>
                <a:latin typeface="Calibri" pitchFamily="34" charset="0"/>
                <a:ea typeface="標楷體" pitchFamily="65" charset="-120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50000"/>
              <a:buFont typeface="Wingdings" pitchFamily="2" charset="2"/>
              <a:buChar char="l"/>
              <a:defRPr kumimoji="1" sz="1400" b="1">
                <a:solidFill>
                  <a:schemeClr val="tx1"/>
                </a:solidFill>
                <a:latin typeface="Calibri" pitchFamily="34" charset="0"/>
                <a:ea typeface="標楷體" pitchFamily="65" charset="-120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i="0" u="none" kern="0" dirty="0"/>
              <a:t>By the "λ" increasing round by round</a:t>
            </a:r>
          </a:p>
          <a:p>
            <a:pPr marL="0" indent="0">
              <a:buNone/>
            </a:pPr>
            <a:endParaRPr lang="en-US" altLang="zh-TW" i="0" u="none" kern="0" dirty="0"/>
          </a:p>
          <a:p>
            <a:endParaRPr lang="zh-TW" altLang="en-US" i="0" u="none" kern="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E7BFA85A-4655-B0EC-E20D-859705A8E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975" y="1295400"/>
            <a:ext cx="8570913" cy="807942"/>
          </a:xfrm>
        </p:spPr>
        <p:txBody>
          <a:bodyPr/>
          <a:lstStyle/>
          <a:p>
            <a:r>
              <a:rPr lang="en-US" altLang="zh-TW" dirty="0"/>
              <a:t>Use the gradient method to solve the objective function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3710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Global Placement (2/3)</a:t>
            </a:r>
            <a:endParaRPr lang="zh-TW" altLang="en-US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2ADD238F-276B-3FA3-C7D9-652F5DC17F8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3193"/>
          <a:stretch/>
        </p:blipFill>
        <p:spPr>
          <a:xfrm>
            <a:off x="5080000" y="2103182"/>
            <a:ext cx="3257550" cy="3014224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2C7727CA-AE87-4592-BE54-AAB55B00840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34" r="23193"/>
          <a:stretch/>
        </p:blipFill>
        <p:spPr>
          <a:xfrm>
            <a:off x="806450" y="2103181"/>
            <a:ext cx="3257550" cy="301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758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Global Placement (3/3)</a:t>
            </a:r>
            <a:endParaRPr lang="zh-TW" altLang="en-US" dirty="0"/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30A64042-0A5D-DE7A-B2EE-3A8978190A4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38" r="23195"/>
          <a:stretch/>
        </p:blipFill>
        <p:spPr>
          <a:xfrm>
            <a:off x="848675" y="2087797"/>
            <a:ext cx="3258000" cy="2975993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F5F99229-C201-6FBB-E436-830F59A2F47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55" r="22778"/>
          <a:stretch/>
        </p:blipFill>
        <p:spPr>
          <a:xfrm>
            <a:off x="5037327" y="2087798"/>
            <a:ext cx="3258000" cy="297599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2C7CB5A-E984-C7E8-D4C6-24E2D0E3B9D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38" r="23195"/>
          <a:stretch/>
        </p:blipFill>
        <p:spPr>
          <a:xfrm>
            <a:off x="764005" y="2104731"/>
            <a:ext cx="3258000" cy="297599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2C4B8EAC-50AB-96D7-AB52-8564F713FEB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55" r="22778"/>
          <a:stretch/>
        </p:blipFill>
        <p:spPr>
          <a:xfrm>
            <a:off x="4952657" y="2104732"/>
            <a:ext cx="3258000" cy="297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267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Cell Legalization 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Solve quadratic program based on one linear equation</a:t>
            </a:r>
          </a:p>
          <a:p>
            <a:pPr lvl="1"/>
            <a:r>
              <a:rPr lang="en-US" altLang="zh-TW" dirty="0"/>
              <a:t>Assuming ‘=’ constraint</a:t>
            </a:r>
          </a:p>
          <a:p>
            <a:pPr lvl="1"/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586347" y="2296286"/>
                <a:ext cx="5334570" cy="18037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TW" altLang="zh-TW" sz="2000" b="1" i="1" u="none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000" b="1" i="0" u="non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𝐦𝐢𝐧</m:t>
                          </m:r>
                        </m:fName>
                        <m:e>
                          <m:r>
                            <a:rPr lang="en-US" altLang="zh-TW" sz="2000" b="1" i="0" u="non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nary>
                        <m:naryPr>
                          <m:chr m:val="∑"/>
                          <m:limLoc m:val="undOvr"/>
                          <m:ctrlPr>
                            <a:rPr lang="zh-TW" altLang="zh-TW" sz="2000" b="1" i="1" u="non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000" b="1" i="0" u="non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  <m:r>
                            <a:rPr lang="en-US" altLang="zh-TW" sz="2000" b="1" i="0" u="non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2000" b="1" i="0" u="non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TW" sz="2000" b="1" i="1" u="none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1" i="1" u="none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altLang="zh-TW" sz="2000" b="1" i="1" u="none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altLang="zh-TW" sz="2000" b="1" i="1" u="none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b="1" i="1" u="none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  <m:r>
                                <a:rPr lang="en-US" altLang="zh-TW" sz="2000" b="1" i="1" u="none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sz="2000" b="1" i="1" u="none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TW" sz="2000" b="1" i="1" u="none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)[</m:t>
                              </m:r>
                              <m:r>
                                <a:rPr lang="en-US" altLang="zh-TW" sz="2000" b="1" i="1" u="none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en-US" altLang="zh-TW" sz="2000" b="1" i="1" u="none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000" b="1" i="1" u="none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</m:d>
                              <m:r>
                                <a:rPr lang="en-US" altLang="zh-TW" sz="2000" b="1" i="1" u="none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000" b="1" i="1" u="none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TW" sz="2000" b="1" i="1" u="none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′(</m:t>
                              </m:r>
                              <m:r>
                                <a:rPr lang="en-US" altLang="zh-TW" sz="2000" b="1" i="1" u="none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TW" sz="2000" b="1" i="1" u="none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)]</m:t>
                              </m:r>
                            </m:e>
                            <m:sup>
                              <m:r>
                                <a:rPr lang="en-US" altLang="zh-TW" sz="2000" b="1" i="1" u="none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  <m:r>
                        <a:rPr lang="en-US" altLang="zh-TW" sz="2000" b="1" i="1" u="none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(</m:t>
                      </m:r>
                      <m:r>
                        <a:rPr lang="en-US" altLang="zh-TW" sz="2000" b="1" i="1" u="none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TW" sz="2000" b="1" i="1" u="none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2000" b="1" u="none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TW" sz="2000" b="1" u="none" dirty="0">
                    <a:solidFill>
                      <a:schemeClr val="tx1"/>
                    </a:solidFill>
                  </a:rPr>
                  <a:t>s.t.    </a:t>
                </a:r>
                <a14:m>
                  <m:oMath xmlns:m="http://schemas.openxmlformats.org/officeDocument/2006/math">
                    <m:r>
                      <a:rPr lang="en-US" altLang="zh-TW" sz="2000" b="1" i="1" u="none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d>
                      <m:dPr>
                        <m:ctrlPr>
                          <a:rPr lang="en-US" altLang="zh-TW" sz="2000" b="1" i="1" u="none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000" b="1" i="1" u="none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e>
                    </m:d>
                    <m:r>
                      <a:rPr lang="en-US" altLang="zh-TW" sz="2000" b="1" i="1" u="none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TW" sz="2000" b="1" i="1" u="none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d>
                      <m:dPr>
                        <m:ctrlPr>
                          <a:rPr lang="en-US" altLang="zh-TW" sz="2000" b="1" i="1" u="none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000" b="1" i="1" u="none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  <m:r>
                          <a:rPr lang="en-US" altLang="zh-TW" sz="2000" b="1" i="1" u="none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TW" sz="2000" b="1" i="1" u="none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e>
                    </m:d>
                    <m:r>
                      <a:rPr lang="en-US" altLang="zh-TW" sz="2000" b="1" i="1" u="none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US" altLang="zh-TW" sz="2000" b="1" i="1" u="none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𝒘</m:t>
                    </m:r>
                    <m:d>
                      <m:dPr>
                        <m:ctrlPr>
                          <a:rPr lang="en-US" altLang="zh-TW" sz="2000" b="1" i="1" u="none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000" b="1" i="1" u="none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  <m:r>
                          <a:rPr lang="en-US" altLang="zh-TW" sz="2000" b="1" i="1" u="none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TW" sz="2000" b="1" i="1" u="none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e>
                    </m:d>
                    <m:r>
                      <a:rPr lang="en-US" altLang="zh-TW" sz="2000" b="1" i="1" u="none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 </m:t>
                    </m:r>
                    <m:r>
                      <a:rPr lang="en-US" altLang="zh-TW" sz="2000" b="1" i="1" u="none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𝒊</m:t>
                    </m:r>
                    <m:r>
                      <a:rPr lang="en-US" altLang="zh-TW" sz="2000" b="1" i="1" u="none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2000" b="1" i="1" u="none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𝟐</m:t>
                    </m:r>
                    <m:r>
                      <a:rPr lang="en-US" altLang="zh-TW" sz="2000" b="1" i="1" u="none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zh-TW" sz="2000" b="1" i="1" u="none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b="1" i="1" u="none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TW" sz="2000" b="1" i="1" u="none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</m:sub>
                    </m:sSub>
                  </m:oMath>
                </a14:m>
                <a:endParaRPr lang="en-US" altLang="zh-TW" sz="2000" b="1" u="non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347" y="2296286"/>
                <a:ext cx="5334570" cy="1803764"/>
              </a:xfrm>
              <a:prstGeom prst="rect">
                <a:avLst/>
              </a:prstGeom>
              <a:blipFill>
                <a:blip r:embed="rId2"/>
                <a:stretch>
                  <a:fillRect l="-1143" b="-50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4628C536-58B3-4EF0-A1E9-A42214CB9187}"/>
                  </a:ext>
                </a:extLst>
              </p:cNvPr>
              <p:cNvSpPr txBox="1"/>
              <p:nvPr/>
            </p:nvSpPr>
            <p:spPr>
              <a:xfrm>
                <a:off x="1475119" y="4985089"/>
                <a:ext cx="5557026" cy="8762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u="none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000" b="0" i="1" u="none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u="none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altLang="zh-TW" sz="2000" i="1" u="none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000" b="0" i="1" u="none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000" b="0" i="1" u="none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u="none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TW" sz="2000" b="0" i="1" u="none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pt-BR" altLang="zh-TW" sz="2000" i="1" u="none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altLang="zh-TW" sz="2000" i="1" u="none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altLang="zh-TW" sz="2000" i="1" u="none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000" b="0" i="1" u="none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000" b="0" i="1" u="none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altLang="zh-TW" sz="2000" b="0" i="1" u="none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000" b="0" i="1" u="none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000" b="0" i="1" u="none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000" b="0" i="1" u="none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TW" sz="2000" b="0" i="1" u="none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TW" sz="2000" b="0" i="1" u="none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TW" sz="2000" b="0" i="1" u="none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=2, …, </m:t>
                      </m:r>
                      <m:sSub>
                        <m:sSubPr>
                          <m:ctrlPr>
                            <a:rPr lang="en-US" altLang="zh-TW" sz="2000" b="1" i="1" u="none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u="none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altLang="zh-TW" sz="2000" b="1" u="none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𝒓</m:t>
                          </m:r>
                        </m:sub>
                      </m:sSub>
                      <m:r>
                        <a:rPr lang="en-US" altLang="zh-TW" sz="2000" b="1" i="1" u="none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(</m:t>
                      </m:r>
                      <m:r>
                        <a:rPr lang="en-US" altLang="zh-TW" sz="2000" b="1" i="1" u="none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𝟐</m:t>
                      </m:r>
                      <m:r>
                        <a:rPr lang="en-US" altLang="zh-TW" sz="2000" b="1" i="1" u="none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000" u="non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4628C536-58B3-4EF0-A1E9-A42214CB9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119" y="4985089"/>
                <a:ext cx="5557026" cy="8762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2729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Cell Legalization 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Partition netlist into two dies with minimal terminals</a:t>
            </a:r>
          </a:p>
          <a:p>
            <a:r>
              <a:rPr lang="en-US" altLang="zh-TW" dirty="0"/>
              <a:t>Sort cells according to x-position</a:t>
            </a:r>
          </a:p>
          <a:p>
            <a:pPr lvl="1"/>
            <a:r>
              <a:rPr lang="en-US" altLang="zh-TW" dirty="0"/>
              <a:t>Dynamic programming</a:t>
            </a:r>
          </a:p>
          <a:p>
            <a:r>
              <a:rPr lang="en-US" altLang="zh-TW" dirty="0"/>
              <a:t>Insert each cell to rows</a:t>
            </a:r>
          </a:p>
          <a:p>
            <a:pPr lvl="1"/>
            <a:r>
              <a:rPr lang="en-US" altLang="zh-TW" dirty="0"/>
              <a:t>Determine the best row</a:t>
            </a:r>
          </a:p>
          <a:p>
            <a:pPr lvl="1"/>
            <a:r>
              <a:rPr lang="en-US" altLang="zh-TW" dirty="0"/>
              <a:t>Collapse clusters if there is overlap</a:t>
            </a:r>
          </a:p>
          <a:p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5FE6C43-84C7-4091-9DE3-F1253677C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56" y="4258951"/>
            <a:ext cx="4477375" cy="223868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9BF38DB-745B-41D8-91D1-331205A73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3431" y="4416134"/>
            <a:ext cx="4296375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837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Detailed Placement (1/9)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7975" y="1295400"/>
            <a:ext cx="7930861" cy="1289241"/>
          </a:xfrm>
        </p:spPr>
        <p:txBody>
          <a:bodyPr/>
          <a:lstStyle/>
          <a:p>
            <a:r>
              <a:rPr lang="en-US" altLang="zh-TW" dirty="0" smtClean="0"/>
              <a:t>Classify instances with their location (die and row)</a:t>
            </a:r>
            <a:endParaRPr lang="en-US" altLang="zh-TW" dirty="0"/>
          </a:p>
          <a:p>
            <a:r>
              <a:rPr lang="en-US" altLang="zh-TW" dirty="0"/>
              <a:t>Cells in each row are sorted by their coordinate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44801" y="2766283"/>
          <a:ext cx="914400" cy="2914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296919413"/>
                    </a:ext>
                  </a:extLst>
                </a:gridCol>
              </a:tblGrid>
              <a:tr h="582814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Calisto MT" panose="02040603050505030304" pitchFamily="18" charset="0"/>
                        </a:rPr>
                        <a:t>Row N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Calisto MT" panose="0204060305050503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6311269"/>
                  </a:ext>
                </a:extLst>
              </a:tr>
              <a:tr h="582814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latin typeface="Calisto MT" panose="02040603050505030304" pitchFamily="18" charset="0"/>
                        </a:rPr>
                        <a:t>…</a:t>
                      </a:r>
                      <a:endParaRPr lang="zh-TW" altLang="en-US" b="0" dirty="0">
                        <a:latin typeface="Calisto MT" panose="0204060305050503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4739865"/>
                  </a:ext>
                </a:extLst>
              </a:tr>
              <a:tr h="582814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latin typeface="Calisto MT" panose="02040603050505030304" pitchFamily="18" charset="0"/>
                        </a:rPr>
                        <a:t>Row 2</a:t>
                      </a:r>
                      <a:endParaRPr lang="zh-TW" altLang="en-US" b="0" dirty="0">
                        <a:latin typeface="Calisto MT" panose="0204060305050503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071657"/>
                  </a:ext>
                </a:extLst>
              </a:tr>
              <a:tr h="582814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latin typeface="Calisto MT" panose="02040603050505030304" pitchFamily="18" charset="0"/>
                        </a:rPr>
                        <a:t>Row 1</a:t>
                      </a:r>
                      <a:endParaRPr lang="zh-TW" altLang="en-US" b="0" dirty="0">
                        <a:latin typeface="Calisto MT" panose="0204060305050503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7890288"/>
                  </a:ext>
                </a:extLst>
              </a:tr>
              <a:tr h="582814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latin typeface="Calisto MT" panose="02040603050505030304" pitchFamily="18" charset="0"/>
                        </a:rPr>
                        <a:t>Row 0</a:t>
                      </a:r>
                      <a:endParaRPr lang="zh-TW" altLang="en-US" b="0" dirty="0">
                        <a:latin typeface="Calisto MT" panose="0204060305050503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4263548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2655456" y="5846606"/>
            <a:ext cx="1274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0" u="none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Top Die</a:t>
            </a:r>
            <a:endParaRPr lang="zh-TW" altLang="en-US" sz="2400" i="0" u="none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  <p:cxnSp>
        <p:nvCxnSpPr>
          <p:cNvPr id="9" name="直線單箭頭接點 8"/>
          <p:cNvCxnSpPr/>
          <p:nvPr/>
        </p:nvCxnSpPr>
        <p:spPr bwMode="auto">
          <a:xfrm>
            <a:off x="3911602" y="3047991"/>
            <a:ext cx="374073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" name="直線單箭頭接點 9"/>
          <p:cNvCxnSpPr/>
          <p:nvPr/>
        </p:nvCxnSpPr>
        <p:spPr bwMode="auto">
          <a:xfrm>
            <a:off x="3902365" y="3620645"/>
            <a:ext cx="374073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直線單箭頭接點 10"/>
          <p:cNvCxnSpPr/>
          <p:nvPr/>
        </p:nvCxnSpPr>
        <p:spPr bwMode="auto">
          <a:xfrm>
            <a:off x="3902365" y="4223318"/>
            <a:ext cx="374073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直線單箭頭接點 11"/>
          <p:cNvCxnSpPr/>
          <p:nvPr/>
        </p:nvCxnSpPr>
        <p:spPr bwMode="auto">
          <a:xfrm>
            <a:off x="3893130" y="4814444"/>
            <a:ext cx="374073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直線單箭頭接點 12"/>
          <p:cNvCxnSpPr/>
          <p:nvPr/>
        </p:nvCxnSpPr>
        <p:spPr bwMode="auto">
          <a:xfrm>
            <a:off x="3893130" y="5424047"/>
            <a:ext cx="374073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文字方塊 13"/>
          <p:cNvSpPr txBox="1"/>
          <p:nvPr/>
        </p:nvSpPr>
        <p:spPr>
          <a:xfrm>
            <a:off x="4438076" y="2861731"/>
            <a:ext cx="1805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i="0" u="none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(cells in row N)</a:t>
            </a:r>
            <a:endParaRPr lang="zh-TW" altLang="en-US" sz="1800" i="0" u="none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438077" y="3435978"/>
            <a:ext cx="80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i="0" u="none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(cells)</a:t>
            </a:r>
            <a:endParaRPr lang="zh-TW" altLang="en-US" sz="1800" i="0" u="none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438076" y="4038652"/>
            <a:ext cx="1676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i="0" u="none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(cells in row 2)</a:t>
            </a:r>
            <a:endParaRPr lang="zh-TW" altLang="en-US" sz="1800" i="0" u="none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438076" y="4612900"/>
            <a:ext cx="1676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i="0" u="none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(cells in row 1)</a:t>
            </a:r>
            <a:endParaRPr lang="zh-TW" altLang="en-US" sz="1800" i="0" u="none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4438076" y="5239381"/>
            <a:ext cx="1676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i="0" u="none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(cells in row 0)</a:t>
            </a:r>
            <a:endParaRPr lang="zh-TW" altLang="en-US" sz="1800" i="0" u="none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51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1097978" y="3371273"/>
            <a:ext cx="461818" cy="951345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1" u="sng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767615" y="3371272"/>
            <a:ext cx="858981" cy="951345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1" u="sng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2834415" y="3371272"/>
            <a:ext cx="858981" cy="951345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1" u="sng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4169065" y="3371272"/>
            <a:ext cx="1066800" cy="951345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1" u="sng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6156036" y="3371272"/>
            <a:ext cx="1066800" cy="951345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1" u="sng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7386781" y="3371272"/>
            <a:ext cx="1066800" cy="951345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1" u="sng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Detailed Placement </a:t>
            </a:r>
            <a:r>
              <a:rPr lang="en-US" altLang="zh-TW" dirty="0" smtClean="0"/>
              <a:t>(2/9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7975" y="1295400"/>
            <a:ext cx="8570913" cy="1364673"/>
          </a:xfrm>
        </p:spPr>
        <p:txBody>
          <a:bodyPr/>
          <a:lstStyle/>
          <a:p>
            <a:r>
              <a:rPr lang="en-US" altLang="zh-TW" dirty="0" smtClean="0"/>
              <a:t>In each row, construct segments by selecting three consecutive instances</a:t>
            </a:r>
          </a:p>
          <a:p>
            <a:r>
              <a:rPr lang="en-US" altLang="zh-TW" dirty="0" smtClean="0"/>
              <a:t>Segments are independent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471055" y="3371273"/>
            <a:ext cx="8146472" cy="951345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1" u="sng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左大括弧 12"/>
          <p:cNvSpPr/>
          <p:nvPr/>
        </p:nvSpPr>
        <p:spPr bwMode="auto">
          <a:xfrm rot="16200000">
            <a:off x="2030559" y="3037321"/>
            <a:ext cx="298448" cy="3417457"/>
          </a:xfrm>
          <a:prstGeom prst="lef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1" u="sng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左大括弧 13"/>
          <p:cNvSpPr/>
          <p:nvPr/>
        </p:nvSpPr>
        <p:spPr bwMode="auto">
          <a:xfrm rot="16200000">
            <a:off x="6154596" y="2432341"/>
            <a:ext cx="298446" cy="4627420"/>
          </a:xfrm>
          <a:prstGeom prst="lef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1" u="sng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436840" y="4978521"/>
            <a:ext cx="1520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0" u="none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a segment</a:t>
            </a:r>
            <a:endParaRPr lang="zh-TW" altLang="en-US" sz="2400" i="0" u="none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235865" y="4978521"/>
            <a:ext cx="2403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0" u="none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another segment</a:t>
            </a:r>
            <a:endParaRPr lang="zh-TW" altLang="en-US" sz="2400" i="0" u="none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535139"/>
      </p:ext>
    </p:extLst>
  </p:cSld>
  <p:clrMapOvr>
    <a:masterClrMapping/>
  </p:clrMapOvr>
</p:sld>
</file>

<file path=ppt/theme/theme1.xml><?xml version="1.0" encoding="utf-8"?>
<a:theme xmlns:a="http://schemas.openxmlformats.org/drawingml/2006/main" name="iab97">
  <a:themeElements>
    <a:clrScheme name="">
      <a:dk1>
        <a:srgbClr val="000000"/>
      </a:dk1>
      <a:lt1>
        <a:srgbClr val="FFFFFF"/>
      </a:lt1>
      <a:dk2>
        <a:srgbClr val="000082"/>
      </a:dk2>
      <a:lt2>
        <a:srgbClr val="C0C0C0"/>
      </a:lt2>
      <a:accent1>
        <a:srgbClr val="D01608"/>
      </a:accent1>
      <a:accent2>
        <a:srgbClr val="000082"/>
      </a:accent2>
      <a:accent3>
        <a:srgbClr val="FFFFFF"/>
      </a:accent3>
      <a:accent4>
        <a:srgbClr val="000000"/>
      </a:accent4>
      <a:accent5>
        <a:srgbClr val="E4ABAA"/>
      </a:accent5>
      <a:accent6>
        <a:srgbClr val="000075"/>
      </a:accent6>
      <a:hlink>
        <a:srgbClr val="00C000"/>
      </a:hlink>
      <a:folHlink>
        <a:srgbClr val="800080"/>
      </a:folHlink>
    </a:clrScheme>
    <a:fontScheme name="iab97">
      <a:majorFont>
        <a:latin typeface="Book Antiqua"/>
        <a:ea typeface="新細明體"/>
        <a:cs typeface=""/>
      </a:majorFont>
      <a:minorFont>
        <a:latin typeface="Book Antiqu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1" u="sng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1" u="sng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ab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ab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ab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ab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ab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ab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ab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69450</TotalTime>
  <Words>606</Words>
  <Application>Microsoft Office PowerPoint</Application>
  <PresentationFormat>Letter 紙張 (8.5x11 英吋)</PresentationFormat>
  <Paragraphs>134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30" baseType="lpstr">
      <vt:lpstr>新細明體</vt:lpstr>
      <vt:lpstr>標楷體</vt:lpstr>
      <vt:lpstr>Book Antiqua</vt:lpstr>
      <vt:lpstr>Calibri</vt:lpstr>
      <vt:lpstr>Calisto MT</vt:lpstr>
      <vt:lpstr>Cambria Math</vt:lpstr>
      <vt:lpstr>Comic Sans MS</vt:lpstr>
      <vt:lpstr>Times New Roman</vt:lpstr>
      <vt:lpstr>Wingdings</vt:lpstr>
      <vt:lpstr>Wingdings 2</vt:lpstr>
      <vt:lpstr>iab97</vt:lpstr>
      <vt:lpstr>3D Placement with D2D Vertical Connections</vt:lpstr>
      <vt:lpstr>Flow</vt:lpstr>
      <vt:lpstr>Global Placement (1/3)</vt:lpstr>
      <vt:lpstr>Global Placement (2/3)</vt:lpstr>
      <vt:lpstr>Global Placement (3/3)</vt:lpstr>
      <vt:lpstr>Cell Legalization (1/2)</vt:lpstr>
      <vt:lpstr>Cell Legalization (2/2)</vt:lpstr>
      <vt:lpstr>Detailed Placement (1/9)</vt:lpstr>
      <vt:lpstr>Detailed Placement (2/9)</vt:lpstr>
      <vt:lpstr>Detailed Placement (3/9)</vt:lpstr>
      <vt:lpstr>Detailed Placement (4/9)</vt:lpstr>
      <vt:lpstr>Detailed Placement (5/9)</vt:lpstr>
      <vt:lpstr>Detailed Placement (6/9)</vt:lpstr>
      <vt:lpstr>Detailed Placement (7/9)</vt:lpstr>
      <vt:lpstr>Detailed Placement (8/9)</vt:lpstr>
      <vt:lpstr>Detailed Placement (9/9)</vt:lpstr>
      <vt:lpstr>Terminal Placement (1/2)</vt:lpstr>
      <vt:lpstr>Terminal Placement (2/2)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太陽光電IEC 61850用戶側閘道器與電網即時資訊匯聚平台技術</dc:title>
  <dc:creator>yyliu</dc:creator>
  <cp:lastModifiedBy>宇哲 李</cp:lastModifiedBy>
  <cp:revision>1280</cp:revision>
  <cp:lastPrinted>1999-09-29T13:28:24Z</cp:lastPrinted>
  <dcterms:created xsi:type="dcterms:W3CDTF">1998-01-23T17:03:10Z</dcterms:created>
  <dcterms:modified xsi:type="dcterms:W3CDTF">2022-06-09T05:48:15Z</dcterms:modified>
</cp:coreProperties>
</file>