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858" r:id="rId2"/>
    <p:sldId id="937" r:id="rId3"/>
    <p:sldId id="934" r:id="rId4"/>
    <p:sldId id="935" r:id="rId5"/>
    <p:sldId id="936" r:id="rId6"/>
    <p:sldId id="931" r:id="rId7"/>
    <p:sldId id="933" r:id="rId8"/>
    <p:sldId id="940" r:id="rId9"/>
    <p:sldId id="941" r:id="rId10"/>
    <p:sldId id="942" r:id="rId11"/>
    <p:sldId id="943" r:id="rId12"/>
    <p:sldId id="944" r:id="rId13"/>
    <p:sldId id="945" r:id="rId14"/>
    <p:sldId id="946" r:id="rId15"/>
    <p:sldId id="947" r:id="rId16"/>
    <p:sldId id="948" r:id="rId17"/>
    <p:sldId id="949" r:id="rId18"/>
    <p:sldId id="950" r:id="rId19"/>
    <p:sldId id="939" r:id="rId20"/>
  </p:sldIdLst>
  <p:sldSz cx="9144000" cy="6858000" type="letter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99FF"/>
    <a:srgbClr val="33CCFF"/>
    <a:srgbClr val="66CCFF"/>
    <a:srgbClr val="FFFF99"/>
    <a:srgbClr val="FF6699"/>
    <a:srgbClr val="FFCC66"/>
    <a:srgbClr val="FF5050"/>
    <a:srgbClr val="3399FF"/>
    <a:srgbClr val="F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16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324" y="288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66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F8724A-AED8-471F-888C-8CC23E126E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726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-9525" y="3211513"/>
            <a:ext cx="9151938" cy="82550"/>
            <a:chOff x="1" y="591"/>
            <a:chExt cx="5759" cy="52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4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mtClean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374650"/>
            <a:ext cx="7772400" cy="2371725"/>
          </a:xfrm>
        </p:spPr>
        <p:txBody>
          <a:bodyPr/>
          <a:lstStyle>
            <a:lvl1pPr>
              <a:defRPr sz="4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928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5584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35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295400"/>
            <a:ext cx="8570913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75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1028" name="Group 8"/>
          <p:cNvGrpSpPr>
            <a:grpSpLocks/>
          </p:cNvGrpSpPr>
          <p:nvPr userDrawn="1"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" name="文字方塊 8"/>
          <p:cNvSpPr txBox="1"/>
          <p:nvPr userDrawn="1"/>
        </p:nvSpPr>
        <p:spPr>
          <a:xfrm>
            <a:off x="8372475" y="6530975"/>
            <a:ext cx="750888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fld id="{356DB351-20F3-4C70-B993-998698465E8B}" type="slidenum">
              <a:rPr lang="zh-TW" altLang="en-US" i="0" u="none" smtClean="0">
                <a:solidFill>
                  <a:srgbClr val="7F7F7F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rPr>
              <a:pPr algn="ctr" eaLnBrk="1" hangingPunct="1">
                <a:defRPr/>
              </a:pPr>
              <a:t>‹#›</a:t>
            </a:fld>
            <a:endParaRPr lang="en-US" altLang="zh-TW" i="0" u="none" dirty="0">
              <a:solidFill>
                <a:srgbClr val="7F7F7F"/>
              </a:solidFill>
              <a:latin typeface="Calibri" pitchFamily="34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6" r:id="rId2"/>
    <p:sldLayoutId id="214748409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itchFamily="18" charset="2"/>
        <a:buChar char="©"/>
        <a:defRPr kumimoji="1" sz="24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u"/>
        <a:defRPr kumimoji="1" sz="20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itchFamily="18" charset="0"/>
        <a:buChar char="»"/>
        <a:defRPr kumimoji="1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itchFamily="18" charset="0"/>
        <a:buChar char="−"/>
        <a:defRPr kumimoji="1" sz="16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itchFamily="2" charset="2"/>
        <a:buChar char="l"/>
        <a:defRPr kumimoji="1" sz="14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psolve.sourceforge.net/5.5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7067" y="374650"/>
            <a:ext cx="8669868" cy="2371725"/>
          </a:xfrm>
        </p:spPr>
        <p:txBody>
          <a:bodyPr/>
          <a:lstStyle/>
          <a:p>
            <a:pPr>
              <a:defRPr/>
            </a:pPr>
            <a:r>
              <a:rPr lang="en-US" altLang="zh-TW" sz="4800" dirty="0">
                <a:latin typeface="Calibri" panose="020F0502020204030204" pitchFamily="34" charset="0"/>
              </a:rPr>
              <a:t>3D Placement with D2D Vertical Connections</a:t>
            </a:r>
            <a:endParaRPr lang="zh-TW" altLang="en-US" sz="4800" dirty="0">
              <a:latin typeface="Calibri" panose="020F0502020204030204" pitchFamily="34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5770" y="3886200"/>
            <a:ext cx="7992459" cy="1752600"/>
          </a:xfrm>
        </p:spPr>
        <p:txBody>
          <a:bodyPr/>
          <a:lstStyle/>
          <a:p>
            <a:r>
              <a:rPr lang="zh-TW" altLang="en-US" sz="3200" dirty="0" smtClean="0"/>
              <a:t>李宇哲</a:t>
            </a:r>
            <a:endParaRPr lang="zh-TW" altLang="en-US" sz="3200" dirty="0"/>
          </a:p>
          <a:p>
            <a:r>
              <a:rPr lang="zh-TW" altLang="en-US" sz="3200" dirty="0" smtClean="0"/>
              <a:t>何</a:t>
            </a:r>
            <a:r>
              <a:rPr lang="zh-TW" altLang="en-US" sz="3200" dirty="0"/>
              <a:t>雨澂</a:t>
            </a:r>
          </a:p>
          <a:p>
            <a:r>
              <a:rPr lang="zh-TW" altLang="en-US" sz="3200" dirty="0" smtClean="0"/>
              <a:t>吳</a:t>
            </a:r>
            <a:r>
              <a:rPr lang="zh-TW" altLang="en-US" sz="3200" dirty="0"/>
              <a:t>秉寰</a:t>
            </a:r>
          </a:p>
          <a:p>
            <a:r>
              <a:rPr lang="zh-TW" altLang="en-US" sz="3200" smtClean="0"/>
              <a:t>馬孝傑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83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(3/9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607291"/>
          </a:xfrm>
        </p:spPr>
        <p:txBody>
          <a:bodyPr/>
          <a:lstStyle/>
          <a:p>
            <a:r>
              <a:rPr lang="en-US" altLang="zh-TW" dirty="0" smtClean="0"/>
              <a:t>Adjust segments’ size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 bwMode="auto">
          <a:xfrm>
            <a:off x="1485904" y="2355283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27832" y="2355282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42055" y="2355282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5018" y="2355282"/>
            <a:ext cx="2743199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左大括弧 10"/>
          <p:cNvSpPr/>
          <p:nvPr/>
        </p:nvSpPr>
        <p:spPr bwMode="auto">
          <a:xfrm rot="16200000">
            <a:off x="962615" y="3162023"/>
            <a:ext cx="233781" cy="77585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3918" y="3648440"/>
            <a:ext cx="10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Too wide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4150590" y="2648538"/>
            <a:ext cx="711200" cy="364831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51975" y="2355283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93903" y="2355282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208126" y="2355282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34181" y="2355282"/>
            <a:ext cx="2240107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左大括弧 17"/>
          <p:cNvSpPr/>
          <p:nvPr/>
        </p:nvSpPr>
        <p:spPr bwMode="auto">
          <a:xfrm rot="16200000">
            <a:off x="5722370" y="3344872"/>
            <a:ext cx="141415" cy="31779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31698" y="3611496"/>
            <a:ext cx="10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Smaller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48596" y="4535135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154391" y="4535135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768614" y="4535135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91577" y="4535135"/>
            <a:ext cx="2743199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左大括弧 23"/>
          <p:cNvSpPr/>
          <p:nvPr/>
        </p:nvSpPr>
        <p:spPr bwMode="auto">
          <a:xfrm rot="16200000">
            <a:off x="1626482" y="5341876"/>
            <a:ext cx="233781" cy="77585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47785" y="5828293"/>
            <a:ext cx="10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Too wide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6" name="向右箭號 25"/>
          <p:cNvSpPr/>
          <p:nvPr/>
        </p:nvSpPr>
        <p:spPr bwMode="auto">
          <a:xfrm>
            <a:off x="3910448" y="4772901"/>
            <a:ext cx="711200" cy="364831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268189" y="4535135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111171" y="4535135"/>
            <a:ext cx="901700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82020" y="4535135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896243" y="4535135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964222" y="4535135"/>
            <a:ext cx="1598183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29066" y="4772901"/>
            <a:ext cx="4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&amp;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963084" y="5782113"/>
            <a:ext cx="1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(separate)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6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(4/9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DFS branch-and-bound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blue)</a:t>
            </a:r>
          </a:p>
          <a:p>
            <a:r>
              <a:rPr lang="en-US" altLang="zh-TW" dirty="0" smtClean="0"/>
              <a:t>Initialize “</a:t>
            </a:r>
            <a:r>
              <a:rPr lang="en-US" altLang="zh-TW" dirty="0" err="1" smtClean="0"/>
              <a:t>best_WL</a:t>
            </a:r>
            <a:r>
              <a:rPr lang="en-US" altLang="zh-TW" dirty="0" smtClean="0"/>
              <a:t>” by the HPWL before DP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311564" y="5015343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86957" y="5024582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1320800" y="4304145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2983346" y="4313384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2983346" y="4304145"/>
            <a:ext cx="1203611" cy="7296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flipH="1">
            <a:off x="6142181" y="4294906"/>
            <a:ext cx="1274620" cy="7204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3" name="文字方塊 22"/>
          <p:cNvSpPr txBox="1"/>
          <p:nvPr/>
        </p:nvSpPr>
        <p:spPr>
          <a:xfrm>
            <a:off x="1404943" y="4359555"/>
            <a:ext cx="165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If the red cell is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49584" y="4369012"/>
            <a:ext cx="199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Then the blue cell can be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7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(5/9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</a:t>
            </a:r>
            <a:r>
              <a:rPr lang="en-US" altLang="zh-TW" dirty="0" smtClean="0"/>
              <a:t>branch-and-bound (</a:t>
            </a:r>
            <a:r>
              <a:rPr lang="en-US" altLang="zh-TW" dirty="0"/>
              <a:t>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913369" y="5024582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87858" y="5054603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1922605" y="432262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3594388" y="4308770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3594387" y="4322623"/>
            <a:ext cx="893471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flipH="1">
            <a:off x="6443082" y="4294906"/>
            <a:ext cx="973719" cy="7389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4809" y="4692177"/>
            <a:ext cx="171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 red cell moves to another place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87858" y="4369012"/>
            <a:ext cx="199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Then the blue cell can be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4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(6/9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branch-and-bound (red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4980053" y="5061543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95643" y="5061543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980053" y="4327245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6651835" y="433187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 flipH="1">
            <a:off x="4050867" y="4304145"/>
            <a:ext cx="900252" cy="7573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>
            <a:off x="1337751" y="4327245"/>
            <a:ext cx="757892" cy="7342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5060304" y="4364306"/>
            <a:ext cx="17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When the red cell goes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67001" y="4339075"/>
            <a:ext cx="199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Then the blue cell can be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4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(7/9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branch-and-bound (red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 bwMode="auto">
          <a:xfrm>
            <a:off x="1913369" y="5024582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左大括弧 34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直線接點 35"/>
          <p:cNvCxnSpPr/>
          <p:nvPr/>
        </p:nvCxnSpPr>
        <p:spPr bwMode="auto">
          <a:xfrm>
            <a:off x="1922605" y="432262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594388" y="4308770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3796893" y="4544289"/>
            <a:ext cx="425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If the red cell moves here and the HPWL is larger than the recorded one, then we should move the red cell to the next place without giving the blue cell a try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796893" y="5874328"/>
            <a:ext cx="4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*Note: cells haven’t placed yet doesn’t need to be referenced while calculating HPWL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9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(8/9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branch-and-bound (red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5745018" y="5070799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24699" y="5038443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5746666" y="4327245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7418448" y="433187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1317111" y="4313381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3275217" y="430877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3424820" y="4544289"/>
            <a:ext cx="2237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If all cells are placed and the HPWL is better than “</a:t>
            </a:r>
            <a:r>
              <a:rPr lang="en-US" altLang="zh-TW" sz="1800" i="0" u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best_WL</a:t>
            </a:r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”, than refresh “</a:t>
            </a:r>
            <a:r>
              <a:rPr lang="en-US" altLang="zh-TW" sz="1800" i="0" u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best_WL</a:t>
            </a:r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” and record the positions of cells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1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</a:t>
            </a:r>
            <a:r>
              <a:rPr lang="en-US" altLang="zh-TW" dirty="0" smtClean="0"/>
              <a:t>Placement (</a:t>
            </a:r>
            <a:r>
              <a:rPr lang="en-US" altLang="zh-TW" dirty="0"/>
              <a:t>9/9)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022927"/>
          </a:xfrm>
        </p:spPr>
        <p:txBody>
          <a:bodyPr/>
          <a:lstStyle/>
          <a:p>
            <a:r>
              <a:rPr lang="en-US" altLang="zh-TW" dirty="0" smtClean="0"/>
              <a:t>Result (final HPWL)</a:t>
            </a:r>
          </a:p>
          <a:p>
            <a:r>
              <a:rPr lang="en-US" altLang="zh-TW" dirty="0" smtClean="0"/>
              <a:t>Running detailed placement for 1 iteration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5783" y="2775527"/>
          <a:ext cx="7740072" cy="145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18">
                  <a:extLst>
                    <a:ext uri="{9D8B030D-6E8A-4147-A177-3AD203B41FA5}">
                      <a16:colId xmlns:a16="http://schemas.microsoft.com/office/drawing/2014/main" val="1036172225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4036337517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3285412657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4123900941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Without DP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With DP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reduction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3511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case1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123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118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4%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47206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case2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10272799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10076549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2.5%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66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7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Terminal </a:t>
            </a:r>
            <a:r>
              <a:rPr lang="en-US" altLang="zh-TW" dirty="0" smtClean="0"/>
              <a:t>Placement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3534FE-6E80-4F52-A034-3300F7EA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best boundary to insert terminal</a:t>
            </a:r>
          </a:p>
          <a:p>
            <a:pPr lvl="1"/>
            <a:r>
              <a:rPr lang="en-US" altLang="zh-TW" dirty="0"/>
              <a:t>Scenario1: </a:t>
            </a:r>
            <a:r>
              <a:rPr lang="en-US" altLang="zh-TW" dirty="0" smtClean="0"/>
              <a:t>no axis overlap</a:t>
            </a:r>
            <a:endParaRPr lang="en-US" altLang="zh-TW" dirty="0"/>
          </a:p>
          <a:p>
            <a:pPr lvl="1"/>
            <a:r>
              <a:rPr lang="en-US" altLang="zh-TW" dirty="0"/>
              <a:t>Scenario2: </a:t>
            </a:r>
            <a:r>
              <a:rPr lang="en-US" altLang="zh-TW" dirty="0" smtClean="0"/>
              <a:t>one </a:t>
            </a:r>
            <a:r>
              <a:rPr lang="en-US" altLang="zh-TW" dirty="0"/>
              <a:t>axis </a:t>
            </a:r>
            <a:r>
              <a:rPr lang="en-US" altLang="zh-TW" dirty="0" smtClean="0"/>
              <a:t>overlap</a:t>
            </a:r>
          </a:p>
          <a:p>
            <a:pPr lvl="1"/>
            <a:r>
              <a:rPr lang="en-US" altLang="zh-TW" dirty="0" smtClean="0"/>
              <a:t>Scenario3: two axes </a:t>
            </a:r>
            <a:r>
              <a:rPr lang="en-US" altLang="zh-TW" dirty="0"/>
              <a:t>overlap</a:t>
            </a:r>
          </a:p>
          <a:p>
            <a:pPr lvl="1"/>
            <a:endParaRPr lang="en-US" altLang="zh-TW" dirty="0"/>
          </a:p>
        </p:txBody>
      </p:sp>
      <p:sp>
        <p:nvSpPr>
          <p:cNvPr id="6" name="矩形 5"/>
          <p:cNvSpPr/>
          <p:nvPr/>
        </p:nvSpPr>
        <p:spPr bwMode="auto">
          <a:xfrm>
            <a:off x="615681" y="3587262"/>
            <a:ext cx="2936412" cy="24635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08744" y="5089802"/>
            <a:ext cx="1225154" cy="1085791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76118" y="4632602"/>
            <a:ext cx="1326127" cy="116644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36471" y="4324825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B050"/>
                </a:solidFill>
                <a:cs typeface="Times New Roman" panose="02020603050405020304" pitchFamily="18" charset="0"/>
              </a:rPr>
              <a:t>Top Die</a:t>
            </a:r>
            <a:endParaRPr lang="zh-TW" altLang="en-US" i="0" u="none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15663" y="6175593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70C0"/>
                </a:solidFill>
                <a:cs typeface="Times New Roman" panose="02020603050405020304" pitchFamily="18" charset="0"/>
              </a:rPr>
              <a:t>Bottom Die</a:t>
            </a:r>
            <a:endParaRPr lang="zh-TW" altLang="en-US" i="0" u="none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76118" y="5089802"/>
            <a:ext cx="457780" cy="709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97035" y="5093927"/>
            <a:ext cx="939916" cy="54041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02700" y="3863169"/>
            <a:ext cx="814333" cy="82647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72474" y="3555392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B050"/>
                </a:solidFill>
                <a:cs typeface="Times New Roman" panose="02020603050405020304" pitchFamily="18" charset="0"/>
              </a:rPr>
              <a:t>Top Die</a:t>
            </a:r>
            <a:endParaRPr lang="zh-TW" altLang="en-US" i="0" u="none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7600" y="560086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70C0"/>
                </a:solidFill>
                <a:cs typeface="Times New Roman" panose="02020603050405020304" pitchFamily="18" charset="0"/>
              </a:rPr>
              <a:t>Bottom Die</a:t>
            </a:r>
            <a:endParaRPr lang="zh-TW" altLang="en-US" i="0" u="none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36951" y="4677505"/>
            <a:ext cx="665749" cy="3812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20653" y="4308735"/>
            <a:ext cx="2894984" cy="222406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020653" y="1806672"/>
            <a:ext cx="2896352" cy="214161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23056" y="2506031"/>
            <a:ext cx="953005" cy="104936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06294" y="2116682"/>
            <a:ext cx="814333" cy="98771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76338" y="1806672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B050"/>
                </a:solidFill>
                <a:cs typeface="Times New Roman" panose="02020603050405020304" pitchFamily="18" charset="0"/>
              </a:rPr>
              <a:t>Top Die</a:t>
            </a:r>
            <a:endParaRPr lang="zh-TW" altLang="en-US" i="0" u="none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32280" y="355539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70C0"/>
                </a:solidFill>
                <a:cs typeface="Times New Roman" panose="02020603050405020304" pitchFamily="18" charset="0"/>
              </a:rPr>
              <a:t>Bottom Die</a:t>
            </a:r>
            <a:endParaRPr lang="zh-TW" altLang="en-US" i="0" u="none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276061" y="2506032"/>
            <a:ext cx="530233" cy="5983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362399" y="6074293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no axis overlap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786708" y="3898327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one axis overlap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859740" y="651234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two axes overlap</a:t>
            </a:r>
          </a:p>
        </p:txBody>
      </p:sp>
    </p:spTree>
    <p:extLst>
      <p:ext uri="{BB962C8B-B14F-4D97-AF65-F5344CB8AC3E}">
        <p14:creationId xmlns:p14="http://schemas.microsoft.com/office/powerpoint/2010/main" val="21831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Terminal Placement</a:t>
            </a:r>
            <a:r>
              <a:rPr lang="zh-TW" altLang="en-US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3534FE-6E80-4F52-A034-3300F7EA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Remove overlap</a:t>
            </a:r>
            <a:r>
              <a:rPr lang="en-US" altLang="zh-TW" dirty="0"/>
              <a:t> between terminals</a:t>
            </a:r>
          </a:p>
          <a:p>
            <a:pPr lvl="1"/>
            <a:r>
              <a:rPr lang="en-US" altLang="zh-TW" dirty="0"/>
              <a:t>Build horizontal and vertical constraint graph</a:t>
            </a:r>
          </a:p>
          <a:p>
            <a:pPr lvl="1"/>
            <a:r>
              <a:rPr lang="en-US" altLang="zh-TW" dirty="0"/>
              <a:t>Transform to non-overlapping constraints</a:t>
            </a:r>
          </a:p>
          <a:p>
            <a:pPr lvl="1"/>
            <a:r>
              <a:rPr lang="en-US" altLang="zh-TW" dirty="0"/>
              <a:t>Solved by linear programming</a:t>
            </a:r>
          </a:p>
          <a:p>
            <a:pPr lvl="2"/>
            <a:r>
              <a:rPr lang="en-US" altLang="zh-TW" dirty="0"/>
              <a:t>Minimizing total displacement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" y="3221680"/>
            <a:ext cx="4181255" cy="30033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31" y="3221680"/>
            <a:ext cx="4181255" cy="3003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1483" y="6343749"/>
            <a:ext cx="322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  <a:hlinkClick r:id="rId4"/>
              </a:rPr>
              <a:t>lp_solve reference guide (sourceforge.net)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5793" y="3446584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i="0" u="none" dirty="0" smtClean="0">
                <a:solidFill>
                  <a:srgbClr val="FF0000"/>
                </a:solidFill>
                <a:latin typeface="Comic Sans MS" pitchFamily="66" charset="0"/>
                <a:ea typeface="標楷體" pitchFamily="65" charset="-120"/>
                <a:cs typeface="+mj-cs"/>
              </a:rPr>
              <a:t>Thank you for listening!</a:t>
            </a:r>
            <a:endParaRPr kumimoji="1" lang="zh-TW" altLang="en-US" sz="3600" b="1" i="0" u="none" dirty="0">
              <a:solidFill>
                <a:srgbClr val="FF0000"/>
              </a:solidFill>
              <a:latin typeface="Comic Sans MS" pitchFamily="66" charset="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57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C607B6-1059-97F1-CED3-05252749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3776133"/>
          </a:xfrm>
        </p:spPr>
        <p:txBody>
          <a:bodyPr/>
          <a:lstStyle/>
          <a:p>
            <a:r>
              <a:rPr lang="en-US" altLang="zh-TW" dirty="0"/>
              <a:t>Global placement</a:t>
            </a:r>
          </a:p>
          <a:p>
            <a:r>
              <a:rPr lang="en-US" altLang="zh-TW" dirty="0"/>
              <a:t>Partition</a:t>
            </a:r>
          </a:p>
          <a:p>
            <a:r>
              <a:rPr lang="en-US" altLang="zh-TW" dirty="0"/>
              <a:t>Cell Legalization</a:t>
            </a:r>
          </a:p>
          <a:p>
            <a:r>
              <a:rPr lang="en-US" altLang="zh-TW" dirty="0"/>
              <a:t>Detail Placement</a:t>
            </a:r>
          </a:p>
          <a:p>
            <a:r>
              <a:rPr lang="en-US" altLang="zh-TW" dirty="0"/>
              <a:t>Terminal Placement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2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Placement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73820" y="1694299"/>
                <a:ext cx="4042825" cy="1210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b="1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r>
                            <a:rPr lang="en-US" altLang="zh-TW" sz="2000" b="1" i="0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1" i="0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TW" sz="2000" b="1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1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altLang="zh-TW" sz="2000" b="1" i="0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m:rPr>
                          <m:nor/>
                        </m:rPr>
                        <a:rPr lang="el-GR" altLang="zh-TW" sz="2000" i="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l-G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en-US" altLang="zh-TW" sz="20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Mb</m:t>
                              </m:r>
                              <m: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b="0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000" b="1" i="0" u="none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20" y="1694299"/>
                <a:ext cx="4042825" cy="1210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9212705-4B3B-72D7-B6BD-F581C490D163}"/>
              </a:ext>
            </a:extLst>
          </p:cNvPr>
          <p:cNvCxnSpPr/>
          <p:nvPr/>
        </p:nvCxnSpPr>
        <p:spPr bwMode="auto">
          <a:xfrm>
            <a:off x="2937933" y="2888550"/>
            <a:ext cx="75353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0943F36-B715-DBE0-D0FD-6977A880AEBE}"/>
              </a:ext>
            </a:extLst>
          </p:cNvPr>
          <p:cNvCxnSpPr>
            <a:cxnSpLocks/>
          </p:cNvCxnSpPr>
          <p:nvPr/>
        </p:nvCxnSpPr>
        <p:spPr bwMode="auto">
          <a:xfrm>
            <a:off x="4195233" y="2888550"/>
            <a:ext cx="19939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7BFD4A-472B-8A4B-2C20-A068E30E65CE}"/>
              </a:ext>
            </a:extLst>
          </p:cNvPr>
          <p:cNvSpPr txBox="1"/>
          <p:nvPr/>
        </p:nvSpPr>
        <p:spPr>
          <a:xfrm>
            <a:off x="2767937" y="2941542"/>
            <a:ext cx="10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0" u="none" dirty="0">
                <a:solidFill>
                  <a:schemeClr val="tx2">
                    <a:lumMod val="75000"/>
                  </a:schemeClr>
                </a:solidFill>
              </a:rPr>
              <a:t>wirelength</a:t>
            </a:r>
            <a:endParaRPr lang="zh-TW" altLang="en-US" sz="1600" i="0" u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706333-8D69-E494-6968-51E19681CBD2}"/>
              </a:ext>
            </a:extLst>
          </p:cNvPr>
          <p:cNvSpPr txBox="1"/>
          <p:nvPr/>
        </p:nvSpPr>
        <p:spPr>
          <a:xfrm>
            <a:off x="4794447" y="2941542"/>
            <a:ext cx="795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0" u="none" dirty="0">
                <a:solidFill>
                  <a:schemeClr val="accent1">
                    <a:lumMod val="75000"/>
                  </a:schemeClr>
                </a:solidFill>
              </a:rPr>
              <a:t>density</a:t>
            </a:r>
            <a:endParaRPr lang="zh-TW" altLang="en-US" sz="1600" i="0" u="non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634A2FDA-EC38-7BAE-4B80-660FB9A7FB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28" y="4013922"/>
                <a:ext cx="8570913" cy="1507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90000"/>
                  <a:buFont typeface="Wingdings 2" pitchFamily="18" charset="2"/>
                  <a:buChar char="©"/>
                  <a:defRPr kumimoji="1" sz="24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70000"/>
                  <a:buFont typeface="Wingdings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B1BFF"/>
                  </a:buClr>
                  <a:buSzPct val="80000"/>
                  <a:buFont typeface="Times New Roman" pitchFamily="18" charset="0"/>
                  <a:buChar char="»"/>
                  <a:defRPr kumimoji="1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Book Antiqua" pitchFamily="18" charset="0"/>
                  <a:buChar char="−"/>
                  <a:defRPr kumimoji="1" sz="16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D4D4D"/>
                  </a:buClr>
                  <a:buSzPct val="50000"/>
                  <a:buFont typeface="Wingdings" pitchFamily="2" charset="2"/>
                  <a:buChar char="l"/>
                  <a:defRPr kumimoji="1" sz="14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 1: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sz="1800" b="0" i="0" u="none" kern="0" dirty="0"/>
                  <a:t> = 0	</a:t>
                </a:r>
                <a:r>
                  <a:rPr lang="en-US" altLang="zh-TW" sz="1800" b="0" i="0" u="none" kern="0" dirty="0" err="1"/>
                  <a:t>stepSize</a:t>
                </a:r>
                <a:r>
                  <a:rPr lang="en-US" altLang="zh-TW" sz="1800" b="0" i="0" u="none" kern="0" dirty="0"/>
                  <a:t> = (</a:t>
                </a:r>
                <a:r>
                  <a:rPr lang="en-US" altLang="zh-TW" sz="1800" b="0" i="0" u="none" kern="0" dirty="0" err="1"/>
                  <a:t>dieWidth</a:t>
                </a:r>
                <a:r>
                  <a:rPr lang="en-US" altLang="zh-TW" sz="1800" b="0" i="0" u="none" kern="0" dirty="0"/>
                  <a:t> + </a:t>
                </a:r>
                <a:r>
                  <a:rPr lang="en-US" altLang="zh-TW" sz="1800" b="0" i="0" u="none" kern="0" dirty="0" err="1"/>
                  <a:t>dieHeight</a:t>
                </a:r>
                <a:r>
                  <a:rPr lang="en-US" altLang="zh-TW" sz="1800" b="0" i="0" u="none" kern="0" dirty="0"/>
                  <a:t>) x 4</a:t>
                </a: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</a:t>
                </a:r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2:</a:t>
                </a:r>
                <a:r>
                  <a:rPr lang="zh-TW" altLang="en-US" sz="1800" b="0" i="0" u="none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= </a:t>
                </a:r>
                <a:r>
                  <a:rPr lang="el-GR" altLang="zh-TW" sz="1800" b="0" i="0" u="none" kern="0" dirty="0"/>
                  <a:t>β</a:t>
                </a:r>
                <a:r>
                  <a:rPr lang="en-US" altLang="zh-TW" sz="1800" b="0" i="0" u="none" kern="0" dirty="0"/>
                  <a:t>	</a:t>
                </a:r>
                <a:r>
                  <a:rPr lang="en-US" altLang="zh-TW" sz="1800" b="0" i="0" u="none" kern="0" dirty="0" err="1"/>
                  <a:t>stepSize</a:t>
                </a:r>
                <a:r>
                  <a:rPr lang="en-US" altLang="zh-TW" sz="1800" b="0" i="0" u="none" kern="0" dirty="0"/>
                  <a:t> /= 8 </a:t>
                </a: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</a:t>
                </a:r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3:</a:t>
                </a:r>
                <a:r>
                  <a:rPr lang="zh-TW" altLang="en-US" sz="1800" b="0" i="0" u="none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= 2 x</a:t>
                </a:r>
                <a:r>
                  <a:rPr lang="el-GR" altLang="zh-TW" sz="1800" b="0" u="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TW" sz="1800" b="0" u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</a:t>
                </a:r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4:</a:t>
                </a:r>
                <a:r>
                  <a:rPr lang="zh-TW" altLang="en-US" sz="1800" b="0" i="0" u="none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= 2 x</a:t>
                </a:r>
                <a:r>
                  <a:rPr lang="el-GR" altLang="zh-TW" sz="1800" b="0" u="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TW" sz="1800" b="0" u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TW" sz="1800" b="0" u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	</a:t>
                </a:r>
              </a:p>
              <a:p>
                <a:pPr marL="457200" lvl="1" indent="0">
                  <a:buNone/>
                </a:pPr>
                <a:endParaRPr lang="en-US" altLang="zh-TW" sz="1800" b="0" i="0" u="none" kern="0" dirty="0"/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634A2FDA-EC38-7BAE-4B80-660FB9A7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8" y="4013922"/>
                <a:ext cx="8570913" cy="1507066"/>
              </a:xfrm>
              <a:prstGeom prst="rect">
                <a:avLst/>
              </a:prstGeom>
              <a:blipFill>
                <a:blip r:embed="rId3"/>
                <a:stretch>
                  <a:fillRect t="-20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內容版面配置區 4">
            <a:extLst>
              <a:ext uri="{FF2B5EF4-FFF2-40B4-BE49-F238E27FC236}">
                <a16:creationId xmlns:a16="http://schemas.microsoft.com/office/drawing/2014/main" id="{BF698D96-D11D-1B42-5DCD-77A84575207A}"/>
              </a:ext>
            </a:extLst>
          </p:cNvPr>
          <p:cNvSpPr txBox="1">
            <a:spLocks/>
          </p:cNvSpPr>
          <p:nvPr/>
        </p:nvSpPr>
        <p:spPr bwMode="auto">
          <a:xfrm>
            <a:off x="314328" y="3478838"/>
            <a:ext cx="8570913" cy="51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  <a:defRPr kumimoji="1" sz="24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1BFF"/>
              </a:buClr>
              <a:buSzPct val="80000"/>
              <a:buFont typeface="Times New Roman" pitchFamily="18" charset="0"/>
              <a:buChar char="»"/>
              <a:defRPr kumimoji="1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Book Antiqua" pitchFamily="18" charset="0"/>
              <a:buChar char="−"/>
              <a:defRPr kumimoji="1" sz="16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i="0" u="none" kern="0" dirty="0"/>
              <a:t>By the "λ" increasing round by round</a:t>
            </a:r>
          </a:p>
          <a:p>
            <a:pPr marL="0" indent="0">
              <a:buNone/>
            </a:pPr>
            <a:endParaRPr lang="en-US" altLang="zh-TW" i="0" u="none" kern="0" dirty="0"/>
          </a:p>
          <a:p>
            <a:endParaRPr lang="zh-TW" altLang="en-US" i="0" u="none" kern="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7BFA85A-4655-B0EC-E20D-859705A8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807942"/>
          </a:xfrm>
        </p:spPr>
        <p:txBody>
          <a:bodyPr/>
          <a:lstStyle/>
          <a:p>
            <a:r>
              <a:rPr lang="en-US" altLang="zh-TW" dirty="0"/>
              <a:t>Use the gradient method to solve the objective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71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Placement (2/3)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ADD238F-276B-3FA3-C7D9-652F5DC17F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3193"/>
          <a:stretch/>
        </p:blipFill>
        <p:spPr>
          <a:xfrm>
            <a:off x="5080000" y="2103182"/>
            <a:ext cx="3257550" cy="301422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7727CA-AE87-4592-BE54-AAB55B0084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3193"/>
          <a:stretch/>
        </p:blipFill>
        <p:spPr>
          <a:xfrm>
            <a:off x="806450" y="2103181"/>
            <a:ext cx="3257550" cy="30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Placement (3/3)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0A64042-0A5D-DE7A-B2EE-3A897819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23195"/>
          <a:stretch/>
        </p:blipFill>
        <p:spPr>
          <a:xfrm>
            <a:off x="848675" y="2087797"/>
            <a:ext cx="3258000" cy="297599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5F99229-C201-6FBB-E436-830F59A2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2778"/>
          <a:stretch/>
        </p:blipFill>
        <p:spPr>
          <a:xfrm>
            <a:off x="5037327" y="2087798"/>
            <a:ext cx="3258000" cy="29759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C7CB5A-E984-C7E8-D4C6-24E2D0E3B9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23195"/>
          <a:stretch/>
        </p:blipFill>
        <p:spPr>
          <a:xfrm>
            <a:off x="764005" y="2104731"/>
            <a:ext cx="3258000" cy="29759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4B8EAC-50AB-96D7-AB52-8564F713F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2778"/>
          <a:stretch/>
        </p:blipFill>
        <p:spPr>
          <a:xfrm>
            <a:off x="4952657" y="2104732"/>
            <a:ext cx="3258000" cy="29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Cell Legalization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Solve quadratic program based on one linear equation</a:t>
            </a:r>
          </a:p>
          <a:p>
            <a:pPr lvl="1"/>
            <a:r>
              <a:rPr lang="en-US" altLang="zh-TW" dirty="0"/>
              <a:t>Assuming ‘=’ constraint</a:t>
            </a:r>
          </a:p>
          <a:p>
            <a:pPr lvl="1"/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86347" y="2296286"/>
                <a:ext cx="5334570" cy="180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b="1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zh-TW" altLang="zh-TW" sz="2000" b="1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altLang="zh-TW" sz="2000" b="1" i="1" u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u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TW" sz="2000" b="1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</m:t>
                      </m:r>
                      <m:r>
                        <a:rPr lang="en-US" altLang="zh-TW" sz="2000" b="1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000" b="1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b="1" u="none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b="1" u="none" dirty="0">
                    <a:solidFill>
                      <a:schemeClr val="tx1"/>
                    </a:solidFill>
                  </a:rPr>
                  <a:t>s.t.    </a:t>
                </a:r>
                <a14:m>
                  <m:oMath xmlns:m="http://schemas.openxmlformats.org/officeDocument/2006/math"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altLang="zh-TW" sz="2000" b="1" u="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47" y="2296286"/>
                <a:ext cx="5334570" cy="1803764"/>
              </a:xfrm>
              <a:prstGeom prst="rect">
                <a:avLst/>
              </a:prstGeom>
              <a:blipFill>
                <a:blip r:embed="rId2"/>
                <a:stretch>
                  <a:fillRect l="-1143" b="-5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628C536-58B3-4EF0-A1E9-A42214CB9187}"/>
                  </a:ext>
                </a:extLst>
              </p:cNvPr>
              <p:cNvSpPr txBox="1"/>
              <p:nvPr/>
            </p:nvSpPr>
            <p:spPr>
              <a:xfrm>
                <a:off x="1475119" y="4985089"/>
                <a:ext cx="555702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altLang="zh-TW" sz="200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 …, </m:t>
                      </m:r>
                      <m:sSub>
                        <m:sSubPr>
                          <m:ctrlPr>
                            <a:rPr lang="en-US" altLang="zh-TW" sz="2000" b="1" i="1" u="none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u="none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TW" sz="2000" b="1" u="none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TW" sz="2000" b="1" i="1" u="none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(</m:t>
                      </m:r>
                      <m:r>
                        <a:rPr lang="en-US" altLang="zh-TW" sz="2000" b="1" i="1" u="none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TW" sz="2000" b="1" i="1" u="none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u="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628C536-58B3-4EF0-A1E9-A42214CB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19" y="4985089"/>
                <a:ext cx="5557026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Cell Legalization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Partition netlist into two dies with minimal terminals</a:t>
            </a:r>
          </a:p>
          <a:p>
            <a:r>
              <a:rPr lang="en-US" altLang="zh-TW" dirty="0"/>
              <a:t>Sort cells according to x-position</a:t>
            </a:r>
          </a:p>
          <a:p>
            <a:pPr lvl="1"/>
            <a:r>
              <a:rPr lang="en-US" altLang="zh-TW" dirty="0"/>
              <a:t>Dynamic programming</a:t>
            </a:r>
          </a:p>
          <a:p>
            <a:r>
              <a:rPr lang="en-US" altLang="zh-TW" dirty="0"/>
              <a:t>Insert each cell to rows</a:t>
            </a:r>
          </a:p>
          <a:p>
            <a:pPr lvl="1"/>
            <a:r>
              <a:rPr lang="en-US" altLang="zh-TW" dirty="0"/>
              <a:t>Determine the best row</a:t>
            </a:r>
          </a:p>
          <a:p>
            <a:pPr lvl="1"/>
            <a:r>
              <a:rPr lang="en-US" altLang="zh-TW" dirty="0"/>
              <a:t>Collapse clusters if there is overlap</a:t>
            </a:r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FE6C43-84C7-4091-9DE3-F1253677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6" y="4258951"/>
            <a:ext cx="4477375" cy="2238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BF38DB-745B-41D8-91D1-331205A7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31" y="4416134"/>
            <a:ext cx="42963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Placement (1/9)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7930861" cy="1289241"/>
          </a:xfrm>
        </p:spPr>
        <p:txBody>
          <a:bodyPr/>
          <a:lstStyle/>
          <a:p>
            <a:r>
              <a:rPr lang="en-US" altLang="zh-TW" dirty="0" smtClean="0"/>
              <a:t>Classify instances with their location (die and row)</a:t>
            </a:r>
            <a:endParaRPr lang="en-US" altLang="zh-TW" dirty="0"/>
          </a:p>
          <a:p>
            <a:r>
              <a:rPr lang="en-US" altLang="zh-TW" dirty="0"/>
              <a:t>Cells in each row are sorted by their coordinate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44801" y="2766283"/>
          <a:ext cx="914400" cy="291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96919413"/>
                    </a:ext>
                  </a:extLst>
                </a:gridCol>
              </a:tblGrid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Row 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11269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…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739865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Row 2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71657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Row 1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90288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Row 0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26354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655456" y="5846606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Top Die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3911602" y="3047991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>
            <a:off x="3902365" y="3620645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3902365" y="4223318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>
            <a:off x="3893130" y="4814444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>
            <a:off x="3893130" y="5424047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4438076" y="2861731"/>
            <a:ext cx="18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N)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438077" y="3435978"/>
            <a:ext cx="8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38076" y="4038652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2)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38076" y="4612900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1)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38076" y="5239381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0)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97978" y="3371273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67615" y="3371272"/>
            <a:ext cx="858981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34415" y="3371272"/>
            <a:ext cx="858981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69065" y="3371272"/>
            <a:ext cx="1066800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56036" y="3371272"/>
            <a:ext cx="1066800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386781" y="3371272"/>
            <a:ext cx="1066800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(2/9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364673"/>
          </a:xfrm>
        </p:spPr>
        <p:txBody>
          <a:bodyPr/>
          <a:lstStyle/>
          <a:p>
            <a:r>
              <a:rPr lang="en-US" altLang="zh-TW" dirty="0" smtClean="0"/>
              <a:t>In each row, construct segments by selecting three consecutive instances</a:t>
            </a:r>
          </a:p>
          <a:p>
            <a:r>
              <a:rPr lang="en-US" altLang="zh-TW" dirty="0" smtClean="0"/>
              <a:t>Segments are independent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71055" y="3371273"/>
            <a:ext cx="8146472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左大括弧 12"/>
          <p:cNvSpPr/>
          <p:nvPr/>
        </p:nvSpPr>
        <p:spPr bwMode="auto">
          <a:xfrm rot="16200000">
            <a:off x="2030559" y="3037321"/>
            <a:ext cx="298448" cy="341745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左大括弧 13"/>
          <p:cNvSpPr/>
          <p:nvPr/>
        </p:nvSpPr>
        <p:spPr bwMode="auto">
          <a:xfrm rot="16200000">
            <a:off x="6154596" y="2432341"/>
            <a:ext cx="298446" cy="462742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36840" y="4978521"/>
            <a:ext cx="15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35865" y="4978521"/>
            <a:ext cx="240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another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35139"/>
      </p:ext>
    </p:extLst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69450</TotalTime>
  <Words>602</Words>
  <Application>Microsoft Office PowerPoint</Application>
  <PresentationFormat>Letter 紙張 (8.5x11 英吋)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新細明體</vt:lpstr>
      <vt:lpstr>標楷體</vt:lpstr>
      <vt:lpstr>Book Antiqua</vt:lpstr>
      <vt:lpstr>Calibri</vt:lpstr>
      <vt:lpstr>Calisto MT</vt:lpstr>
      <vt:lpstr>Cambria Math</vt:lpstr>
      <vt:lpstr>Comic Sans MS</vt:lpstr>
      <vt:lpstr>Times New Roman</vt:lpstr>
      <vt:lpstr>Wingdings</vt:lpstr>
      <vt:lpstr>Wingdings 2</vt:lpstr>
      <vt:lpstr>iab97</vt:lpstr>
      <vt:lpstr>3D Placement with D2D Vertical Connections</vt:lpstr>
      <vt:lpstr>Flow</vt:lpstr>
      <vt:lpstr>Global Placement (1/3)</vt:lpstr>
      <vt:lpstr>Global Placement (2/3)</vt:lpstr>
      <vt:lpstr>Global Placement (3/3)</vt:lpstr>
      <vt:lpstr>Cell Legalization (1/2)</vt:lpstr>
      <vt:lpstr>Cell Legalization (2/2)</vt:lpstr>
      <vt:lpstr>Detailed Placement (1/9)</vt:lpstr>
      <vt:lpstr>Detailed Placement (2/9)</vt:lpstr>
      <vt:lpstr>Detailed Placement (3/9)</vt:lpstr>
      <vt:lpstr>Detailed Placement (4/9)</vt:lpstr>
      <vt:lpstr>Detailed Placement (5/9)</vt:lpstr>
      <vt:lpstr>Detailed Placement (6/9)</vt:lpstr>
      <vt:lpstr>Detailed Placement (7/9)</vt:lpstr>
      <vt:lpstr>Detailed Placement (8/9)</vt:lpstr>
      <vt:lpstr>Detailed Placement (9/9)</vt:lpstr>
      <vt:lpstr>Terminal Placement (1/2)</vt:lpstr>
      <vt:lpstr>Terminal Placement (2/2)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太陽光電IEC 61850用戶側閘道器與電網即時資訊匯聚平台技術</dc:title>
  <dc:creator>yyliu</dc:creator>
  <cp:lastModifiedBy>宇哲 李</cp:lastModifiedBy>
  <cp:revision>1281</cp:revision>
  <cp:lastPrinted>1999-09-29T13:28:24Z</cp:lastPrinted>
  <dcterms:created xsi:type="dcterms:W3CDTF">1998-01-23T17:03:10Z</dcterms:created>
  <dcterms:modified xsi:type="dcterms:W3CDTF">2024-01-30T05:06:08Z</dcterms:modified>
</cp:coreProperties>
</file>