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2"/>
  </p:notesMasterIdLst>
  <p:handoutMasterIdLst>
    <p:handoutMasterId r:id="rId43"/>
  </p:handoutMasterIdLst>
  <p:sldIdLst>
    <p:sldId id="296" r:id="rId2"/>
    <p:sldId id="303" r:id="rId3"/>
    <p:sldId id="333" r:id="rId4"/>
    <p:sldId id="304" r:id="rId5"/>
    <p:sldId id="328" r:id="rId6"/>
    <p:sldId id="314" r:id="rId7"/>
    <p:sldId id="316" r:id="rId8"/>
    <p:sldId id="327" r:id="rId9"/>
    <p:sldId id="308" r:id="rId10"/>
    <p:sldId id="332" r:id="rId11"/>
    <p:sldId id="329" r:id="rId12"/>
    <p:sldId id="310" r:id="rId13"/>
    <p:sldId id="324" r:id="rId14"/>
    <p:sldId id="319" r:id="rId15"/>
    <p:sldId id="322" r:id="rId16"/>
    <p:sldId id="323" r:id="rId17"/>
    <p:sldId id="331" r:id="rId18"/>
    <p:sldId id="325" r:id="rId19"/>
    <p:sldId id="330" r:id="rId20"/>
    <p:sldId id="335" r:id="rId21"/>
    <p:sldId id="336" r:id="rId22"/>
    <p:sldId id="340" r:id="rId23"/>
    <p:sldId id="341" r:id="rId24"/>
    <p:sldId id="337" r:id="rId25"/>
    <p:sldId id="339" r:id="rId26"/>
    <p:sldId id="343" r:id="rId27"/>
    <p:sldId id="347" r:id="rId28"/>
    <p:sldId id="342" r:id="rId29"/>
    <p:sldId id="345" r:id="rId30"/>
    <p:sldId id="350" r:id="rId31"/>
    <p:sldId id="349" r:id="rId32"/>
    <p:sldId id="362" r:id="rId33"/>
    <p:sldId id="355" r:id="rId34"/>
    <p:sldId id="356" r:id="rId35"/>
    <p:sldId id="357" r:id="rId36"/>
    <p:sldId id="358" r:id="rId37"/>
    <p:sldId id="359" r:id="rId38"/>
    <p:sldId id="360" r:id="rId39"/>
    <p:sldId id="351" r:id="rId40"/>
    <p:sldId id="352" r:id="rId41"/>
  </p:sldIdLst>
  <p:sldSz cx="9144000" cy="6858000" type="letter"/>
  <p:notesSz cx="6864350" cy="91503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2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FF9A"/>
    <a:srgbClr val="F9AE99"/>
    <a:srgbClr val="8DEF8F"/>
    <a:srgbClr val="E2F0D9"/>
    <a:srgbClr val="8497B0"/>
    <a:srgbClr val="33CCFF"/>
    <a:srgbClr val="66CCFF"/>
    <a:srgbClr val="3399FF"/>
    <a:srgbClr val="FF505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137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6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>
        <p:scale>
          <a:sx n="300" d="100"/>
          <a:sy n="300" d="100"/>
        </p:scale>
        <p:origin x="324" y="288"/>
      </p:cViewPr>
      <p:guideLst>
        <p:guide orient="horz" pos="2882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8663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1" tIns="0" rIns="18981" bIns="0" numCol="1" anchor="t" anchorCtr="0" compatLnSpc="1">
            <a:prstTxWarp prst="textNoShape">
              <a:avLst/>
            </a:prstTxWarp>
          </a:bodyPr>
          <a:lstStyle>
            <a:lvl1pPr defTabSz="909638" eaLnBrk="0" hangingPunct="0">
              <a:defRPr sz="1000" u="none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9375" y="-1588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1" tIns="0" rIns="18981" bIns="0" numCol="1" anchor="t" anchorCtr="0" compatLnSpc="1">
            <a:prstTxWarp prst="textNoShape">
              <a:avLst/>
            </a:prstTxWarp>
          </a:bodyPr>
          <a:lstStyle>
            <a:lvl1pPr algn="r" defTabSz="909638" eaLnBrk="0" hangingPunct="0">
              <a:defRPr sz="1000" u="none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95325"/>
            <a:ext cx="4554538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6575"/>
            <a:ext cx="5038725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43" tIns="45872" rIns="91743" bIns="458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3150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1" tIns="0" rIns="18981" bIns="0" numCol="1" anchor="b" anchorCtr="0" compatLnSpc="1">
            <a:prstTxWarp prst="textNoShape">
              <a:avLst/>
            </a:prstTxWarp>
          </a:bodyPr>
          <a:lstStyle>
            <a:lvl1pPr defTabSz="909638" eaLnBrk="0" hangingPunct="0">
              <a:defRPr sz="1000" u="none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9375" y="8693150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1" tIns="0" rIns="18981" bIns="0" numCol="1" anchor="b" anchorCtr="0" compatLnSpc="1">
            <a:prstTxWarp prst="textNoShape">
              <a:avLst/>
            </a:prstTxWarp>
          </a:bodyPr>
          <a:lstStyle>
            <a:lvl1pPr algn="r" defTabSz="909638">
              <a:defRPr sz="1000" u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1F8724A-AED8-471F-888C-8CC23E126E5C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97269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 userDrawn="1"/>
        </p:nvGrpSpPr>
        <p:grpSpPr bwMode="auto">
          <a:xfrm>
            <a:off x="-9525" y="3211513"/>
            <a:ext cx="9151938" cy="82550"/>
            <a:chOff x="1" y="591"/>
            <a:chExt cx="5759" cy="52"/>
          </a:xfrm>
        </p:grpSpPr>
        <p:sp>
          <p:nvSpPr>
            <p:cNvPr id="5" name="Line 9"/>
            <p:cNvSpPr>
              <a:spLocks noChangeShapeType="1"/>
            </p:cNvSpPr>
            <p:nvPr/>
          </p:nvSpPr>
          <p:spPr bwMode="auto">
            <a:xfrm>
              <a:off x="2" y="591"/>
              <a:ext cx="5758" cy="0"/>
            </a:xfrm>
            <a:prstGeom prst="line">
              <a:avLst/>
            </a:prstGeom>
            <a:noFill/>
            <a:ln w="7620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2" y="626"/>
              <a:ext cx="5758" cy="0"/>
            </a:xfrm>
            <a:prstGeom prst="line">
              <a:avLst/>
            </a:prstGeom>
            <a:noFill/>
            <a:ln w="1270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1" y="643"/>
              <a:ext cx="5759" cy="0"/>
            </a:xfrm>
            <a:prstGeom prst="line">
              <a:avLst/>
            </a:prstGeom>
            <a:noFill/>
            <a:ln w="1270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sz="1400"/>
            </a:p>
          </p:txBody>
        </p:sp>
      </p:grpSp>
      <p:sp>
        <p:nvSpPr>
          <p:cNvPr id="10342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mtClean="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034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374652"/>
            <a:ext cx="7772400" cy="2371725"/>
          </a:xfrm>
        </p:spPr>
        <p:txBody>
          <a:bodyPr/>
          <a:lstStyle>
            <a:lvl1pPr>
              <a:defRPr sz="40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59281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00FF"/>
              </a:buClr>
              <a:buFont typeface="Wingdings 2" pitchFamily="18" charset="2"/>
              <a:buChar char="©"/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5584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00FF"/>
              </a:buClr>
              <a:buFont typeface="Wingdings 2" pitchFamily="18" charset="2"/>
              <a:buChar char="©"/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3353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7976" y="1295400"/>
            <a:ext cx="8570913" cy="520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98451" y="228600"/>
            <a:ext cx="8575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grpSp>
        <p:nvGrpSpPr>
          <p:cNvPr id="1028" name="Group 8"/>
          <p:cNvGrpSpPr>
            <a:grpSpLocks/>
          </p:cNvGrpSpPr>
          <p:nvPr userDrawn="1"/>
        </p:nvGrpSpPr>
        <p:grpSpPr bwMode="auto">
          <a:xfrm>
            <a:off x="-9525" y="1049338"/>
            <a:ext cx="9151938" cy="82550"/>
            <a:chOff x="1" y="591"/>
            <a:chExt cx="5759" cy="52"/>
          </a:xfrm>
        </p:grpSpPr>
        <p:sp>
          <p:nvSpPr>
            <p:cNvPr id="1030" name="Line 9"/>
            <p:cNvSpPr>
              <a:spLocks noChangeShapeType="1"/>
            </p:cNvSpPr>
            <p:nvPr/>
          </p:nvSpPr>
          <p:spPr bwMode="auto">
            <a:xfrm>
              <a:off x="2" y="591"/>
              <a:ext cx="5758" cy="0"/>
            </a:xfrm>
            <a:prstGeom prst="line">
              <a:avLst/>
            </a:prstGeom>
            <a:noFill/>
            <a:ln w="7620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1031" name="Line 10"/>
            <p:cNvSpPr>
              <a:spLocks noChangeShapeType="1"/>
            </p:cNvSpPr>
            <p:nvPr/>
          </p:nvSpPr>
          <p:spPr bwMode="auto">
            <a:xfrm>
              <a:off x="2" y="626"/>
              <a:ext cx="5758" cy="0"/>
            </a:xfrm>
            <a:prstGeom prst="line">
              <a:avLst/>
            </a:prstGeom>
            <a:noFill/>
            <a:ln w="1270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1032" name="Line 11"/>
            <p:cNvSpPr>
              <a:spLocks noChangeShapeType="1"/>
            </p:cNvSpPr>
            <p:nvPr/>
          </p:nvSpPr>
          <p:spPr bwMode="auto">
            <a:xfrm>
              <a:off x="1" y="643"/>
              <a:ext cx="5759" cy="0"/>
            </a:xfrm>
            <a:prstGeom prst="line">
              <a:avLst/>
            </a:prstGeom>
            <a:noFill/>
            <a:ln w="1270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sz="1400"/>
            </a:p>
          </p:txBody>
        </p:sp>
      </p:grpSp>
      <p:sp>
        <p:nvSpPr>
          <p:cNvPr id="9" name="文字方塊 8"/>
          <p:cNvSpPr txBox="1"/>
          <p:nvPr userDrawn="1"/>
        </p:nvSpPr>
        <p:spPr>
          <a:xfrm>
            <a:off x="8372475" y="6530977"/>
            <a:ext cx="750888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fld id="{356DB351-20F3-4C70-B993-998698465E8B}" type="slidenum">
              <a:rPr lang="zh-TW" altLang="en-US" sz="1400" i="0" u="none" smtClean="0">
                <a:solidFill>
                  <a:srgbClr val="7F7F7F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rPr>
              <a:pPr algn="ctr" eaLnBrk="1" hangingPunct="1">
                <a:defRPr/>
              </a:pPr>
              <a:t>‹#›</a:t>
            </a:fld>
            <a:endParaRPr lang="en-US" altLang="zh-TW" sz="1400" i="0" u="none" dirty="0">
              <a:solidFill>
                <a:srgbClr val="7F7F7F"/>
              </a:solidFill>
              <a:latin typeface="Calibri" pitchFamily="34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86" r:id="rId2"/>
    <p:sldLayoutId id="2147484098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latin typeface="Comic Sans MS" pitchFamily="66" charset="0"/>
          <a:ea typeface="標楷體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latin typeface="Comic Sans MS" pitchFamily="66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latin typeface="Comic Sans MS" pitchFamily="66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latin typeface="Comic Sans MS" pitchFamily="66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latin typeface="Comic Sans MS" pitchFamily="66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 2" pitchFamily="18" charset="2"/>
        <a:buChar char="©"/>
        <a:defRPr kumimoji="1" sz="2400" b="1">
          <a:solidFill>
            <a:schemeClr val="tx1"/>
          </a:solidFill>
          <a:latin typeface="Calibri" pitchFamily="34" charset="0"/>
          <a:ea typeface="標楷體" pitchFamily="65" charset="-12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u"/>
        <a:defRPr kumimoji="1" sz="2000" b="1">
          <a:solidFill>
            <a:schemeClr val="tx1"/>
          </a:solidFill>
          <a:latin typeface="Calibri" pitchFamily="34" charset="0"/>
          <a:ea typeface="標楷體" pitchFamily="65" charset="-12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B1BFF"/>
        </a:buClr>
        <a:buSzPct val="80000"/>
        <a:buFont typeface="Times New Roman" pitchFamily="18" charset="0"/>
        <a:buChar char="»"/>
        <a:defRPr kumimoji="1" b="1">
          <a:solidFill>
            <a:schemeClr val="tx1"/>
          </a:solidFill>
          <a:latin typeface="Calibri" pitchFamily="34" charset="0"/>
          <a:ea typeface="標楷體" pitchFamily="65" charset="-12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Book Antiqua" pitchFamily="18" charset="0"/>
        <a:buChar char="−"/>
        <a:defRPr kumimoji="1" sz="1600" b="1">
          <a:solidFill>
            <a:schemeClr val="tx1"/>
          </a:solidFill>
          <a:latin typeface="Calibri" pitchFamily="34" charset="0"/>
          <a:ea typeface="標楷體" pitchFamily="65" charset="-12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D4D4D"/>
        </a:buClr>
        <a:buSzPct val="50000"/>
        <a:buFont typeface="Wingdings" pitchFamily="2" charset="2"/>
        <a:buChar char="l"/>
        <a:defRPr kumimoji="1" sz="1400" b="1">
          <a:solidFill>
            <a:schemeClr val="tx1"/>
          </a:solidFill>
          <a:latin typeface="Calibri" pitchFamily="34" charset="0"/>
          <a:ea typeface="標楷體" pitchFamily="65" charset="-120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37067" y="374652"/>
            <a:ext cx="8669868" cy="2371725"/>
          </a:xfrm>
        </p:spPr>
        <p:txBody>
          <a:bodyPr/>
          <a:lstStyle/>
          <a:p>
            <a:pPr>
              <a:defRPr/>
            </a:pPr>
            <a:r>
              <a:rPr lang="en-US" altLang="zh-TW" sz="4800" dirty="0" smtClean="0">
                <a:latin typeface="Calibri" panose="020F0502020204030204" pitchFamily="34" charset="0"/>
              </a:rPr>
              <a:t>2021 </a:t>
            </a:r>
            <a:r>
              <a:rPr lang="en-US" altLang="zh-TW" sz="4800" dirty="0">
                <a:latin typeface="Calibri" panose="020F0502020204030204" pitchFamily="34" charset="0"/>
              </a:rPr>
              <a:t>CAD </a:t>
            </a:r>
            <a:r>
              <a:rPr lang="en-US" altLang="zh-TW" sz="4800" dirty="0" smtClean="0">
                <a:latin typeface="Calibri" panose="020F0502020204030204" pitchFamily="34" charset="0"/>
              </a:rPr>
              <a:t>Contest @ ICCAD</a:t>
            </a:r>
            <a:r>
              <a:rPr lang="en-US" altLang="zh-TW" sz="4800" dirty="0">
                <a:latin typeface="Calibri" panose="020F0502020204030204" pitchFamily="34" charset="0"/>
              </a:rPr>
              <a:t/>
            </a:r>
            <a:br>
              <a:rPr lang="en-US" altLang="zh-TW" sz="4800" dirty="0">
                <a:latin typeface="Calibri" panose="020F0502020204030204" pitchFamily="34" charset="0"/>
              </a:rPr>
            </a:br>
            <a:r>
              <a:rPr lang="en-US" altLang="zh-TW" sz="4800" dirty="0">
                <a:latin typeface="Calibri" panose="020F0502020204030204" pitchFamily="34" charset="0"/>
              </a:rPr>
              <a:t>Macro</a:t>
            </a:r>
            <a:r>
              <a:rPr lang="zh-TW" altLang="en-US" sz="4800" dirty="0">
                <a:latin typeface="Calibri" panose="020F0502020204030204" pitchFamily="34" charset="0"/>
              </a:rPr>
              <a:t> </a:t>
            </a:r>
            <a:r>
              <a:rPr lang="en-US" altLang="zh-TW" sz="4800" dirty="0">
                <a:latin typeface="Calibri" panose="020F0502020204030204" pitchFamily="34" charset="0"/>
              </a:rPr>
              <a:t>Legalization</a:t>
            </a:r>
            <a:endParaRPr lang="zh-TW" altLang="en-US" sz="4800" dirty="0">
              <a:latin typeface="Calibri" panose="020F0502020204030204" pitchFamily="34" charset="0"/>
            </a:endParaRPr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>
          <a:xfrm>
            <a:off x="1371601" y="3508130"/>
            <a:ext cx="6400800" cy="2804746"/>
          </a:xfrm>
        </p:spPr>
        <p:txBody>
          <a:bodyPr/>
          <a:lstStyle/>
          <a:p>
            <a:r>
              <a:rPr lang="en-US" altLang="zh-TW" sz="2000" dirty="0" smtClean="0"/>
              <a:t>National Taiwan University of Science and Technology </a:t>
            </a:r>
            <a:endParaRPr lang="en-US" altLang="zh-TW" sz="2000" b="0" dirty="0"/>
          </a:p>
          <a:p>
            <a:r>
              <a:rPr lang="en-US" altLang="zh-TW" b="0" dirty="0" smtClean="0"/>
              <a:t>YU-CHE LEE</a:t>
            </a:r>
            <a:endParaRPr lang="en-US" altLang="zh-TW" b="0" dirty="0"/>
          </a:p>
          <a:p>
            <a:r>
              <a:rPr lang="en-US" altLang="zh-TW" b="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4476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Overlap Reduction Example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</a:rPr>
              <a:t>Simple case can be handled easily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2" y="2552701"/>
            <a:ext cx="4204456" cy="223910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452" y="2574565"/>
            <a:ext cx="4166961" cy="221724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603025" y="4855756"/>
            <a:ext cx="1595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0" u="none" dirty="0" smtClean="0">
                <a:solidFill>
                  <a:schemeClr val="tx1"/>
                </a:solidFill>
              </a:rPr>
              <a:t>Before reduce overlap</a:t>
            </a:r>
            <a:endParaRPr lang="zh-TW" altLang="en-US" sz="1200" i="0" u="none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073802" y="4855755"/>
            <a:ext cx="1462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0" u="none" dirty="0" smtClean="0">
                <a:solidFill>
                  <a:schemeClr val="tx1"/>
                </a:solidFill>
              </a:rPr>
              <a:t>After reduce overlap</a:t>
            </a:r>
            <a:endParaRPr lang="zh-TW" altLang="en-US" sz="1200" i="0" u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02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3 -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Legalization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11" y="1295400"/>
            <a:ext cx="4625719" cy="520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Constraint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lang="en-US" altLang="zh-TW" sz="2400" dirty="0" smtClean="0">
                <a:latin typeface="Times New Roman" panose="02020603050405020304" pitchFamily="18" charset="0"/>
              </a:rPr>
              <a:t>According to the placement, build the horizontal</a:t>
            </a:r>
            <a:r>
              <a:rPr lang="zh-TW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and vertical constraint graph(CG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).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4127814" y="2603948"/>
            <a:ext cx="2191609" cy="1094460"/>
            <a:chOff x="4312866" y="2581221"/>
            <a:chExt cx="2191609" cy="1094460"/>
          </a:xfrm>
        </p:grpSpPr>
        <p:sp>
          <p:nvSpPr>
            <p:cNvPr id="10" name="橢圓 9"/>
            <p:cNvSpPr/>
            <p:nvPr/>
          </p:nvSpPr>
          <p:spPr bwMode="auto">
            <a:xfrm>
              <a:off x="4795127" y="2651556"/>
              <a:ext cx="149469" cy="149469"/>
            </a:xfrm>
            <a:prstGeom prst="ellips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 bwMode="auto">
            <a:xfrm>
              <a:off x="4963170" y="3051517"/>
              <a:ext cx="149469" cy="149469"/>
            </a:xfrm>
            <a:prstGeom prst="ellips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 bwMode="auto">
            <a:xfrm>
              <a:off x="4822495" y="3526212"/>
              <a:ext cx="149469" cy="149469"/>
            </a:xfrm>
            <a:prstGeom prst="ellips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 bwMode="auto">
            <a:xfrm>
              <a:off x="5529284" y="2581221"/>
              <a:ext cx="149469" cy="149469"/>
            </a:xfrm>
            <a:prstGeom prst="ellips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 bwMode="auto">
            <a:xfrm>
              <a:off x="5391045" y="3286071"/>
              <a:ext cx="149469" cy="149469"/>
            </a:xfrm>
            <a:prstGeom prst="ellips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 bwMode="auto">
            <a:xfrm>
              <a:off x="5956260" y="2686725"/>
              <a:ext cx="149469" cy="149469"/>
            </a:xfrm>
            <a:prstGeom prst="ellips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 bwMode="auto">
            <a:xfrm>
              <a:off x="5929838" y="3293394"/>
              <a:ext cx="149469" cy="149469"/>
            </a:xfrm>
            <a:prstGeom prst="ellips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cxnSp>
          <p:nvCxnSpPr>
            <p:cNvPr id="17" name="直線單箭頭接點 16"/>
            <p:cNvCxnSpPr>
              <a:stCxn id="10" idx="6"/>
              <a:endCxn id="13" idx="2"/>
            </p:cNvCxnSpPr>
            <p:nvPr/>
          </p:nvCxnSpPr>
          <p:spPr bwMode="auto">
            <a:xfrm flipV="1">
              <a:off x="4944596" y="2655956"/>
              <a:ext cx="584688" cy="7033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8" name="直線單箭頭接點 17"/>
            <p:cNvCxnSpPr>
              <a:stCxn id="10" idx="6"/>
              <a:endCxn id="15" idx="2"/>
            </p:cNvCxnSpPr>
            <p:nvPr/>
          </p:nvCxnSpPr>
          <p:spPr bwMode="auto">
            <a:xfrm>
              <a:off x="4944595" y="2726291"/>
              <a:ext cx="1011664" cy="3516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9" name="直線單箭頭接點 18"/>
            <p:cNvCxnSpPr>
              <a:stCxn id="10" idx="6"/>
              <a:endCxn id="14" idx="1"/>
            </p:cNvCxnSpPr>
            <p:nvPr/>
          </p:nvCxnSpPr>
          <p:spPr bwMode="auto">
            <a:xfrm>
              <a:off x="4944595" y="2726291"/>
              <a:ext cx="468338" cy="58166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0" name="直線單箭頭接點 19"/>
            <p:cNvCxnSpPr>
              <a:endCxn id="16" idx="1"/>
            </p:cNvCxnSpPr>
            <p:nvPr/>
          </p:nvCxnSpPr>
          <p:spPr bwMode="auto">
            <a:xfrm>
              <a:off x="4969931" y="2726291"/>
              <a:ext cx="981796" cy="5889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1" name="直線單箭頭接點 20"/>
            <p:cNvCxnSpPr>
              <a:stCxn id="11" idx="7"/>
              <a:endCxn id="13" idx="3"/>
            </p:cNvCxnSpPr>
            <p:nvPr/>
          </p:nvCxnSpPr>
          <p:spPr bwMode="auto">
            <a:xfrm flipV="1">
              <a:off x="5090750" y="2708801"/>
              <a:ext cx="460423" cy="3646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2" name="直線單箭頭接點 21"/>
            <p:cNvCxnSpPr>
              <a:stCxn id="11" idx="6"/>
              <a:endCxn id="14" idx="1"/>
            </p:cNvCxnSpPr>
            <p:nvPr/>
          </p:nvCxnSpPr>
          <p:spPr bwMode="auto">
            <a:xfrm>
              <a:off x="5112639" y="3126251"/>
              <a:ext cx="300295" cy="18170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3" name="直線單箭頭接點 22"/>
            <p:cNvCxnSpPr>
              <a:stCxn id="11" idx="6"/>
              <a:endCxn id="15" idx="2"/>
            </p:cNvCxnSpPr>
            <p:nvPr/>
          </p:nvCxnSpPr>
          <p:spPr bwMode="auto">
            <a:xfrm flipV="1">
              <a:off x="5112639" y="2761459"/>
              <a:ext cx="843621" cy="3647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4" name="直線單箭頭接點 23"/>
            <p:cNvCxnSpPr>
              <a:stCxn id="11" idx="6"/>
              <a:endCxn id="16" idx="2"/>
            </p:cNvCxnSpPr>
            <p:nvPr/>
          </p:nvCxnSpPr>
          <p:spPr bwMode="auto">
            <a:xfrm>
              <a:off x="5112639" y="3126252"/>
              <a:ext cx="817199" cy="24187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5" name="直線單箭頭接點 24"/>
            <p:cNvCxnSpPr>
              <a:stCxn id="14" idx="6"/>
              <a:endCxn id="16" idx="2"/>
            </p:cNvCxnSpPr>
            <p:nvPr/>
          </p:nvCxnSpPr>
          <p:spPr bwMode="auto">
            <a:xfrm>
              <a:off x="5540514" y="3360806"/>
              <a:ext cx="389324" cy="732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6" name="直線單箭頭接點 25"/>
            <p:cNvCxnSpPr>
              <a:stCxn id="13" idx="6"/>
              <a:endCxn id="15" idx="1"/>
            </p:cNvCxnSpPr>
            <p:nvPr/>
          </p:nvCxnSpPr>
          <p:spPr bwMode="auto">
            <a:xfrm>
              <a:off x="5678752" y="2655955"/>
              <a:ext cx="299396" cy="526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7" name="直線單箭頭接點 26"/>
            <p:cNvCxnSpPr>
              <a:stCxn id="12" idx="7"/>
              <a:endCxn id="13" idx="4"/>
            </p:cNvCxnSpPr>
            <p:nvPr/>
          </p:nvCxnSpPr>
          <p:spPr bwMode="auto">
            <a:xfrm flipV="1">
              <a:off x="4950075" y="2730690"/>
              <a:ext cx="653944" cy="81741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8" name="直線單箭頭接點 27"/>
            <p:cNvCxnSpPr>
              <a:stCxn id="12" idx="7"/>
              <a:endCxn id="14" idx="2"/>
            </p:cNvCxnSpPr>
            <p:nvPr/>
          </p:nvCxnSpPr>
          <p:spPr bwMode="auto">
            <a:xfrm flipV="1">
              <a:off x="4950075" y="3360806"/>
              <a:ext cx="440970" cy="1872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9" name="直線單箭頭接點 28"/>
            <p:cNvCxnSpPr>
              <a:stCxn id="12" idx="7"/>
              <a:endCxn id="15" idx="3"/>
            </p:cNvCxnSpPr>
            <p:nvPr/>
          </p:nvCxnSpPr>
          <p:spPr bwMode="auto">
            <a:xfrm flipV="1">
              <a:off x="4950075" y="2814305"/>
              <a:ext cx="1028074" cy="73379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0" name="直線單箭頭接點 29"/>
            <p:cNvCxnSpPr>
              <a:stCxn id="12" idx="7"/>
              <a:endCxn id="16" idx="3"/>
            </p:cNvCxnSpPr>
            <p:nvPr/>
          </p:nvCxnSpPr>
          <p:spPr bwMode="auto">
            <a:xfrm flipV="1">
              <a:off x="4950075" y="3420974"/>
              <a:ext cx="1001652" cy="1271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31" name="橢圓 30"/>
            <p:cNvSpPr/>
            <p:nvPr/>
          </p:nvSpPr>
          <p:spPr bwMode="auto">
            <a:xfrm>
              <a:off x="4312866" y="3064660"/>
              <a:ext cx="149469" cy="149469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 bwMode="auto">
            <a:xfrm>
              <a:off x="6355006" y="2965605"/>
              <a:ext cx="149469" cy="149469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cxnSp>
          <p:nvCxnSpPr>
            <p:cNvPr id="33" name="直線單箭頭接點 32"/>
            <p:cNvCxnSpPr>
              <a:stCxn id="31" idx="7"/>
              <a:endCxn id="10" idx="3"/>
            </p:cNvCxnSpPr>
            <p:nvPr/>
          </p:nvCxnSpPr>
          <p:spPr bwMode="auto">
            <a:xfrm flipV="1">
              <a:off x="4440446" y="2779136"/>
              <a:ext cx="376570" cy="3074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4" name="直線單箭頭接點 33"/>
            <p:cNvCxnSpPr>
              <a:stCxn id="31" idx="6"/>
              <a:endCxn id="11" idx="2"/>
            </p:cNvCxnSpPr>
            <p:nvPr/>
          </p:nvCxnSpPr>
          <p:spPr bwMode="auto">
            <a:xfrm flipV="1">
              <a:off x="4462335" y="3126252"/>
              <a:ext cx="500835" cy="1314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5" name="直線單箭頭接點 34"/>
            <p:cNvCxnSpPr>
              <a:stCxn id="31" idx="5"/>
              <a:endCxn id="12" idx="1"/>
            </p:cNvCxnSpPr>
            <p:nvPr/>
          </p:nvCxnSpPr>
          <p:spPr bwMode="auto">
            <a:xfrm>
              <a:off x="4440446" y="3192240"/>
              <a:ext cx="403938" cy="35586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6" name="直線單箭頭接點 35"/>
            <p:cNvCxnSpPr>
              <a:stCxn id="15" idx="6"/>
              <a:endCxn id="32" idx="1"/>
            </p:cNvCxnSpPr>
            <p:nvPr/>
          </p:nvCxnSpPr>
          <p:spPr bwMode="auto">
            <a:xfrm>
              <a:off x="6105729" y="2761460"/>
              <a:ext cx="271166" cy="2260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7" name="直線單箭頭接點 36"/>
            <p:cNvCxnSpPr>
              <a:stCxn id="16" idx="6"/>
              <a:endCxn id="32" idx="3"/>
            </p:cNvCxnSpPr>
            <p:nvPr/>
          </p:nvCxnSpPr>
          <p:spPr bwMode="auto">
            <a:xfrm flipV="1">
              <a:off x="6079307" y="3093185"/>
              <a:ext cx="297588" cy="27494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6" name="群組 5"/>
          <p:cNvGrpSpPr/>
          <p:nvPr/>
        </p:nvGrpSpPr>
        <p:grpSpPr>
          <a:xfrm>
            <a:off x="4507468" y="4261770"/>
            <a:ext cx="1104683" cy="1759361"/>
            <a:chOff x="7098169" y="2098494"/>
            <a:chExt cx="1104683" cy="1759361"/>
          </a:xfrm>
        </p:grpSpPr>
        <p:sp>
          <p:nvSpPr>
            <p:cNvPr id="38" name="橢圓 37"/>
            <p:cNvSpPr/>
            <p:nvPr/>
          </p:nvSpPr>
          <p:spPr bwMode="auto">
            <a:xfrm>
              <a:off x="7098169" y="2643765"/>
              <a:ext cx="149469" cy="149469"/>
            </a:xfrm>
            <a:prstGeom prst="ellips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 bwMode="auto">
            <a:xfrm>
              <a:off x="7154341" y="2962156"/>
              <a:ext cx="149469" cy="149469"/>
            </a:xfrm>
            <a:prstGeom prst="ellips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 bwMode="auto">
            <a:xfrm>
              <a:off x="7140777" y="3307534"/>
              <a:ext cx="149469" cy="149469"/>
            </a:xfrm>
            <a:prstGeom prst="ellips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 bwMode="auto">
            <a:xfrm>
              <a:off x="7627664" y="2658760"/>
              <a:ext cx="149469" cy="149469"/>
            </a:xfrm>
            <a:prstGeom prst="ellips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 bwMode="auto">
            <a:xfrm>
              <a:off x="7568652" y="3196438"/>
              <a:ext cx="149469" cy="149469"/>
            </a:xfrm>
            <a:prstGeom prst="ellips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 bwMode="auto">
            <a:xfrm>
              <a:off x="8053383" y="2653474"/>
              <a:ext cx="149469" cy="149469"/>
            </a:xfrm>
            <a:prstGeom prst="ellips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 bwMode="auto">
            <a:xfrm>
              <a:off x="8037078" y="3089464"/>
              <a:ext cx="149469" cy="149469"/>
            </a:xfrm>
            <a:prstGeom prst="ellips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cxnSp>
          <p:nvCxnSpPr>
            <p:cNvPr id="45" name="直線單箭頭接點 44"/>
            <p:cNvCxnSpPr>
              <a:stCxn id="40" idx="0"/>
              <a:endCxn id="39" idx="4"/>
            </p:cNvCxnSpPr>
            <p:nvPr/>
          </p:nvCxnSpPr>
          <p:spPr bwMode="auto">
            <a:xfrm flipV="1">
              <a:off x="7215512" y="3111625"/>
              <a:ext cx="13564" cy="1959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6" name="直線單箭頭接點 45"/>
            <p:cNvCxnSpPr>
              <a:stCxn id="39" idx="0"/>
              <a:endCxn id="38" idx="4"/>
            </p:cNvCxnSpPr>
            <p:nvPr/>
          </p:nvCxnSpPr>
          <p:spPr bwMode="auto">
            <a:xfrm flipH="1" flipV="1">
              <a:off x="7172904" y="2793234"/>
              <a:ext cx="56172" cy="1689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7" name="直線單箭頭接點 46"/>
            <p:cNvCxnSpPr>
              <a:stCxn id="42" idx="0"/>
              <a:endCxn id="41" idx="4"/>
            </p:cNvCxnSpPr>
            <p:nvPr/>
          </p:nvCxnSpPr>
          <p:spPr bwMode="auto">
            <a:xfrm flipV="1">
              <a:off x="7643386" y="2808229"/>
              <a:ext cx="59012" cy="3882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8" name="直線單箭頭接點 47"/>
            <p:cNvCxnSpPr>
              <a:stCxn id="44" idx="0"/>
              <a:endCxn id="43" idx="4"/>
            </p:cNvCxnSpPr>
            <p:nvPr/>
          </p:nvCxnSpPr>
          <p:spPr bwMode="auto">
            <a:xfrm flipV="1">
              <a:off x="8111813" y="2802943"/>
              <a:ext cx="16305" cy="28652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49" name="橢圓 48"/>
            <p:cNvSpPr/>
            <p:nvPr/>
          </p:nvSpPr>
          <p:spPr bwMode="auto">
            <a:xfrm>
              <a:off x="7627664" y="3708386"/>
              <a:ext cx="149469" cy="149469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cxnSp>
          <p:nvCxnSpPr>
            <p:cNvPr id="50" name="直線單箭頭接點 49"/>
            <p:cNvCxnSpPr>
              <a:stCxn id="49" idx="7"/>
              <a:endCxn id="44" idx="3"/>
            </p:cNvCxnSpPr>
            <p:nvPr/>
          </p:nvCxnSpPr>
          <p:spPr bwMode="auto">
            <a:xfrm flipV="1">
              <a:off x="7755244" y="3217044"/>
              <a:ext cx="303723" cy="5132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1" name="直線單箭頭接點 50"/>
            <p:cNvCxnSpPr>
              <a:stCxn id="49" idx="0"/>
              <a:endCxn id="42" idx="4"/>
            </p:cNvCxnSpPr>
            <p:nvPr/>
          </p:nvCxnSpPr>
          <p:spPr bwMode="auto">
            <a:xfrm flipH="1" flipV="1">
              <a:off x="7643386" y="3345907"/>
              <a:ext cx="59012" cy="36247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2" name="直線單箭頭接點 51"/>
            <p:cNvCxnSpPr>
              <a:stCxn id="49" idx="1"/>
              <a:endCxn id="40" idx="5"/>
            </p:cNvCxnSpPr>
            <p:nvPr/>
          </p:nvCxnSpPr>
          <p:spPr bwMode="auto">
            <a:xfrm flipH="1" flipV="1">
              <a:off x="7268356" y="3435114"/>
              <a:ext cx="381196" cy="29516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3" name="直線單箭頭接點 52"/>
            <p:cNvCxnSpPr>
              <a:stCxn id="42" idx="6"/>
              <a:endCxn id="43" idx="3"/>
            </p:cNvCxnSpPr>
            <p:nvPr/>
          </p:nvCxnSpPr>
          <p:spPr bwMode="auto">
            <a:xfrm flipV="1">
              <a:off x="7718121" y="2781054"/>
              <a:ext cx="357151" cy="49011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54" name="橢圓 53"/>
            <p:cNvSpPr/>
            <p:nvPr/>
          </p:nvSpPr>
          <p:spPr bwMode="auto">
            <a:xfrm>
              <a:off x="7598158" y="2098494"/>
              <a:ext cx="149469" cy="149469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cxnSp>
          <p:nvCxnSpPr>
            <p:cNvPr id="55" name="直線單箭頭接點 54"/>
            <p:cNvCxnSpPr>
              <a:stCxn id="41" idx="0"/>
              <a:endCxn id="54" idx="4"/>
            </p:cNvCxnSpPr>
            <p:nvPr/>
          </p:nvCxnSpPr>
          <p:spPr bwMode="auto">
            <a:xfrm flipH="1" flipV="1">
              <a:off x="7672892" y="2247963"/>
              <a:ext cx="29506" cy="41079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6" name="直線單箭頭接點 55"/>
            <p:cNvCxnSpPr>
              <a:stCxn id="38" idx="7"/>
              <a:endCxn id="54" idx="3"/>
            </p:cNvCxnSpPr>
            <p:nvPr/>
          </p:nvCxnSpPr>
          <p:spPr bwMode="auto">
            <a:xfrm flipV="1">
              <a:off x="7225748" y="2226073"/>
              <a:ext cx="394298" cy="4395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7" name="直線單箭頭接點 56"/>
            <p:cNvCxnSpPr>
              <a:stCxn id="43" idx="1"/>
              <a:endCxn id="54" idx="5"/>
            </p:cNvCxnSpPr>
            <p:nvPr/>
          </p:nvCxnSpPr>
          <p:spPr bwMode="auto">
            <a:xfrm flipH="1" flipV="1">
              <a:off x="7725737" y="2226074"/>
              <a:ext cx="349534" cy="44928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84" name="向下箭號 83"/>
          <p:cNvSpPr/>
          <p:nvPr/>
        </p:nvSpPr>
        <p:spPr bwMode="auto">
          <a:xfrm rot="14357260">
            <a:off x="3679250" y="3310904"/>
            <a:ext cx="315675" cy="779084"/>
          </a:xfrm>
          <a:prstGeom prst="downArrow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4653972" y="3768192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 smtClean="0">
                <a:solidFill>
                  <a:schemeClr val="tx1"/>
                </a:solidFill>
              </a:rPr>
              <a:t>Horizontal CG</a:t>
            </a:r>
            <a:endParaRPr lang="zh-TW" altLang="en-US" i="0" u="none" dirty="0">
              <a:solidFill>
                <a:schemeClr val="tx1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592484" y="6040392"/>
            <a:ext cx="1038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 smtClean="0">
                <a:solidFill>
                  <a:schemeClr val="tx1"/>
                </a:solidFill>
              </a:rPr>
              <a:t>Vertical CG</a:t>
            </a:r>
            <a:endParaRPr lang="zh-TW" altLang="en-US" i="0" u="none" dirty="0">
              <a:solidFill>
                <a:schemeClr val="tx1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1397247" y="4944330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 smtClean="0">
                <a:solidFill>
                  <a:schemeClr val="tx1"/>
                </a:solidFill>
              </a:rPr>
              <a:t>Placement</a:t>
            </a:r>
            <a:endParaRPr lang="zh-TW" altLang="en-US" i="0" u="none" dirty="0">
              <a:solidFill>
                <a:schemeClr val="tx1"/>
              </a:solidFill>
            </a:endParaRPr>
          </a:p>
        </p:txBody>
      </p:sp>
      <p:grpSp>
        <p:nvGrpSpPr>
          <p:cNvPr id="82" name="群組 81"/>
          <p:cNvGrpSpPr/>
          <p:nvPr/>
        </p:nvGrpSpPr>
        <p:grpSpPr>
          <a:xfrm>
            <a:off x="568109" y="3605937"/>
            <a:ext cx="2593111" cy="1294695"/>
            <a:chOff x="802804" y="2479822"/>
            <a:chExt cx="2331368" cy="1164011"/>
          </a:xfrm>
        </p:grpSpPr>
        <p:sp>
          <p:nvSpPr>
            <p:cNvPr id="59" name="矩形 58"/>
            <p:cNvSpPr/>
            <p:nvPr/>
          </p:nvSpPr>
          <p:spPr bwMode="auto">
            <a:xfrm>
              <a:off x="2067985" y="2484410"/>
              <a:ext cx="670034" cy="439616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 i="0" u="none" dirty="0"/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2061914" y="2984407"/>
              <a:ext cx="503115" cy="55565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 i="0" u="none" dirty="0"/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1267306" y="2526241"/>
              <a:ext cx="404446" cy="265361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 i="0" u="none" dirty="0"/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1462227" y="2818097"/>
              <a:ext cx="670034" cy="439616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 i="0" u="none" dirty="0"/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1226750" y="3217981"/>
              <a:ext cx="476740" cy="312794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 i="0" u="none" dirty="0"/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2629736" y="3231338"/>
              <a:ext cx="503115" cy="204461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 i="0" u="none" dirty="0"/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2948764" y="2481600"/>
              <a:ext cx="185408" cy="309971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 i="0" u="none" dirty="0"/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802804" y="2479822"/>
              <a:ext cx="2329962" cy="1164011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 i="0" u="none" dirty="0"/>
            </a:p>
          </p:txBody>
        </p:sp>
      </p:grpSp>
      <p:sp>
        <p:nvSpPr>
          <p:cNvPr id="99" name="向下箭號 98"/>
          <p:cNvSpPr/>
          <p:nvPr/>
        </p:nvSpPr>
        <p:spPr bwMode="auto">
          <a:xfrm rot="18153430">
            <a:off x="3681502" y="4410350"/>
            <a:ext cx="315675" cy="779084"/>
          </a:xfrm>
          <a:prstGeom prst="downArrow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956845" y="2458825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 smtClean="0">
                <a:solidFill>
                  <a:schemeClr val="tx1"/>
                </a:solidFill>
              </a:rPr>
              <a:t>:</a:t>
            </a:r>
            <a:r>
              <a:rPr lang="zh-TW" altLang="en-US" i="0" u="none" dirty="0" smtClean="0">
                <a:solidFill>
                  <a:schemeClr val="tx1"/>
                </a:solidFill>
              </a:rPr>
              <a:t> </a:t>
            </a:r>
            <a:r>
              <a:rPr lang="en-US" altLang="zh-TW" i="0" u="none" dirty="0" smtClean="0">
                <a:solidFill>
                  <a:schemeClr val="tx1"/>
                </a:solidFill>
              </a:rPr>
              <a:t>Macro</a:t>
            </a:r>
            <a:endParaRPr lang="zh-TW" altLang="en-US" i="0" u="none" dirty="0">
              <a:solidFill>
                <a:schemeClr val="tx1"/>
              </a:solidFill>
            </a:endParaRPr>
          </a:p>
        </p:txBody>
      </p:sp>
      <p:sp>
        <p:nvSpPr>
          <p:cNvPr id="69" name="橢圓 68"/>
          <p:cNvSpPr/>
          <p:nvPr/>
        </p:nvSpPr>
        <p:spPr bwMode="auto">
          <a:xfrm>
            <a:off x="6714353" y="2542113"/>
            <a:ext cx="149469" cy="149469"/>
          </a:xfrm>
          <a:prstGeom prst="ellipse">
            <a:avLst/>
          </a:prstGeom>
          <a:solidFill>
            <a:srgbClr val="3399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/>
          </a:p>
        </p:txBody>
      </p:sp>
      <p:cxnSp>
        <p:nvCxnSpPr>
          <p:cNvPr id="70" name="直線單箭頭接點 69"/>
          <p:cNvCxnSpPr/>
          <p:nvPr/>
        </p:nvCxnSpPr>
        <p:spPr bwMode="auto">
          <a:xfrm>
            <a:off x="6646417" y="3045394"/>
            <a:ext cx="32462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4" name="文字方塊 73"/>
          <p:cNvSpPr txBox="1"/>
          <p:nvPr/>
        </p:nvSpPr>
        <p:spPr>
          <a:xfrm>
            <a:off x="6963480" y="2872211"/>
            <a:ext cx="18102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0" u="none" dirty="0" smtClean="0">
                <a:solidFill>
                  <a:schemeClr val="tx1"/>
                </a:solidFill>
              </a:rPr>
              <a:t>:</a:t>
            </a:r>
            <a:r>
              <a:rPr lang="zh-TW" altLang="en-US" i="0" u="none" dirty="0" smtClean="0">
                <a:solidFill>
                  <a:schemeClr val="tx1"/>
                </a:solidFill>
              </a:rPr>
              <a:t> </a:t>
            </a:r>
            <a:r>
              <a:rPr lang="en-US" altLang="zh-TW" i="0" u="none" dirty="0" smtClean="0">
                <a:solidFill>
                  <a:schemeClr val="tx1"/>
                </a:solidFill>
              </a:rPr>
              <a:t>Edge, </a:t>
            </a:r>
            <a:r>
              <a:rPr lang="el-GR" altLang="zh-TW" i="0" u="none" dirty="0" smtClean="0">
                <a:solidFill>
                  <a:schemeClr val="tx1"/>
                </a:solidFill>
              </a:rPr>
              <a:t>ω</a:t>
            </a:r>
            <a:r>
              <a:rPr lang="en-US" altLang="zh-TW" i="0" u="none" dirty="0" smtClean="0">
                <a:solidFill>
                  <a:schemeClr val="tx1"/>
                </a:solidFill>
              </a:rPr>
              <a:t> is edge weight, representing the </a:t>
            </a:r>
            <a:r>
              <a:rPr lang="en-US" altLang="zh-TW" i="0" u="none" dirty="0" smtClean="0">
                <a:solidFill>
                  <a:srgbClr val="FF0000"/>
                </a:solidFill>
              </a:rPr>
              <a:t>non-overlapping constraint </a:t>
            </a:r>
            <a:r>
              <a:rPr lang="en-US" altLang="zh-TW" i="0" u="none" dirty="0" smtClean="0">
                <a:solidFill>
                  <a:schemeClr val="tx1"/>
                </a:solidFill>
              </a:rPr>
              <a:t>of two end-points</a:t>
            </a:r>
            <a:endParaRPr lang="zh-TW" altLang="en-US" i="0" u="none" dirty="0">
              <a:solidFill>
                <a:schemeClr val="tx1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637981" y="277817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i="0" u="none" dirty="0" smtClean="0">
                <a:solidFill>
                  <a:schemeClr val="tx1"/>
                </a:solidFill>
              </a:rPr>
              <a:t>ω</a:t>
            </a:r>
            <a:endParaRPr lang="zh-TW" altLang="en-US" i="0" u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Critical Path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lang="en-US" altLang="zh-TW" sz="2400" dirty="0" smtClean="0">
                <a:latin typeface="Times New Roman" panose="02020603050405020304" pitchFamily="18" charset="0"/>
              </a:rPr>
              <a:t>Check if the critical path of CG is longer than the chip size</a:t>
            </a:r>
          </a:p>
          <a:p>
            <a:pPr marL="742950" lvl="2" indent="-342900"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lang="en-US" altLang="zh-TW" sz="2000" b="0" dirty="0" smtClean="0">
                <a:latin typeface="Times New Roman" panose="02020603050405020304" pitchFamily="18" charset="0"/>
              </a:rPr>
              <a:t>If yes, remove the smallest macro in the critical path</a:t>
            </a:r>
          </a:p>
        </p:txBody>
      </p:sp>
      <p:grpSp>
        <p:nvGrpSpPr>
          <p:cNvPr id="67" name="群組 66"/>
          <p:cNvGrpSpPr/>
          <p:nvPr/>
        </p:nvGrpSpPr>
        <p:grpSpPr>
          <a:xfrm>
            <a:off x="1434535" y="2776231"/>
            <a:ext cx="6303505" cy="3759199"/>
            <a:chOff x="1608991" y="2330612"/>
            <a:chExt cx="6303505" cy="3759199"/>
          </a:xfrm>
        </p:grpSpPr>
        <p:sp>
          <p:nvSpPr>
            <p:cNvPr id="21" name="矩形 20"/>
            <p:cNvSpPr/>
            <p:nvPr/>
          </p:nvSpPr>
          <p:spPr bwMode="auto">
            <a:xfrm>
              <a:off x="6578419" y="2431920"/>
              <a:ext cx="1218645" cy="161369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 i="0" u="none" dirty="0"/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3561094" y="2431920"/>
              <a:ext cx="718884" cy="8820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 i="0" u="none" dirty="0"/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1608991" y="2330612"/>
              <a:ext cx="6303505" cy="3759199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 i="0" u="none" dirty="0"/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743971" y="2425836"/>
              <a:ext cx="745356" cy="93994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 i="0" u="none" dirty="0"/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594468" y="2425836"/>
              <a:ext cx="867072" cy="13389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 i="0" u="none" dirty="0"/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534117" y="2425358"/>
              <a:ext cx="1348520" cy="13389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 i="0" u="none" dirty="0"/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2994748" y="5174424"/>
              <a:ext cx="1318516" cy="91538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 i="0" u="none" dirty="0"/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3428854" y="4706742"/>
              <a:ext cx="745356" cy="71198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 i="0" u="none" dirty="0"/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4596665" y="4410604"/>
              <a:ext cx="1318516" cy="167920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 i="0" u="none" dirty="0"/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6106687" y="5122590"/>
              <a:ext cx="471732" cy="91538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 i="0" u="none" dirty="0"/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6677973" y="5122590"/>
              <a:ext cx="471732" cy="91538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 i="0" u="none" dirty="0"/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7249259" y="5122590"/>
              <a:ext cx="471732" cy="91538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 i="0" u="none" dirty="0"/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3128441" y="4538221"/>
              <a:ext cx="445889" cy="71198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 i="0" u="none" dirty="0"/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3574330" y="3463273"/>
              <a:ext cx="718884" cy="78341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 i="0" u="none" dirty="0"/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717324" y="2557734"/>
              <a:ext cx="979359" cy="77287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 i="0" u="none" dirty="0"/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4010652" y="2627863"/>
              <a:ext cx="699066" cy="361522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 i="0" u="none" dirty="0"/>
            </a:p>
          </p:txBody>
        </p:sp>
        <p:sp>
          <p:nvSpPr>
            <p:cNvPr id="4" name="橢圓 3"/>
            <p:cNvSpPr/>
            <p:nvPr/>
          </p:nvSpPr>
          <p:spPr bwMode="auto">
            <a:xfrm>
              <a:off x="2069860" y="2850594"/>
              <a:ext cx="93578" cy="93578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400" b="0" i="1" u="sng" strike="noStrike" cap="none" normalizeH="0" baseline="0" smtClean="0">
                <a:ln>
                  <a:noFill/>
                </a:ln>
                <a:solidFill>
                  <a:srgbClr val="003366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橢圓 22"/>
            <p:cNvSpPr/>
            <p:nvPr/>
          </p:nvSpPr>
          <p:spPr bwMode="auto">
            <a:xfrm>
              <a:off x="2976634" y="3048041"/>
              <a:ext cx="93578" cy="93578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400" b="0" i="1" u="sng" strike="noStrike" cap="none" normalizeH="0" baseline="0" smtClean="0">
                <a:ln>
                  <a:noFill/>
                </a:ln>
                <a:solidFill>
                  <a:srgbClr val="003366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橢圓 23"/>
            <p:cNvSpPr/>
            <p:nvPr/>
          </p:nvSpPr>
          <p:spPr bwMode="auto">
            <a:xfrm>
              <a:off x="3881493" y="2826143"/>
              <a:ext cx="93578" cy="93578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400" b="0" i="1" u="sng" strike="noStrike" cap="none" normalizeH="0" baseline="0" smtClean="0">
                <a:ln>
                  <a:noFill/>
                </a:ln>
                <a:solidFill>
                  <a:srgbClr val="003366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橢圓 24"/>
            <p:cNvSpPr/>
            <p:nvPr/>
          </p:nvSpPr>
          <p:spPr bwMode="auto">
            <a:xfrm>
              <a:off x="4317900" y="2763759"/>
              <a:ext cx="93578" cy="93578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400" b="0" i="1" u="sng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橢圓 25"/>
            <p:cNvSpPr/>
            <p:nvPr/>
          </p:nvSpPr>
          <p:spPr bwMode="auto">
            <a:xfrm>
              <a:off x="5173438" y="3037621"/>
              <a:ext cx="93578" cy="93578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400" b="0" i="1" u="sng" strike="noStrike" cap="none" normalizeH="0" baseline="0" smtClean="0">
                <a:ln>
                  <a:noFill/>
                </a:ln>
                <a:solidFill>
                  <a:srgbClr val="003366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橢圓 26"/>
            <p:cNvSpPr/>
            <p:nvPr/>
          </p:nvSpPr>
          <p:spPr bwMode="auto">
            <a:xfrm>
              <a:off x="6153938" y="2944043"/>
              <a:ext cx="93578" cy="93578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400" b="0" i="1" u="sng" strike="noStrike" cap="none" normalizeH="0" baseline="0" smtClean="0">
                <a:ln>
                  <a:noFill/>
                </a:ln>
                <a:solidFill>
                  <a:srgbClr val="003366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橢圓 27"/>
            <p:cNvSpPr/>
            <p:nvPr/>
          </p:nvSpPr>
          <p:spPr bwMode="auto">
            <a:xfrm>
              <a:off x="7146991" y="3191976"/>
              <a:ext cx="93578" cy="93578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400" b="0" i="1" u="sng" strike="noStrike" cap="none" normalizeH="0" baseline="0" smtClean="0">
                <a:ln>
                  <a:noFill/>
                </a:ln>
                <a:solidFill>
                  <a:srgbClr val="003366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2" name="直線接點 21"/>
            <p:cNvCxnSpPr>
              <a:stCxn id="4" idx="6"/>
              <a:endCxn id="23" idx="2"/>
            </p:cNvCxnSpPr>
            <p:nvPr/>
          </p:nvCxnSpPr>
          <p:spPr bwMode="auto">
            <a:xfrm>
              <a:off x="2163438" y="2897383"/>
              <a:ext cx="813196" cy="19744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5" name="直線接點 34"/>
            <p:cNvCxnSpPr>
              <a:stCxn id="23" idx="6"/>
              <a:endCxn id="24" idx="2"/>
            </p:cNvCxnSpPr>
            <p:nvPr/>
          </p:nvCxnSpPr>
          <p:spPr bwMode="auto">
            <a:xfrm flipV="1">
              <a:off x="3070212" y="2872932"/>
              <a:ext cx="811281" cy="2218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" name="直線接點 37"/>
            <p:cNvCxnSpPr>
              <a:stCxn id="24" idx="6"/>
              <a:endCxn id="25" idx="2"/>
            </p:cNvCxnSpPr>
            <p:nvPr/>
          </p:nvCxnSpPr>
          <p:spPr bwMode="auto">
            <a:xfrm flipV="1">
              <a:off x="3975071" y="2810548"/>
              <a:ext cx="342829" cy="623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直線接點 41"/>
            <p:cNvCxnSpPr>
              <a:stCxn id="25" idx="6"/>
              <a:endCxn id="26" idx="2"/>
            </p:cNvCxnSpPr>
            <p:nvPr/>
          </p:nvCxnSpPr>
          <p:spPr bwMode="auto">
            <a:xfrm>
              <a:off x="4411478" y="2810548"/>
              <a:ext cx="761960" cy="27386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直線接點 45"/>
            <p:cNvCxnSpPr>
              <a:stCxn id="26" idx="6"/>
              <a:endCxn id="27" idx="2"/>
            </p:cNvCxnSpPr>
            <p:nvPr/>
          </p:nvCxnSpPr>
          <p:spPr bwMode="auto">
            <a:xfrm flipV="1">
              <a:off x="5267016" y="2990832"/>
              <a:ext cx="886922" cy="935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" name="直線接點 48"/>
            <p:cNvCxnSpPr>
              <a:stCxn id="27" idx="6"/>
              <a:endCxn id="28" idx="2"/>
            </p:cNvCxnSpPr>
            <p:nvPr/>
          </p:nvCxnSpPr>
          <p:spPr bwMode="auto">
            <a:xfrm>
              <a:off x="6247516" y="2990832"/>
              <a:ext cx="899475" cy="24793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71" name="橢圓 70"/>
          <p:cNvSpPr/>
          <p:nvPr/>
        </p:nvSpPr>
        <p:spPr bwMode="auto">
          <a:xfrm>
            <a:off x="6269827" y="2194106"/>
            <a:ext cx="93578" cy="9357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橢圓 71"/>
          <p:cNvSpPr/>
          <p:nvPr/>
        </p:nvSpPr>
        <p:spPr bwMode="auto">
          <a:xfrm>
            <a:off x="6799388" y="2187494"/>
            <a:ext cx="93578" cy="9357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3" name="直線接點 72"/>
          <p:cNvCxnSpPr>
            <a:stCxn id="71" idx="6"/>
          </p:cNvCxnSpPr>
          <p:nvPr/>
        </p:nvCxnSpPr>
        <p:spPr bwMode="auto">
          <a:xfrm flipV="1">
            <a:off x="6363405" y="2194106"/>
            <a:ext cx="118571" cy="4678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9" name="文字方塊 78"/>
          <p:cNvSpPr txBox="1"/>
          <p:nvPr/>
        </p:nvSpPr>
        <p:spPr>
          <a:xfrm>
            <a:off x="6422690" y="19394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 smtClean="0">
                <a:solidFill>
                  <a:schemeClr val="tx1"/>
                </a:solidFill>
              </a:rPr>
              <a:t>…</a:t>
            </a:r>
            <a:endParaRPr lang="zh-TW" altLang="en-US" i="0" u="none" dirty="0">
              <a:solidFill>
                <a:schemeClr val="tx1"/>
              </a:solidFill>
            </a:endParaRPr>
          </a:p>
        </p:txBody>
      </p:sp>
      <p:cxnSp>
        <p:nvCxnSpPr>
          <p:cNvPr id="80" name="直線接點 79"/>
          <p:cNvCxnSpPr>
            <a:endCxn id="72" idx="2"/>
          </p:cNvCxnSpPr>
          <p:nvPr/>
        </p:nvCxnSpPr>
        <p:spPr bwMode="auto">
          <a:xfrm>
            <a:off x="6696437" y="2194106"/>
            <a:ext cx="102951" cy="4017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4" name="文字方塊 83"/>
          <p:cNvSpPr txBox="1"/>
          <p:nvPr/>
        </p:nvSpPr>
        <p:spPr>
          <a:xfrm>
            <a:off x="6905462" y="2063836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 smtClean="0">
                <a:solidFill>
                  <a:schemeClr val="tx1"/>
                </a:solidFill>
              </a:rPr>
              <a:t>Critical path</a:t>
            </a:r>
          </a:p>
        </p:txBody>
      </p:sp>
      <p:sp>
        <p:nvSpPr>
          <p:cNvPr id="85" name="文字方塊 84"/>
          <p:cNvSpPr txBox="1"/>
          <p:nvPr/>
        </p:nvSpPr>
        <p:spPr>
          <a:xfrm>
            <a:off x="6905462" y="2414757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 smtClean="0">
                <a:solidFill>
                  <a:schemeClr val="tx1"/>
                </a:solidFill>
              </a:rPr>
              <a:t>Removed smallest macro </a:t>
            </a:r>
            <a:endParaRPr lang="zh-TW" altLang="en-US" i="0" u="none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6608974" y="2495210"/>
            <a:ext cx="285102" cy="1584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i="0" u="none" dirty="0"/>
          </a:p>
        </p:txBody>
      </p:sp>
    </p:spTree>
    <p:extLst>
      <p:ext uri="{BB962C8B-B14F-4D97-AF65-F5344CB8AC3E}">
        <p14:creationId xmlns:p14="http://schemas.microsoft.com/office/powerpoint/2010/main" val="182599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Programming Formulation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</a:rPr>
              <a:t>Transform both CGs into linear inequality as constraint</a:t>
            </a:r>
          </a:p>
          <a:p>
            <a:r>
              <a:rPr lang="en-US" altLang="zh-TW" dirty="0" smtClean="0">
                <a:latin typeface="Times New Roman" panose="02020603050405020304" pitchFamily="18" charset="0"/>
              </a:rPr>
              <a:t>Take minimal displacement as the objective function</a:t>
            </a:r>
          </a:p>
          <a:p>
            <a:endParaRPr lang="en-US" altLang="zh-TW" dirty="0">
              <a:latin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</a:endParaRPr>
          </a:p>
          <a:p>
            <a:pPr lvl="1"/>
            <a:endParaRPr lang="en-US" altLang="zh-TW" b="0" dirty="0" smtClean="0">
              <a:latin typeface="Times New Roman" panose="02020603050405020304" pitchFamily="18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750348" y="2640331"/>
            <a:ext cx="2377086" cy="1094460"/>
            <a:chOff x="4179976" y="2581221"/>
            <a:chExt cx="2377086" cy="1094460"/>
          </a:xfrm>
        </p:grpSpPr>
        <p:sp>
          <p:nvSpPr>
            <p:cNvPr id="10" name="橢圓 9"/>
            <p:cNvSpPr/>
            <p:nvPr/>
          </p:nvSpPr>
          <p:spPr bwMode="auto">
            <a:xfrm>
              <a:off x="4795127" y="2651556"/>
              <a:ext cx="149469" cy="149469"/>
            </a:xfrm>
            <a:prstGeom prst="ellips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 bwMode="auto">
            <a:xfrm>
              <a:off x="4963170" y="3051517"/>
              <a:ext cx="149469" cy="149469"/>
            </a:xfrm>
            <a:prstGeom prst="ellips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 bwMode="auto">
            <a:xfrm>
              <a:off x="4822495" y="3526212"/>
              <a:ext cx="149469" cy="149469"/>
            </a:xfrm>
            <a:prstGeom prst="ellips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 bwMode="auto">
            <a:xfrm>
              <a:off x="5529284" y="2581221"/>
              <a:ext cx="149469" cy="149469"/>
            </a:xfrm>
            <a:prstGeom prst="ellips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 bwMode="auto">
            <a:xfrm>
              <a:off x="5391045" y="3286071"/>
              <a:ext cx="149469" cy="149469"/>
            </a:xfrm>
            <a:prstGeom prst="ellips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 bwMode="auto">
            <a:xfrm>
              <a:off x="5956260" y="2686725"/>
              <a:ext cx="149469" cy="149469"/>
            </a:xfrm>
            <a:prstGeom prst="ellips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 bwMode="auto">
            <a:xfrm>
              <a:off x="5929838" y="3293394"/>
              <a:ext cx="149469" cy="149469"/>
            </a:xfrm>
            <a:prstGeom prst="ellips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cxnSp>
          <p:nvCxnSpPr>
            <p:cNvPr id="17" name="直線單箭頭接點 16"/>
            <p:cNvCxnSpPr>
              <a:stCxn id="10" idx="6"/>
              <a:endCxn id="13" idx="2"/>
            </p:cNvCxnSpPr>
            <p:nvPr/>
          </p:nvCxnSpPr>
          <p:spPr bwMode="auto">
            <a:xfrm flipV="1">
              <a:off x="4944596" y="2655956"/>
              <a:ext cx="584688" cy="7033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8" name="直線單箭頭接點 17"/>
            <p:cNvCxnSpPr>
              <a:stCxn id="10" idx="6"/>
              <a:endCxn id="15" idx="2"/>
            </p:cNvCxnSpPr>
            <p:nvPr/>
          </p:nvCxnSpPr>
          <p:spPr bwMode="auto">
            <a:xfrm>
              <a:off x="4944595" y="2726291"/>
              <a:ext cx="1011664" cy="3516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9" name="直線單箭頭接點 18"/>
            <p:cNvCxnSpPr>
              <a:stCxn id="10" idx="6"/>
              <a:endCxn id="14" idx="1"/>
            </p:cNvCxnSpPr>
            <p:nvPr/>
          </p:nvCxnSpPr>
          <p:spPr bwMode="auto">
            <a:xfrm>
              <a:off x="4944595" y="2726291"/>
              <a:ext cx="468338" cy="58166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0" name="直線單箭頭接點 19"/>
            <p:cNvCxnSpPr>
              <a:endCxn id="16" idx="1"/>
            </p:cNvCxnSpPr>
            <p:nvPr/>
          </p:nvCxnSpPr>
          <p:spPr bwMode="auto">
            <a:xfrm>
              <a:off x="4969931" y="2726291"/>
              <a:ext cx="981796" cy="5889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1" name="直線單箭頭接點 20"/>
            <p:cNvCxnSpPr>
              <a:stCxn id="11" idx="7"/>
              <a:endCxn id="13" idx="3"/>
            </p:cNvCxnSpPr>
            <p:nvPr/>
          </p:nvCxnSpPr>
          <p:spPr bwMode="auto">
            <a:xfrm flipV="1">
              <a:off x="5090750" y="2708801"/>
              <a:ext cx="460423" cy="3646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2" name="直線單箭頭接點 21"/>
            <p:cNvCxnSpPr>
              <a:stCxn id="11" idx="6"/>
              <a:endCxn id="14" idx="1"/>
            </p:cNvCxnSpPr>
            <p:nvPr/>
          </p:nvCxnSpPr>
          <p:spPr bwMode="auto">
            <a:xfrm>
              <a:off x="5112639" y="3126251"/>
              <a:ext cx="300295" cy="18170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3" name="直線單箭頭接點 22"/>
            <p:cNvCxnSpPr>
              <a:stCxn id="11" idx="6"/>
              <a:endCxn id="15" idx="2"/>
            </p:cNvCxnSpPr>
            <p:nvPr/>
          </p:nvCxnSpPr>
          <p:spPr bwMode="auto">
            <a:xfrm flipV="1">
              <a:off x="5112639" y="2761459"/>
              <a:ext cx="843621" cy="3647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4" name="直線單箭頭接點 23"/>
            <p:cNvCxnSpPr>
              <a:stCxn id="11" idx="6"/>
              <a:endCxn id="16" idx="2"/>
            </p:cNvCxnSpPr>
            <p:nvPr/>
          </p:nvCxnSpPr>
          <p:spPr bwMode="auto">
            <a:xfrm>
              <a:off x="5112639" y="3126252"/>
              <a:ext cx="817199" cy="24187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5" name="直線單箭頭接點 24"/>
            <p:cNvCxnSpPr>
              <a:stCxn id="14" idx="6"/>
              <a:endCxn id="16" idx="2"/>
            </p:cNvCxnSpPr>
            <p:nvPr/>
          </p:nvCxnSpPr>
          <p:spPr bwMode="auto">
            <a:xfrm>
              <a:off x="5540514" y="3360806"/>
              <a:ext cx="389324" cy="732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6" name="直線單箭頭接點 25"/>
            <p:cNvCxnSpPr>
              <a:stCxn id="13" idx="6"/>
              <a:endCxn id="15" idx="1"/>
            </p:cNvCxnSpPr>
            <p:nvPr/>
          </p:nvCxnSpPr>
          <p:spPr bwMode="auto">
            <a:xfrm>
              <a:off x="5678752" y="2655955"/>
              <a:ext cx="299396" cy="526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7" name="直線單箭頭接點 26"/>
            <p:cNvCxnSpPr>
              <a:stCxn id="12" idx="7"/>
              <a:endCxn id="13" idx="4"/>
            </p:cNvCxnSpPr>
            <p:nvPr/>
          </p:nvCxnSpPr>
          <p:spPr bwMode="auto">
            <a:xfrm flipV="1">
              <a:off x="4950075" y="2730690"/>
              <a:ext cx="653944" cy="81741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8" name="直線單箭頭接點 27"/>
            <p:cNvCxnSpPr>
              <a:stCxn id="12" idx="7"/>
              <a:endCxn id="14" idx="2"/>
            </p:cNvCxnSpPr>
            <p:nvPr/>
          </p:nvCxnSpPr>
          <p:spPr bwMode="auto">
            <a:xfrm flipV="1">
              <a:off x="4950075" y="3360806"/>
              <a:ext cx="440970" cy="1872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9" name="直線單箭頭接點 28"/>
            <p:cNvCxnSpPr>
              <a:stCxn id="12" idx="7"/>
              <a:endCxn id="15" idx="3"/>
            </p:cNvCxnSpPr>
            <p:nvPr/>
          </p:nvCxnSpPr>
          <p:spPr bwMode="auto">
            <a:xfrm flipV="1">
              <a:off x="4950075" y="2814305"/>
              <a:ext cx="1028074" cy="73379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0" name="直線單箭頭接點 29"/>
            <p:cNvCxnSpPr>
              <a:stCxn id="12" idx="7"/>
              <a:endCxn id="16" idx="3"/>
            </p:cNvCxnSpPr>
            <p:nvPr/>
          </p:nvCxnSpPr>
          <p:spPr bwMode="auto">
            <a:xfrm flipV="1">
              <a:off x="4950075" y="3420974"/>
              <a:ext cx="1001652" cy="1271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31" name="橢圓 30"/>
            <p:cNvSpPr/>
            <p:nvPr/>
          </p:nvSpPr>
          <p:spPr bwMode="auto">
            <a:xfrm>
              <a:off x="4179976" y="3060287"/>
              <a:ext cx="149469" cy="149469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 bwMode="auto">
            <a:xfrm>
              <a:off x="6407593" y="2932707"/>
              <a:ext cx="149469" cy="149469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cxnSp>
          <p:nvCxnSpPr>
            <p:cNvPr id="33" name="直線單箭頭接點 32"/>
            <p:cNvCxnSpPr>
              <a:stCxn id="31" idx="7"/>
            </p:cNvCxnSpPr>
            <p:nvPr/>
          </p:nvCxnSpPr>
          <p:spPr bwMode="auto">
            <a:xfrm flipV="1">
              <a:off x="4307555" y="2772497"/>
              <a:ext cx="508600" cy="30967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4" name="直線單箭頭接點 33"/>
            <p:cNvCxnSpPr>
              <a:stCxn id="31" idx="6"/>
              <a:endCxn id="11" idx="2"/>
            </p:cNvCxnSpPr>
            <p:nvPr/>
          </p:nvCxnSpPr>
          <p:spPr bwMode="auto">
            <a:xfrm flipV="1">
              <a:off x="4329445" y="3126251"/>
              <a:ext cx="633725" cy="877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5" name="直線單箭頭接點 34"/>
            <p:cNvCxnSpPr>
              <a:stCxn id="31" idx="5"/>
              <a:endCxn id="12" idx="1"/>
            </p:cNvCxnSpPr>
            <p:nvPr/>
          </p:nvCxnSpPr>
          <p:spPr bwMode="auto">
            <a:xfrm>
              <a:off x="4307556" y="3187867"/>
              <a:ext cx="536828" cy="3602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6" name="直線單箭頭接點 35"/>
            <p:cNvCxnSpPr>
              <a:stCxn id="15" idx="6"/>
              <a:endCxn id="32" idx="1"/>
            </p:cNvCxnSpPr>
            <p:nvPr/>
          </p:nvCxnSpPr>
          <p:spPr bwMode="auto">
            <a:xfrm>
              <a:off x="6105729" y="2761460"/>
              <a:ext cx="323753" cy="1931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7" name="直線單箭頭接點 36"/>
            <p:cNvCxnSpPr>
              <a:stCxn id="16" idx="6"/>
              <a:endCxn id="32" idx="3"/>
            </p:cNvCxnSpPr>
            <p:nvPr/>
          </p:nvCxnSpPr>
          <p:spPr bwMode="auto">
            <a:xfrm flipV="1">
              <a:off x="6079307" y="3060287"/>
              <a:ext cx="350175" cy="30784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6" name="群組 5"/>
          <p:cNvGrpSpPr/>
          <p:nvPr/>
        </p:nvGrpSpPr>
        <p:grpSpPr>
          <a:xfrm>
            <a:off x="1426008" y="4252370"/>
            <a:ext cx="1104683" cy="1759361"/>
            <a:chOff x="7098169" y="2098494"/>
            <a:chExt cx="1104683" cy="1759361"/>
          </a:xfrm>
        </p:grpSpPr>
        <p:sp>
          <p:nvSpPr>
            <p:cNvPr id="38" name="橢圓 37"/>
            <p:cNvSpPr/>
            <p:nvPr/>
          </p:nvSpPr>
          <p:spPr bwMode="auto">
            <a:xfrm>
              <a:off x="7098169" y="2643765"/>
              <a:ext cx="149469" cy="149469"/>
            </a:xfrm>
            <a:prstGeom prst="ellips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 bwMode="auto">
            <a:xfrm>
              <a:off x="7154341" y="2962156"/>
              <a:ext cx="149469" cy="149469"/>
            </a:xfrm>
            <a:prstGeom prst="ellips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 bwMode="auto">
            <a:xfrm>
              <a:off x="7140777" y="3307534"/>
              <a:ext cx="149469" cy="149469"/>
            </a:xfrm>
            <a:prstGeom prst="ellips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 bwMode="auto">
            <a:xfrm>
              <a:off x="7627664" y="2658760"/>
              <a:ext cx="149469" cy="149469"/>
            </a:xfrm>
            <a:prstGeom prst="ellips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 bwMode="auto">
            <a:xfrm>
              <a:off x="7568652" y="3196438"/>
              <a:ext cx="149469" cy="149469"/>
            </a:xfrm>
            <a:prstGeom prst="ellips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 bwMode="auto">
            <a:xfrm>
              <a:off x="8053383" y="2653474"/>
              <a:ext cx="149469" cy="149469"/>
            </a:xfrm>
            <a:prstGeom prst="ellips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 bwMode="auto">
            <a:xfrm>
              <a:off x="8037078" y="3089464"/>
              <a:ext cx="149469" cy="149469"/>
            </a:xfrm>
            <a:prstGeom prst="ellips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cxnSp>
          <p:nvCxnSpPr>
            <p:cNvPr id="45" name="直線單箭頭接點 44"/>
            <p:cNvCxnSpPr>
              <a:stCxn id="40" idx="0"/>
              <a:endCxn id="39" idx="4"/>
            </p:cNvCxnSpPr>
            <p:nvPr/>
          </p:nvCxnSpPr>
          <p:spPr bwMode="auto">
            <a:xfrm flipV="1">
              <a:off x="7215512" y="3111625"/>
              <a:ext cx="13564" cy="1959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6" name="直線單箭頭接點 45"/>
            <p:cNvCxnSpPr>
              <a:stCxn id="39" idx="0"/>
              <a:endCxn id="38" idx="4"/>
            </p:cNvCxnSpPr>
            <p:nvPr/>
          </p:nvCxnSpPr>
          <p:spPr bwMode="auto">
            <a:xfrm flipH="1" flipV="1">
              <a:off x="7172904" y="2793234"/>
              <a:ext cx="56172" cy="1689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7" name="直線單箭頭接點 46"/>
            <p:cNvCxnSpPr>
              <a:stCxn id="42" idx="0"/>
              <a:endCxn id="41" idx="4"/>
            </p:cNvCxnSpPr>
            <p:nvPr/>
          </p:nvCxnSpPr>
          <p:spPr bwMode="auto">
            <a:xfrm flipV="1">
              <a:off x="7643386" y="2808229"/>
              <a:ext cx="59012" cy="3882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8" name="直線單箭頭接點 47"/>
            <p:cNvCxnSpPr>
              <a:stCxn id="44" idx="0"/>
              <a:endCxn id="43" idx="4"/>
            </p:cNvCxnSpPr>
            <p:nvPr/>
          </p:nvCxnSpPr>
          <p:spPr bwMode="auto">
            <a:xfrm flipV="1">
              <a:off x="8111813" y="2802943"/>
              <a:ext cx="16305" cy="28652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49" name="橢圓 48"/>
            <p:cNvSpPr/>
            <p:nvPr/>
          </p:nvSpPr>
          <p:spPr bwMode="auto">
            <a:xfrm>
              <a:off x="7627664" y="3708386"/>
              <a:ext cx="149469" cy="149469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cxnSp>
          <p:nvCxnSpPr>
            <p:cNvPr id="50" name="直線單箭頭接點 49"/>
            <p:cNvCxnSpPr>
              <a:stCxn id="49" idx="7"/>
              <a:endCxn id="44" idx="3"/>
            </p:cNvCxnSpPr>
            <p:nvPr/>
          </p:nvCxnSpPr>
          <p:spPr bwMode="auto">
            <a:xfrm flipV="1">
              <a:off x="7755244" y="3217044"/>
              <a:ext cx="303723" cy="5132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1" name="直線單箭頭接點 50"/>
            <p:cNvCxnSpPr>
              <a:stCxn id="49" idx="0"/>
              <a:endCxn id="42" idx="4"/>
            </p:cNvCxnSpPr>
            <p:nvPr/>
          </p:nvCxnSpPr>
          <p:spPr bwMode="auto">
            <a:xfrm flipH="1" flipV="1">
              <a:off x="7643386" y="3345907"/>
              <a:ext cx="59012" cy="36247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2" name="直線單箭頭接點 51"/>
            <p:cNvCxnSpPr>
              <a:stCxn id="49" idx="1"/>
              <a:endCxn id="40" idx="5"/>
            </p:cNvCxnSpPr>
            <p:nvPr/>
          </p:nvCxnSpPr>
          <p:spPr bwMode="auto">
            <a:xfrm flipH="1" flipV="1">
              <a:off x="7268356" y="3435114"/>
              <a:ext cx="381196" cy="29516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3" name="直線單箭頭接點 52"/>
            <p:cNvCxnSpPr>
              <a:stCxn id="42" idx="6"/>
              <a:endCxn id="43" idx="3"/>
            </p:cNvCxnSpPr>
            <p:nvPr/>
          </p:nvCxnSpPr>
          <p:spPr bwMode="auto">
            <a:xfrm flipV="1">
              <a:off x="7718121" y="2781054"/>
              <a:ext cx="357151" cy="49011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54" name="橢圓 53"/>
            <p:cNvSpPr/>
            <p:nvPr/>
          </p:nvSpPr>
          <p:spPr bwMode="auto">
            <a:xfrm>
              <a:off x="7598158" y="2098494"/>
              <a:ext cx="149469" cy="149469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  <p:cxnSp>
          <p:nvCxnSpPr>
            <p:cNvPr id="55" name="直線單箭頭接點 54"/>
            <p:cNvCxnSpPr>
              <a:stCxn id="41" idx="0"/>
              <a:endCxn id="54" idx="4"/>
            </p:cNvCxnSpPr>
            <p:nvPr/>
          </p:nvCxnSpPr>
          <p:spPr bwMode="auto">
            <a:xfrm flipH="1" flipV="1">
              <a:off x="7672892" y="2247963"/>
              <a:ext cx="29506" cy="41079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6" name="直線單箭頭接點 55"/>
            <p:cNvCxnSpPr>
              <a:stCxn id="38" idx="7"/>
              <a:endCxn id="54" idx="3"/>
            </p:cNvCxnSpPr>
            <p:nvPr/>
          </p:nvCxnSpPr>
          <p:spPr bwMode="auto">
            <a:xfrm flipV="1">
              <a:off x="7225748" y="2226073"/>
              <a:ext cx="394298" cy="4395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7" name="直線單箭頭接點 56"/>
            <p:cNvCxnSpPr>
              <a:stCxn id="43" idx="1"/>
              <a:endCxn id="54" idx="5"/>
            </p:cNvCxnSpPr>
            <p:nvPr/>
          </p:nvCxnSpPr>
          <p:spPr bwMode="auto">
            <a:xfrm flipH="1" flipV="1">
              <a:off x="7725737" y="2226074"/>
              <a:ext cx="349534" cy="44928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87" name="文字方塊 86"/>
          <p:cNvSpPr txBox="1"/>
          <p:nvPr/>
        </p:nvSpPr>
        <p:spPr>
          <a:xfrm>
            <a:off x="1409396" y="3784255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 smtClean="0">
                <a:solidFill>
                  <a:schemeClr val="tx1"/>
                </a:solidFill>
              </a:rPr>
              <a:t>Horizontal CG</a:t>
            </a:r>
            <a:endParaRPr lang="zh-TW" altLang="en-US" i="0" u="none" dirty="0">
              <a:solidFill>
                <a:schemeClr val="tx1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1511024" y="6037048"/>
            <a:ext cx="1038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 smtClean="0">
                <a:solidFill>
                  <a:schemeClr val="tx1"/>
                </a:solidFill>
              </a:rPr>
              <a:t>Vertical CG</a:t>
            </a:r>
            <a:endParaRPr lang="zh-TW" altLang="en-US" i="0" u="non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014392" y="2310569"/>
                <a:ext cx="3606974" cy="335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200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 i="0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TW" sz="2000" i="0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nary>
                        <m:naryPr>
                          <m:chr m:val="∑"/>
                          <m:limLoc m:val="undOvr"/>
                          <m:ctrlPr>
                            <a:rPr lang="zh-TW" altLang="zh-TW" sz="2000" i="1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2000" i="0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TW" sz="2000" i="0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sz="2000" i="0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000" i="1" u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i="0" u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TW" altLang="zh-TW" sz="2000" i="1" u="non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000" i="0" u="non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000" i="0" u="non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000" i="0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zh-TW" sz="2000" i="1" u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i="0" u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TW" altLang="zh-TW" sz="2000" i="1" u="non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000" i="0" u="non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000" i="0" u="non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000" i="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i="0" u="none" dirty="0" err="1" smtClean="0">
                    <a:solidFill>
                      <a:schemeClr val="tx1"/>
                    </a:solidFill>
                  </a:rPr>
                  <a:t>s.t.</a:t>
                </a:r>
                <a:r>
                  <a:rPr lang="en-US" altLang="zh-TW" sz="2000" i="0" u="none" dirty="0" smtClean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  <m:sup>
                        <m: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sz="2000" i="0" u="none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zh-TW" altLang="zh-TW" sz="2000" i="1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sz="2000" i="0" u="none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zh-TW" altLang="zh-TW" sz="2000" i="1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TW" sz="2000" i="0" u="none" dirty="0">
                            <a:solidFill>
                              <a:schemeClr val="tx1"/>
                            </a:solidFill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ij</m:t>
                        </m:r>
                      </m:sub>
                    </m:sSub>
                    <m:r>
                      <a:rPr lang="en-US" altLang="zh-TW" sz="2000" i="0" u="none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TW" sz="2000" i="0" u="none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if</m:t>
                    </m:r>
                    <m:r>
                      <a:rPr lang="en-US" altLang="zh-TW" sz="2000" i="0" u="none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∃</m:t>
                    </m:r>
                    <m:sSub>
                      <m:sSubPr>
                        <m:ctrlPr>
                          <a:rPr lang="zh-TW" altLang="zh-TW" sz="2000" i="1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ij</m:t>
                        </m:r>
                      </m:sub>
                    </m:sSub>
                    <m:r>
                      <a:rPr lang="en-US" altLang="zh-TW" sz="2000" i="0" u="none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sz="2000" i="1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en-US" altLang="zh-TW" sz="2000" i="0" u="none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u="none" kern="0" dirty="0" smtClean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  <m:sup>
                        <m: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sz="2000" i="0" u="none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zh-TW" altLang="zh-TW" sz="2000" i="1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sz="2000" i="0" u="none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zh-TW" altLang="zh-TW" sz="2000" i="1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TW" sz="2000" i="0" u="none" dirty="0">
                            <a:solidFill>
                              <a:schemeClr val="tx1"/>
                            </a:solidFill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ij</m:t>
                        </m:r>
                      </m:sub>
                    </m:sSub>
                    <m:r>
                      <a:rPr lang="en-US" altLang="zh-TW" sz="2000" i="0" u="none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TW" sz="2000" i="0" u="none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if</m:t>
                    </m:r>
                    <m:r>
                      <a:rPr lang="en-US" altLang="zh-TW" sz="2000" i="0" u="none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∃</m:t>
                    </m:r>
                    <m:sSub>
                      <m:sSubPr>
                        <m:ctrlPr>
                          <a:rPr lang="zh-TW" altLang="zh-TW" sz="2000" i="1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ij</m:t>
                        </m:r>
                      </m:sub>
                    </m:sSub>
                    <m:r>
                      <a:rPr lang="en-US" altLang="zh-TW" sz="2000" i="0" u="none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sz="2000" i="1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V</m:t>
                        </m:r>
                      </m:sup>
                    </m:sSup>
                  </m:oMath>
                </a14:m>
                <a:endParaRPr lang="en-US" altLang="zh-TW" sz="2000" i="0" u="none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u="none" kern="0" dirty="0" smtClean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sz="2000" i="0" u="none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sz="2000" i="1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 sz="2000" i="0" u="none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     </m:t>
                    </m:r>
                    <m:r>
                      <a:rPr lang="en-US" altLang="zh-TW" sz="2000" b="0" i="0" u="none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i="0" u="none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if</m:t>
                    </m:r>
                    <m:r>
                      <a:rPr lang="en-US" altLang="zh-TW" sz="2000" i="0" u="none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2000" i="1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 sz="2000" i="0" u="none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i="0" u="none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zh-TW" sz="2000" i="0" u="none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i="0" u="none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Fixed</m:t>
                    </m:r>
                  </m:oMath>
                </a14:m>
                <a:endParaRPr lang="zh-TW" altLang="zh-TW" sz="2000" i="0" u="none" kern="1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u="none" kern="0" dirty="0" smtClean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000" i="1" u="none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sz="2000" i="0" u="none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sz="2000" i="1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 sz="2000" i="0" u="none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      </m:t>
                    </m:r>
                    <m:r>
                      <m:rPr>
                        <m:sty m:val="p"/>
                      </m:rPr>
                      <a:rPr lang="en-US" altLang="zh-TW" sz="2000" i="0" u="none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if</m:t>
                    </m:r>
                    <m:r>
                      <a:rPr lang="en-US" altLang="zh-TW" sz="2000" i="0" u="none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2000" i="1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0" u="none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 sz="2000" i="0" u="none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i="0" u="none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zh-TW" sz="2000" i="0" u="none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i="0" u="none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Fixed</m:t>
                    </m:r>
                  </m:oMath>
                </a14:m>
                <a:endParaRPr lang="zh-TW" altLang="en-US" sz="2000" i="0" u="non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392" y="2310569"/>
                <a:ext cx="3606974" cy="3351110"/>
              </a:xfrm>
              <a:prstGeom prst="rect">
                <a:avLst/>
              </a:prstGeom>
              <a:blipFill>
                <a:blip r:embed="rId2"/>
                <a:stretch>
                  <a:fillRect l="-18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向下箭號 58"/>
          <p:cNvSpPr/>
          <p:nvPr/>
        </p:nvSpPr>
        <p:spPr bwMode="auto">
          <a:xfrm rot="17638244">
            <a:off x="3860234" y="3281560"/>
            <a:ext cx="315675" cy="779084"/>
          </a:xfrm>
          <a:prstGeom prst="downArrow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向下箭號 59"/>
          <p:cNvSpPr/>
          <p:nvPr/>
        </p:nvSpPr>
        <p:spPr bwMode="auto">
          <a:xfrm rot="14973891">
            <a:off x="3860234" y="4417809"/>
            <a:ext cx="315675" cy="779084"/>
          </a:xfrm>
          <a:prstGeom prst="downArrow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Overlap - Before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</a:rPr>
              <a:t>Linear programming </a:t>
            </a:r>
            <a:r>
              <a:rPr lang="en-US" altLang="zh-TW" dirty="0" smtClean="0">
                <a:latin typeface="Times New Roman" panose="02020603050405020304" pitchFamily="18" charset="0"/>
              </a:rPr>
              <a:t>solver removes </a:t>
            </a:r>
            <a:r>
              <a:rPr lang="en-US" altLang="zh-TW" dirty="0">
                <a:latin typeface="Times New Roman" panose="02020603050405020304" pitchFamily="18" charset="0"/>
              </a:rPr>
              <a:t>overlap with minimal displacement</a:t>
            </a:r>
          </a:p>
          <a:p>
            <a:endParaRPr lang="en-US" altLang="zh-TW" dirty="0">
              <a:latin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</a:endParaRPr>
          </a:p>
          <a:p>
            <a:pPr lvl="1"/>
            <a:endParaRPr lang="en-US" altLang="zh-TW" b="0" dirty="0" smtClean="0">
              <a:latin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650705" y="6306727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 smtClean="0">
                <a:solidFill>
                  <a:schemeClr val="tx1"/>
                </a:solidFill>
              </a:rPr>
              <a:t>Before remove overlap </a:t>
            </a:r>
            <a:endParaRPr lang="zh-TW" altLang="en-US" i="0" u="none" dirty="0">
              <a:solidFill>
                <a:schemeClr val="tx1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50" y="2351604"/>
            <a:ext cx="7483488" cy="3955123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6000815" y="1960312"/>
            <a:ext cx="2241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 smtClean="0">
                <a:solidFill>
                  <a:schemeClr val="tx1"/>
                </a:solidFill>
              </a:rPr>
              <a:t>Macro         Removed macro</a:t>
            </a:r>
            <a:endParaRPr lang="en-US" altLang="zh-TW" i="0" u="none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827900" y="1977943"/>
            <a:ext cx="211015" cy="290146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691508" y="1977943"/>
            <a:ext cx="211015" cy="29014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直線接點 22"/>
          <p:cNvCxnSpPr>
            <a:stCxn id="21" idx="1"/>
            <a:endCxn id="21" idx="2"/>
          </p:cNvCxnSpPr>
          <p:nvPr/>
        </p:nvCxnSpPr>
        <p:spPr bwMode="auto">
          <a:xfrm>
            <a:off x="5827900" y="2123016"/>
            <a:ext cx="105508" cy="1450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直線接點 23"/>
          <p:cNvCxnSpPr>
            <a:stCxn id="22" idx="1"/>
            <a:endCxn id="22" idx="2"/>
          </p:cNvCxnSpPr>
          <p:nvPr/>
        </p:nvCxnSpPr>
        <p:spPr bwMode="auto">
          <a:xfrm>
            <a:off x="6691508" y="2123016"/>
            <a:ext cx="105508" cy="1450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403072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</a:rPr>
              <a:t>Linear programming solver </a:t>
            </a:r>
            <a:r>
              <a:rPr lang="en-US" altLang="zh-TW" dirty="0" smtClean="0">
                <a:latin typeface="Times New Roman" panose="02020603050405020304" pitchFamily="18" charset="0"/>
              </a:rPr>
              <a:t>removes overlap </a:t>
            </a:r>
            <a:r>
              <a:rPr lang="en-US" altLang="zh-TW" dirty="0">
                <a:latin typeface="Times New Roman" panose="02020603050405020304" pitchFamily="18" charset="0"/>
              </a:rPr>
              <a:t>with minimal displacement</a:t>
            </a:r>
          </a:p>
          <a:p>
            <a:endParaRPr lang="en-US" altLang="zh-TW" dirty="0">
              <a:latin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</a:endParaRPr>
          </a:p>
          <a:p>
            <a:pPr lvl="1"/>
            <a:endParaRPr lang="en-US" altLang="zh-TW" b="0" dirty="0" smtClean="0">
              <a:latin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000815" y="1960312"/>
            <a:ext cx="2241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 smtClean="0">
                <a:solidFill>
                  <a:schemeClr val="tx1"/>
                </a:solidFill>
              </a:rPr>
              <a:t>Macro         Removed macro</a:t>
            </a:r>
            <a:endParaRPr lang="en-US" altLang="zh-TW" i="0" u="none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Overlap - After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706009" y="6306727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 smtClean="0">
                <a:solidFill>
                  <a:schemeClr val="tx1"/>
                </a:solidFill>
              </a:rPr>
              <a:t>After remove overlap </a:t>
            </a:r>
            <a:endParaRPr lang="zh-TW" altLang="en-US" i="0" u="none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827900" y="1977943"/>
            <a:ext cx="211015" cy="290146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691508" y="1977943"/>
            <a:ext cx="211015" cy="29014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直線接點 9"/>
          <p:cNvCxnSpPr>
            <a:stCxn id="6" idx="1"/>
            <a:endCxn id="6" idx="2"/>
          </p:cNvCxnSpPr>
          <p:nvPr/>
        </p:nvCxnSpPr>
        <p:spPr bwMode="auto">
          <a:xfrm>
            <a:off x="5827900" y="2123016"/>
            <a:ext cx="105508" cy="1450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直線接點 10"/>
          <p:cNvCxnSpPr>
            <a:stCxn id="7" idx="1"/>
            <a:endCxn id="7" idx="2"/>
          </p:cNvCxnSpPr>
          <p:nvPr/>
        </p:nvCxnSpPr>
        <p:spPr bwMode="auto">
          <a:xfrm>
            <a:off x="6691508" y="2123016"/>
            <a:ext cx="105508" cy="1450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50" y="2351603"/>
            <a:ext cx="7483488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4 - Dead Space Optimization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628" y="1295400"/>
            <a:ext cx="4632502" cy="520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2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向右箭號 48"/>
          <p:cNvSpPr/>
          <p:nvPr/>
        </p:nvSpPr>
        <p:spPr bwMode="auto">
          <a:xfrm rot="5400000">
            <a:off x="2046525" y="2900059"/>
            <a:ext cx="344984" cy="416164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Optimization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</a:rPr>
              <a:t>Expand two adjacent macros’ distance, </a:t>
            </a:r>
            <a:r>
              <a:rPr lang="en-US" altLang="zh-TW" dirty="0">
                <a:latin typeface="Times New Roman" panose="02020603050405020304" pitchFamily="18" charset="0"/>
              </a:rPr>
              <a:t>trying to </a:t>
            </a:r>
            <a:r>
              <a:rPr lang="en-US" altLang="zh-TW" dirty="0" smtClean="0">
                <a:latin typeface="Times New Roman" panose="02020603050405020304" pitchFamily="18" charset="0"/>
              </a:rPr>
              <a:t>turn dead space into free space</a:t>
            </a:r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41008" y="3396946"/>
            <a:ext cx="2331809" cy="203865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7198823" y="2092200"/>
            <a:ext cx="211015" cy="290146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198823" y="2514271"/>
            <a:ext cx="211015" cy="290146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09838" y="2065753"/>
            <a:ext cx="10102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 smtClean="0">
                <a:solidFill>
                  <a:schemeClr val="tx1"/>
                </a:solidFill>
              </a:rPr>
              <a:t>Dead space</a:t>
            </a:r>
          </a:p>
          <a:p>
            <a:endParaRPr lang="en-US" altLang="zh-TW" i="0" u="none" dirty="0">
              <a:solidFill>
                <a:schemeClr val="tx1"/>
              </a:solidFill>
            </a:endParaRPr>
          </a:p>
          <a:p>
            <a:r>
              <a:rPr lang="en-US" altLang="zh-TW" i="0" u="none" dirty="0" smtClean="0">
                <a:solidFill>
                  <a:schemeClr val="tx1"/>
                </a:solidFill>
              </a:rPr>
              <a:t>Free space</a:t>
            </a:r>
          </a:p>
        </p:txBody>
      </p:sp>
      <p:sp>
        <p:nvSpPr>
          <p:cNvPr id="15" name="橢圓 14"/>
          <p:cNvSpPr/>
          <p:nvPr/>
        </p:nvSpPr>
        <p:spPr bwMode="auto">
          <a:xfrm>
            <a:off x="1125708" y="2647796"/>
            <a:ext cx="230601" cy="230601"/>
          </a:xfrm>
          <a:prstGeom prst="ellipse">
            <a:avLst/>
          </a:prstGeom>
          <a:solidFill>
            <a:srgbClr val="3399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/>
          </a:p>
        </p:txBody>
      </p:sp>
      <p:cxnSp>
        <p:nvCxnSpPr>
          <p:cNvPr id="16" name="直線單箭頭接點 15"/>
          <p:cNvCxnSpPr>
            <a:stCxn id="15" idx="6"/>
            <a:endCxn id="33" idx="2"/>
          </p:cNvCxnSpPr>
          <p:nvPr/>
        </p:nvCxnSpPr>
        <p:spPr bwMode="auto">
          <a:xfrm>
            <a:off x="1356309" y="2763097"/>
            <a:ext cx="172541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文字方塊 23"/>
          <p:cNvSpPr txBox="1"/>
          <p:nvPr/>
        </p:nvSpPr>
        <p:spPr>
          <a:xfrm>
            <a:off x="1108967" y="2331033"/>
            <a:ext cx="2226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0" u="none" dirty="0" smtClean="0">
                <a:solidFill>
                  <a:schemeClr val="tx1"/>
                </a:solidFill>
              </a:rPr>
              <a:t>Non-overlapping constraint</a:t>
            </a:r>
            <a:endParaRPr lang="zh-TW" altLang="en-US" i="0" u="none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189032" y="3422616"/>
            <a:ext cx="2443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0" u="none" dirty="0">
                <a:solidFill>
                  <a:schemeClr val="tx1"/>
                </a:solidFill>
              </a:rPr>
              <a:t>Non-overlapping constraint</a:t>
            </a:r>
            <a:r>
              <a:rPr lang="zh-TW" altLang="en-US" i="0" u="none" dirty="0">
                <a:solidFill>
                  <a:schemeClr val="tx1"/>
                </a:solidFill>
              </a:rPr>
              <a:t> </a:t>
            </a:r>
            <a:r>
              <a:rPr lang="en-US" altLang="zh-TW" i="0" u="none" dirty="0">
                <a:solidFill>
                  <a:schemeClr val="tx1"/>
                </a:solidFill>
              </a:rPr>
              <a:t>+=</a:t>
            </a:r>
          </a:p>
          <a:p>
            <a:r>
              <a:rPr lang="en-US" altLang="zh-TW" i="0" u="none" dirty="0" err="1">
                <a:solidFill>
                  <a:schemeClr val="tx1"/>
                </a:solidFill>
              </a:rPr>
              <a:t>Power_plane_constraint</a:t>
            </a:r>
            <a:endParaRPr lang="en-US" altLang="zh-TW" i="0" u="none" dirty="0">
              <a:solidFill>
                <a:schemeClr val="tx1"/>
              </a:solidFill>
            </a:endParaRPr>
          </a:p>
        </p:txBody>
      </p:sp>
      <p:sp>
        <p:nvSpPr>
          <p:cNvPr id="33" name="橢圓 32"/>
          <p:cNvSpPr/>
          <p:nvPr/>
        </p:nvSpPr>
        <p:spPr bwMode="auto">
          <a:xfrm>
            <a:off x="3081726" y="2647796"/>
            <a:ext cx="230601" cy="230601"/>
          </a:xfrm>
          <a:prstGeom prst="ellipse">
            <a:avLst/>
          </a:prstGeom>
          <a:solidFill>
            <a:srgbClr val="3399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/>
          </a:p>
        </p:txBody>
      </p:sp>
      <p:sp>
        <p:nvSpPr>
          <p:cNvPr id="38" name="橢圓 37"/>
          <p:cNvSpPr/>
          <p:nvPr/>
        </p:nvSpPr>
        <p:spPr bwMode="auto">
          <a:xfrm>
            <a:off x="4915760" y="3925569"/>
            <a:ext cx="230601" cy="230601"/>
          </a:xfrm>
          <a:prstGeom prst="ellipse">
            <a:avLst/>
          </a:prstGeom>
          <a:solidFill>
            <a:srgbClr val="3399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/>
          </a:p>
        </p:txBody>
      </p:sp>
      <p:cxnSp>
        <p:nvCxnSpPr>
          <p:cNvPr id="39" name="直線單箭頭接點 38"/>
          <p:cNvCxnSpPr>
            <a:stCxn id="38" idx="6"/>
            <a:endCxn id="40" idx="2"/>
          </p:cNvCxnSpPr>
          <p:nvPr/>
        </p:nvCxnSpPr>
        <p:spPr bwMode="auto">
          <a:xfrm>
            <a:off x="5146361" y="4040870"/>
            <a:ext cx="253798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橢圓 39"/>
          <p:cNvSpPr/>
          <p:nvPr/>
        </p:nvSpPr>
        <p:spPr bwMode="auto">
          <a:xfrm>
            <a:off x="7684344" y="3925569"/>
            <a:ext cx="230601" cy="230601"/>
          </a:xfrm>
          <a:prstGeom prst="ellipse">
            <a:avLst/>
          </a:prstGeom>
          <a:solidFill>
            <a:srgbClr val="3399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/>
          </a:p>
        </p:txBody>
      </p:sp>
      <p:sp>
        <p:nvSpPr>
          <p:cNvPr id="45" name="向右箭號 44"/>
          <p:cNvSpPr/>
          <p:nvPr/>
        </p:nvSpPr>
        <p:spPr bwMode="auto">
          <a:xfrm>
            <a:off x="4071796" y="3832787"/>
            <a:ext cx="344984" cy="416164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/>
          </a:p>
        </p:txBody>
      </p:sp>
      <p:sp>
        <p:nvSpPr>
          <p:cNvPr id="47" name="向右箭號 46"/>
          <p:cNvSpPr/>
          <p:nvPr/>
        </p:nvSpPr>
        <p:spPr bwMode="auto">
          <a:xfrm rot="5400000">
            <a:off x="6242860" y="4182167"/>
            <a:ext cx="344984" cy="416164"/>
          </a:xfrm>
          <a:prstGeom prst="rightArrow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/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361" y="4659070"/>
            <a:ext cx="2585567" cy="1918905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2131514" y="2935649"/>
            <a:ext cx="19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i="0" u="none" dirty="0" smtClean="0">
                <a:solidFill>
                  <a:schemeClr val="tx1"/>
                </a:solidFill>
              </a:rPr>
              <a:t>1</a:t>
            </a:r>
            <a:endParaRPr lang="zh-TW" altLang="en-US" i="0" u="none" dirty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128793" y="3878188"/>
            <a:ext cx="19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i="0" u="none" dirty="0">
                <a:solidFill>
                  <a:schemeClr val="tx1"/>
                </a:solidFill>
              </a:rPr>
              <a:t>2</a:t>
            </a:r>
            <a:endParaRPr lang="zh-TW" altLang="en-US" i="0" u="none" dirty="0">
              <a:solidFill>
                <a:schemeClr val="tx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323232" y="4227568"/>
            <a:ext cx="19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i="0" u="none" dirty="0">
                <a:solidFill>
                  <a:schemeClr val="tx1"/>
                </a:solidFill>
              </a:rPr>
              <a:t>3</a:t>
            </a:r>
            <a:endParaRPr lang="zh-TW" altLang="en-US" i="0" u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2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 Space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- Example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73" y="1183442"/>
            <a:ext cx="4957717" cy="25755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73" y="4031959"/>
            <a:ext cx="4957717" cy="257763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375794" y="3711679"/>
            <a:ext cx="263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0" u="none" dirty="0" smtClean="0">
                <a:solidFill>
                  <a:schemeClr val="tx1"/>
                </a:solidFill>
              </a:rPr>
              <a:t>Before Dead </a:t>
            </a:r>
            <a:r>
              <a:rPr lang="en-US" altLang="zh-TW" i="0" u="none" dirty="0">
                <a:solidFill>
                  <a:schemeClr val="tx1"/>
                </a:solidFill>
              </a:rPr>
              <a:t>S</a:t>
            </a:r>
            <a:r>
              <a:rPr lang="en-US" altLang="zh-TW" i="0" u="none" dirty="0" smtClean="0">
                <a:solidFill>
                  <a:schemeClr val="tx1"/>
                </a:solidFill>
              </a:rPr>
              <a:t>pace Optimization</a:t>
            </a:r>
            <a:endParaRPr lang="zh-TW" altLang="en-US" i="0" u="none" dirty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407875" y="6550223"/>
            <a:ext cx="2773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0" u="none" dirty="0">
                <a:solidFill>
                  <a:schemeClr val="tx1"/>
                </a:solidFill>
              </a:rPr>
              <a:t>After </a:t>
            </a:r>
            <a:r>
              <a:rPr lang="en-US" altLang="zh-TW" i="0" u="none" dirty="0" smtClean="0">
                <a:solidFill>
                  <a:schemeClr val="tx1"/>
                </a:solidFill>
              </a:rPr>
              <a:t>Dead Space Optimization</a:t>
            </a:r>
            <a:endParaRPr lang="zh-TW" altLang="en-US" i="0" u="none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07974" y="1321847"/>
            <a:ext cx="211015" cy="290146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07974" y="1743918"/>
            <a:ext cx="211015" cy="290146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8989" y="1295400"/>
            <a:ext cx="10390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 smtClean="0">
                <a:solidFill>
                  <a:schemeClr val="tx1"/>
                </a:solidFill>
              </a:rPr>
              <a:t>Macro</a:t>
            </a:r>
          </a:p>
          <a:p>
            <a:endParaRPr lang="en-US" altLang="zh-TW" i="0" u="none" dirty="0">
              <a:solidFill>
                <a:schemeClr val="tx1"/>
              </a:solidFill>
            </a:endParaRPr>
          </a:p>
          <a:p>
            <a:r>
              <a:rPr lang="en-US" altLang="zh-TW" i="0" u="none" dirty="0">
                <a:solidFill>
                  <a:schemeClr val="tx1"/>
                </a:solidFill>
              </a:rPr>
              <a:t>Dead S</a:t>
            </a:r>
            <a:r>
              <a:rPr lang="en-US" altLang="zh-TW" i="0" u="none" dirty="0" smtClean="0">
                <a:solidFill>
                  <a:schemeClr val="tx1"/>
                </a:solidFill>
              </a:rPr>
              <a:t>pace</a:t>
            </a:r>
            <a:endParaRPr lang="en-US" altLang="zh-TW" i="0" u="none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>
            <a:stCxn id="8" idx="1"/>
            <a:endCxn id="8" idx="2"/>
          </p:cNvCxnSpPr>
          <p:nvPr/>
        </p:nvCxnSpPr>
        <p:spPr bwMode="auto">
          <a:xfrm>
            <a:off x="307974" y="1466920"/>
            <a:ext cx="105508" cy="1450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7145732" y="4964139"/>
            <a:ext cx="1659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i="0" u="none" dirty="0" smtClean="0">
                <a:solidFill>
                  <a:srgbClr val="00B050"/>
                </a:solidFill>
              </a:rPr>
              <a:t>R</a:t>
            </a:r>
            <a:r>
              <a:rPr lang="en-US" altLang="zh-TW" sz="1600" b="1" i="0" u="none" dirty="0" smtClean="0">
                <a:solidFill>
                  <a:srgbClr val="00B050"/>
                </a:solidFill>
              </a:rPr>
              <a:t>educe 39.14% dead space</a:t>
            </a:r>
            <a:endParaRPr lang="en-US" altLang="zh-TW" sz="1600" b="1" i="0" u="none" baseline="30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9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</a:rPr>
              <a:t>Problem</a:t>
            </a:r>
            <a:r>
              <a:rPr lang="zh-TW" altLang="en-US" dirty="0" smtClean="0">
                <a:latin typeface="Times New Roman" panose="02020603050405020304" pitchFamily="18" charset="0"/>
              </a:rPr>
              <a:t>：</a:t>
            </a:r>
            <a:r>
              <a:rPr lang="en-US" altLang="zh-TW" dirty="0" smtClean="0">
                <a:latin typeface="Times New Roman" panose="02020603050405020304" pitchFamily="18" charset="0"/>
              </a:rPr>
              <a:t>Macro Legalization</a:t>
            </a: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941792" y="1880886"/>
            <a:ext cx="7303280" cy="4775014"/>
            <a:chOff x="307976" y="1819340"/>
            <a:chExt cx="7303280" cy="4775014"/>
          </a:xfrm>
        </p:grpSpPr>
        <p:pic>
          <p:nvPicPr>
            <p:cNvPr id="4" name="Picture 2" descr="Physical design (electronics) - Wikipedia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1"/>
            <a:stretch/>
          </p:blipFill>
          <p:spPr bwMode="auto">
            <a:xfrm>
              <a:off x="307976" y="1819340"/>
              <a:ext cx="4828893" cy="4775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直線接點 4"/>
            <p:cNvCxnSpPr/>
            <p:nvPr/>
          </p:nvCxnSpPr>
          <p:spPr>
            <a:xfrm flipV="1">
              <a:off x="4892212" y="2887260"/>
              <a:ext cx="756060" cy="71470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/>
          </p:nvCxnSpPr>
          <p:spPr>
            <a:xfrm>
              <a:off x="4892212" y="3824365"/>
              <a:ext cx="756060" cy="66878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5648272" y="2887261"/>
              <a:ext cx="1962984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altLang="zh-TW" sz="1200" i="0" u="none" dirty="0">
                  <a:latin typeface="Adobe 黑体 Std R" panose="020B0400000000000000" pitchFamily="34" charset="-128"/>
                  <a:ea typeface="Adobe 黑体 Std R" panose="020B0400000000000000" pitchFamily="34" charset="-128"/>
                  <a:cs typeface="Times New Roman" panose="02020603050405020304" pitchFamily="18" charset="0"/>
                </a:rPr>
                <a:t>Mixed-size Prototyping</a:t>
              </a:r>
              <a:endParaRPr lang="zh-TW" altLang="en-US" sz="1200" i="0" u="none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線單箭頭接點 7"/>
            <p:cNvCxnSpPr>
              <a:stCxn id="7" idx="2"/>
              <a:endCxn id="9" idx="0"/>
            </p:cNvCxnSpPr>
            <p:nvPr/>
          </p:nvCxnSpPr>
          <p:spPr>
            <a:xfrm>
              <a:off x="6629764" y="3164260"/>
              <a:ext cx="0" cy="437707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648272" y="3601967"/>
              <a:ext cx="1962984" cy="276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altLang="zh-TW" sz="1200" i="0" u="none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Macro Placement</a:t>
              </a:r>
              <a:endParaRPr lang="zh-TW" altLang="en-US" sz="1200" i="0" u="none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cxnSp>
          <p:nvCxnSpPr>
            <p:cNvPr id="10" name="直線單箭頭接點 9"/>
            <p:cNvCxnSpPr>
              <a:stCxn id="9" idx="2"/>
              <a:endCxn id="11" idx="0"/>
            </p:cNvCxnSpPr>
            <p:nvPr/>
          </p:nvCxnSpPr>
          <p:spPr>
            <a:xfrm>
              <a:off x="6629764" y="3878966"/>
              <a:ext cx="0" cy="361137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5648272" y="4240103"/>
              <a:ext cx="1962984" cy="276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altLang="zh-TW" sz="1200" i="0" u="none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Standard-cell Placement</a:t>
              </a:r>
              <a:endParaRPr lang="zh-TW" altLang="en-US" sz="1200" i="0" u="none" dirty="0"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40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5 - Detail Legalization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628" y="1295400"/>
            <a:ext cx="4640748" cy="520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0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Corner Stitching Structure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</a:rPr>
              <a:t>E</a:t>
            </a:r>
            <a:r>
              <a:rPr lang="en-US" altLang="zh-TW" dirty="0" smtClean="0">
                <a:latin typeface="Times New Roman" panose="02020603050405020304" pitchFamily="18" charset="0"/>
              </a:rPr>
              <a:t>mpty space is </a:t>
            </a:r>
            <a:r>
              <a:rPr lang="en-US" altLang="zh-TW" dirty="0">
                <a:latin typeface="Times New Roman" panose="02020603050405020304" pitchFamily="18" charset="0"/>
              </a:rPr>
              <a:t>represented </a:t>
            </a:r>
            <a:r>
              <a:rPr lang="en-US" altLang="zh-TW" dirty="0" smtClean="0">
                <a:latin typeface="Times New Roman" panose="02020603050405020304" pitchFamily="18" charset="0"/>
              </a:rPr>
              <a:t>explicitly</a:t>
            </a:r>
          </a:p>
          <a:p>
            <a:r>
              <a:rPr lang="en-US" altLang="zh-TW" dirty="0">
                <a:latin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</a:rPr>
              <a:t>ectangular objects </a:t>
            </a:r>
            <a:r>
              <a:rPr lang="en-US" altLang="zh-TW" dirty="0">
                <a:latin typeface="Times New Roman" panose="02020603050405020304" pitchFamily="18" charset="0"/>
              </a:rPr>
              <a:t>are stitched together at their </a:t>
            </a:r>
            <a:r>
              <a:rPr lang="en-US" altLang="zh-TW" dirty="0" smtClean="0">
                <a:latin typeface="Times New Roman" panose="02020603050405020304" pitchFamily="18" charset="0"/>
              </a:rPr>
              <a:t>corners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2"/>
          <a:srcRect l="5271" t="8893" r="4091" b="4226"/>
          <a:stretch/>
        </p:blipFill>
        <p:spPr>
          <a:xfrm>
            <a:off x="5778241" y="3675179"/>
            <a:ext cx="2556868" cy="147711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54" y="2887354"/>
            <a:ext cx="4858510" cy="305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7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Corner Stitching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</a:rPr>
              <a:t>Before</a:t>
            </a: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</a:rPr>
              <a:t>empty </a:t>
            </a:r>
            <a:r>
              <a:rPr lang="en-US" altLang="zh-TW" dirty="0">
                <a:latin typeface="Times New Roman" panose="02020603050405020304" pitchFamily="18" charset="0"/>
              </a:rPr>
              <a:t>space </a:t>
            </a:r>
            <a:r>
              <a:rPr lang="en-US" altLang="zh-TW" dirty="0" smtClean="0">
                <a:latin typeface="Times New Roman" panose="02020603050405020304" pitchFamily="18" charset="0"/>
              </a:rPr>
              <a:t>is represented 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81" y="1910000"/>
            <a:ext cx="7856901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7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Corner Stitching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-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</a:rPr>
              <a:t>After </a:t>
            </a:r>
            <a:r>
              <a:rPr lang="en-US" altLang="zh-TW" dirty="0">
                <a:latin typeface="Times New Roman" panose="02020603050405020304" pitchFamily="18" charset="0"/>
              </a:rPr>
              <a:t>empty space is represented</a:t>
            </a:r>
            <a:r>
              <a:rPr lang="en-US" altLang="zh-TW" dirty="0" smtClean="0">
                <a:latin typeface="Times New Roman" panose="02020603050405020304" pitchFamily="18" charset="0"/>
              </a:rPr>
              <a:t> </a:t>
            </a:r>
            <a:endParaRPr lang="zh-TW" altLang="en-US" dirty="0">
              <a:latin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81" y="1910000"/>
            <a:ext cx="7856901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2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Area Using Corner Stitching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</a:rPr>
              <a:t>Linear time for searching empty area surrounding the macro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" y="2416332"/>
            <a:ext cx="5934391" cy="371345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91" y="2422192"/>
            <a:ext cx="5934391" cy="371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2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</a:rPr>
              <a:t>Place the illegal macro into the nearest empty space by using corner stitching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 Legalization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Example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48" y="2296353"/>
            <a:ext cx="7231742" cy="3893431"/>
          </a:xfrm>
          <a:prstGeom prst="rect">
            <a:avLst/>
          </a:prstGeom>
        </p:spPr>
      </p:pic>
      <p:pic>
        <p:nvPicPr>
          <p:cNvPr id="9" name="內容版面配置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72647" y="2296353"/>
            <a:ext cx="7231745" cy="389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1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6 - Buffer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Reservation Constraint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628" y="1295400"/>
            <a:ext cx="4632502" cy="522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6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 Area Reservation Constraint Intro.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Every extended distance from the macro must cover free space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946946" y="2274103"/>
            <a:ext cx="7292972" cy="4216227"/>
            <a:chOff x="946946" y="2274103"/>
            <a:chExt cx="7292972" cy="421622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6946" y="2274104"/>
              <a:ext cx="7292972" cy="3962743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946" y="2274103"/>
              <a:ext cx="7292972" cy="3962743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 bwMode="auto">
            <a:xfrm>
              <a:off x="5125916" y="4624132"/>
              <a:ext cx="1151793" cy="1866198"/>
            </a:xfrm>
            <a:prstGeom prst="rect">
              <a:avLst/>
            </a:prstGeom>
            <a:noFill/>
            <a:ln w="19050" cap="flat" cmpd="sng" algn="ctr">
              <a:solidFill>
                <a:srgbClr val="33CC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400" b="0" i="1" u="sng" strike="noStrike" cap="none" normalizeH="0" baseline="0" smtClean="0">
                <a:ln>
                  <a:noFill/>
                </a:ln>
                <a:solidFill>
                  <a:srgbClr val="003366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6893258" y="4624132"/>
              <a:ext cx="1151793" cy="1866198"/>
            </a:xfrm>
            <a:prstGeom prst="rect">
              <a:avLst/>
            </a:prstGeom>
            <a:noFill/>
            <a:ln w="19050" cap="flat" cmpd="sng" algn="ctr">
              <a:solidFill>
                <a:srgbClr val="33CC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400" b="0" i="1" u="sng" strike="noStrike" cap="none" normalizeH="0" baseline="0" smtClean="0">
                <a:ln>
                  <a:noFill/>
                </a:ln>
                <a:solidFill>
                  <a:srgbClr val="003366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937666" y="4163286"/>
              <a:ext cx="9443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i="0" u="none" dirty="0" smtClean="0">
                  <a:solidFill>
                    <a:schemeClr val="bg1"/>
                  </a:solidFill>
                </a:rPr>
                <a:t>Legal</a:t>
              </a:r>
              <a:endParaRPr lang="en-US" altLang="zh-TW" sz="2000" i="0" u="none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725435" y="4163286"/>
              <a:ext cx="9443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i="0" u="none" dirty="0" smtClean="0">
                  <a:solidFill>
                    <a:srgbClr val="FF0000"/>
                  </a:solidFill>
                </a:rPr>
                <a:t>Illegal</a:t>
              </a:r>
              <a:endParaRPr lang="en-US" altLang="zh-TW" sz="2000" i="0" u="non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59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Spread Along One 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</a:rPr>
              <a:t>Find the least crowed direction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7608928" y="2498715"/>
            <a:ext cx="1394870" cy="784777"/>
            <a:chOff x="6147757" y="1515715"/>
            <a:chExt cx="1394870" cy="78477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FAA1A2E-4E24-4347-8FF6-2E86399493F4}"/>
                </a:ext>
              </a:extLst>
            </p:cNvPr>
            <p:cNvSpPr/>
            <p:nvPr/>
          </p:nvSpPr>
          <p:spPr>
            <a:xfrm>
              <a:off x="6147757" y="1541843"/>
              <a:ext cx="268703" cy="335774"/>
            </a:xfrm>
            <a:prstGeom prst="rect">
              <a:avLst/>
            </a:prstGeom>
            <a:solidFill>
              <a:srgbClr val="8497B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405777" y="1515715"/>
              <a:ext cx="113685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0" u="none" dirty="0" smtClean="0">
                  <a:solidFill>
                    <a:schemeClr val="tx1"/>
                  </a:solidFill>
                </a:rPr>
                <a:t>Illegal macro</a:t>
              </a:r>
            </a:p>
            <a:p>
              <a:endParaRPr lang="en-US" altLang="zh-TW" i="0" u="none" dirty="0">
                <a:solidFill>
                  <a:schemeClr val="tx1"/>
                </a:solidFill>
              </a:endParaRPr>
            </a:p>
            <a:p>
              <a:r>
                <a:rPr lang="en-US" altLang="zh-TW" i="0" u="none" dirty="0" smtClean="0">
                  <a:solidFill>
                    <a:schemeClr val="tx1"/>
                  </a:solidFill>
                </a:rPr>
                <a:t>Legal macro</a:t>
              </a:r>
              <a:endParaRPr lang="en-US" altLang="zh-TW" i="0" u="none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FAA1A2E-4E24-4347-8FF6-2E86399493F4}"/>
                </a:ext>
              </a:extLst>
            </p:cNvPr>
            <p:cNvSpPr/>
            <p:nvPr/>
          </p:nvSpPr>
          <p:spPr>
            <a:xfrm>
              <a:off x="6147757" y="1964718"/>
              <a:ext cx="268703" cy="335774"/>
            </a:xfrm>
            <a:prstGeom prst="rect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85" y="2498715"/>
            <a:ext cx="5829805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5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Spread Along One 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</a:rPr>
              <a:t>Find the least crowed direction</a:t>
            </a:r>
          </a:p>
          <a:p>
            <a:r>
              <a:rPr lang="en-US" altLang="zh-TW" dirty="0" smtClean="0">
                <a:latin typeface="Times New Roman" panose="02020603050405020304" pitchFamily="18" charset="0"/>
              </a:rPr>
              <a:t>Push macro which belongs to that direction away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84" y="2498715"/>
            <a:ext cx="5829805" cy="3650296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>
            <a:off x="7608928" y="2498715"/>
            <a:ext cx="1394870" cy="784777"/>
            <a:chOff x="6147757" y="1515715"/>
            <a:chExt cx="1394870" cy="78477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FAA1A2E-4E24-4347-8FF6-2E86399493F4}"/>
                </a:ext>
              </a:extLst>
            </p:cNvPr>
            <p:cNvSpPr/>
            <p:nvPr/>
          </p:nvSpPr>
          <p:spPr>
            <a:xfrm>
              <a:off x="6147757" y="1541843"/>
              <a:ext cx="268703" cy="335774"/>
            </a:xfrm>
            <a:prstGeom prst="rect">
              <a:avLst/>
            </a:prstGeom>
            <a:solidFill>
              <a:srgbClr val="8497B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405777" y="1515715"/>
              <a:ext cx="113685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0" u="none" dirty="0" smtClean="0">
                  <a:solidFill>
                    <a:schemeClr val="tx1"/>
                  </a:solidFill>
                </a:rPr>
                <a:t>Illegal macro</a:t>
              </a:r>
            </a:p>
            <a:p>
              <a:endParaRPr lang="en-US" altLang="zh-TW" i="0" u="none" dirty="0">
                <a:solidFill>
                  <a:schemeClr val="tx1"/>
                </a:solidFill>
              </a:endParaRPr>
            </a:p>
            <a:p>
              <a:r>
                <a:rPr lang="en-US" altLang="zh-TW" i="0" u="none" dirty="0" smtClean="0">
                  <a:solidFill>
                    <a:schemeClr val="tx1"/>
                  </a:solidFill>
                </a:rPr>
                <a:t>Legal macro</a:t>
              </a:r>
              <a:endParaRPr lang="en-US" altLang="zh-TW" i="0" u="none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FAA1A2E-4E24-4347-8FF6-2E86399493F4}"/>
                </a:ext>
              </a:extLst>
            </p:cNvPr>
            <p:cNvSpPr/>
            <p:nvPr/>
          </p:nvSpPr>
          <p:spPr>
            <a:xfrm>
              <a:off x="6147757" y="1964718"/>
              <a:ext cx="268703" cy="335774"/>
            </a:xfrm>
            <a:prstGeom prst="rect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687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Design Rules</a:t>
            </a:r>
          </a:p>
          <a:p>
            <a:pPr lvl="1">
              <a:lnSpc>
                <a:spcPct val="150000"/>
              </a:lnSpc>
            </a:pPr>
            <a:r>
              <a:rPr lang="en-US" altLang="zh-TW" b="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Non-overlapping constraint</a:t>
            </a:r>
          </a:p>
          <a:p>
            <a:pPr lvl="1">
              <a:lnSpc>
                <a:spcPct val="150000"/>
              </a:lnSpc>
            </a:pPr>
            <a:r>
              <a:rPr lang="en-US" altLang="zh-TW" b="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Fixed-outline constraint</a:t>
            </a:r>
          </a:p>
          <a:p>
            <a:pPr lvl="1">
              <a:lnSpc>
                <a:spcPct val="150000"/>
              </a:lnSpc>
            </a:pPr>
            <a:r>
              <a:rPr lang="en-US" altLang="zh-TW" b="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Min. channel spacing constraint</a:t>
            </a:r>
          </a:p>
          <a:p>
            <a:pPr lvl="1">
              <a:lnSpc>
                <a:spcPct val="150000"/>
              </a:lnSpc>
            </a:pPr>
            <a:r>
              <a:rPr lang="en-US" altLang="zh-TW" b="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Buffer area reservation </a:t>
            </a:r>
            <a:r>
              <a:rPr lang="en-US" altLang="zh-TW" b="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constraint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Objective Function</a:t>
            </a:r>
          </a:p>
          <a:p>
            <a:pPr lvl="1">
              <a:lnSpc>
                <a:spcPct val="150000"/>
              </a:lnSpc>
            </a:pPr>
            <a:r>
              <a:rPr lang="en-US" altLang="zh-TW" sz="1800" b="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Minimize total displacement</a:t>
            </a:r>
          </a:p>
          <a:p>
            <a:pPr lvl="2">
              <a:lnSpc>
                <a:spcPct val="150000"/>
              </a:lnSpc>
            </a:pPr>
            <a:r>
              <a:rPr lang="en-US" altLang="zh-TW" sz="1600" b="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Small disturbance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1800" b="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Minimize dead space</a:t>
            </a:r>
          </a:p>
          <a:p>
            <a:pPr lvl="2">
              <a:lnSpc>
                <a:spcPct val="150000"/>
              </a:lnSpc>
            </a:pPr>
            <a:r>
              <a:rPr lang="en-US" altLang="zh-TW" sz="1600" b="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More space for standard </a:t>
            </a:r>
            <a:r>
              <a:rPr lang="en-US" altLang="zh-TW" sz="1600" b="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cell</a:t>
            </a:r>
            <a:endParaRPr lang="en-US" altLang="zh-TW" b="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/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21391"/>
          <a:stretch/>
        </p:blipFill>
        <p:spPr>
          <a:xfrm>
            <a:off x="4762298" y="1966944"/>
            <a:ext cx="3889333" cy="25243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760038" y="4579162"/>
            <a:ext cx="189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i="0" u="none" dirty="0">
                <a:solidFill>
                  <a:srgbClr val="FF0000"/>
                </a:solidFill>
              </a:rPr>
              <a:t>Within 15 minutes</a:t>
            </a:r>
          </a:p>
        </p:txBody>
      </p:sp>
    </p:spTree>
    <p:extLst>
      <p:ext uri="{BB962C8B-B14F-4D97-AF65-F5344CB8AC3E}">
        <p14:creationId xmlns:p14="http://schemas.microsoft.com/office/powerpoint/2010/main" val="30067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Dummy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Intro.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</a:rPr>
              <a:t>Dummy point is a minimal rectangle to represent a std. cell</a:t>
            </a: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8368" y="1995718"/>
            <a:ext cx="71558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i="0" u="none" dirty="0">
                <a:solidFill>
                  <a:schemeClr val="tx1"/>
                </a:solidFill>
              </a:rPr>
              <a:t>Every extended distance </a:t>
            </a:r>
            <a:r>
              <a:rPr lang="en-US" altLang="zh-TW" sz="2000" i="0" u="none" dirty="0" smtClean="0">
                <a:solidFill>
                  <a:schemeClr val="tx1"/>
                </a:solidFill>
              </a:rPr>
              <a:t>from </a:t>
            </a:r>
            <a:r>
              <a:rPr lang="en-US" altLang="zh-TW" sz="2000" i="0" u="none" dirty="0">
                <a:solidFill>
                  <a:schemeClr val="tx1"/>
                </a:solidFill>
              </a:rPr>
              <a:t>the macro must cover </a:t>
            </a:r>
            <a:r>
              <a:rPr lang="en-US" altLang="zh-TW" sz="2000" i="0" u="none" dirty="0">
                <a:solidFill>
                  <a:srgbClr val="FF0000"/>
                </a:solidFill>
              </a:rPr>
              <a:t>free </a:t>
            </a:r>
            <a:r>
              <a:rPr lang="en-US" altLang="zh-TW" sz="2000" i="0" u="none" dirty="0" smtClean="0">
                <a:solidFill>
                  <a:srgbClr val="FF0000"/>
                </a:solidFill>
              </a:rPr>
              <a:t>space</a:t>
            </a:r>
          </a:p>
          <a:p>
            <a:pPr algn="ctr"/>
            <a:r>
              <a:rPr lang="zh-TW" altLang="en-US" sz="2400" b="1" i="0" u="none" dirty="0" smtClean="0">
                <a:solidFill>
                  <a:schemeClr val="tx1"/>
                </a:solidFill>
              </a:rPr>
              <a:t>≡</a:t>
            </a:r>
            <a:endParaRPr lang="en-US" altLang="zh-TW" sz="2400" b="1" i="0" u="none" dirty="0" smtClean="0">
              <a:solidFill>
                <a:schemeClr val="tx1"/>
              </a:solidFill>
            </a:endParaRPr>
          </a:p>
          <a:p>
            <a:r>
              <a:rPr lang="en-US" altLang="zh-TW" sz="2000" i="0" u="none" dirty="0" smtClean="0">
                <a:solidFill>
                  <a:schemeClr val="tx1"/>
                </a:solidFill>
              </a:rPr>
              <a:t>Every </a:t>
            </a:r>
            <a:r>
              <a:rPr lang="en-US" altLang="zh-TW" sz="2000" i="0" u="none" dirty="0">
                <a:solidFill>
                  <a:schemeClr val="tx1"/>
                </a:solidFill>
              </a:rPr>
              <a:t>extended distance from</a:t>
            </a:r>
            <a:r>
              <a:rPr lang="en-US" altLang="zh-TW" sz="2000" i="0" u="none" dirty="0" smtClean="0">
                <a:solidFill>
                  <a:schemeClr val="tx1"/>
                </a:solidFill>
              </a:rPr>
              <a:t> </a:t>
            </a:r>
            <a:r>
              <a:rPr lang="en-US" altLang="zh-TW" sz="2000" i="0" u="none" dirty="0">
                <a:solidFill>
                  <a:schemeClr val="tx1"/>
                </a:solidFill>
              </a:rPr>
              <a:t>the macro must cover a </a:t>
            </a:r>
            <a:r>
              <a:rPr lang="en-US" altLang="zh-TW" sz="2000" i="0" u="none" dirty="0">
                <a:solidFill>
                  <a:srgbClr val="FF0000"/>
                </a:solidFill>
              </a:rPr>
              <a:t>dummy point</a:t>
            </a:r>
          </a:p>
        </p:txBody>
      </p:sp>
      <p:sp>
        <p:nvSpPr>
          <p:cNvPr id="48" name="矩形 47"/>
          <p:cNvSpPr/>
          <p:nvPr/>
        </p:nvSpPr>
        <p:spPr bwMode="auto">
          <a:xfrm>
            <a:off x="3108885" y="3530136"/>
            <a:ext cx="2818666" cy="259873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i="0" u="none" dirty="0"/>
          </a:p>
        </p:txBody>
      </p:sp>
      <p:sp>
        <p:nvSpPr>
          <p:cNvPr id="49" name="矩形 48"/>
          <p:cNvSpPr/>
          <p:nvPr/>
        </p:nvSpPr>
        <p:spPr bwMode="auto">
          <a:xfrm>
            <a:off x="4389298" y="4425311"/>
            <a:ext cx="730239" cy="74587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i="0" u="none" dirty="0"/>
          </a:p>
        </p:txBody>
      </p:sp>
      <p:sp>
        <p:nvSpPr>
          <p:cNvPr id="50" name="矩形 49"/>
          <p:cNvSpPr/>
          <p:nvPr/>
        </p:nvSpPr>
        <p:spPr bwMode="auto">
          <a:xfrm>
            <a:off x="5119537" y="4642106"/>
            <a:ext cx="128723" cy="122002"/>
          </a:xfrm>
          <a:prstGeom prst="rect">
            <a:avLst/>
          </a:prstGeom>
          <a:solidFill>
            <a:srgbClr val="8DEF8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i="0" u="none" dirty="0"/>
          </a:p>
        </p:txBody>
      </p:sp>
      <p:sp>
        <p:nvSpPr>
          <p:cNvPr id="51" name="矩形 50"/>
          <p:cNvSpPr/>
          <p:nvPr/>
        </p:nvSpPr>
        <p:spPr bwMode="auto">
          <a:xfrm>
            <a:off x="5297572" y="4406307"/>
            <a:ext cx="629977" cy="79357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i="0" u="none" dirty="0"/>
          </a:p>
        </p:txBody>
      </p:sp>
      <p:sp>
        <p:nvSpPr>
          <p:cNvPr id="52" name="矩形 51"/>
          <p:cNvSpPr/>
          <p:nvPr/>
        </p:nvSpPr>
        <p:spPr bwMode="auto">
          <a:xfrm>
            <a:off x="5155191" y="4226026"/>
            <a:ext cx="914737" cy="115228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i="0" u="none" dirty="0"/>
          </a:p>
        </p:txBody>
      </p:sp>
      <p:sp>
        <p:nvSpPr>
          <p:cNvPr id="53" name="矩形 52"/>
          <p:cNvSpPr/>
          <p:nvPr/>
        </p:nvSpPr>
        <p:spPr bwMode="auto">
          <a:xfrm>
            <a:off x="4482424" y="3530136"/>
            <a:ext cx="617896" cy="73575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i="0" u="none" dirty="0"/>
          </a:p>
        </p:txBody>
      </p:sp>
      <p:sp>
        <p:nvSpPr>
          <p:cNvPr id="54" name="矩形 53"/>
          <p:cNvSpPr/>
          <p:nvPr/>
        </p:nvSpPr>
        <p:spPr bwMode="auto">
          <a:xfrm>
            <a:off x="4338859" y="3378083"/>
            <a:ext cx="906746" cy="10282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i="0" u="none" dirty="0"/>
          </a:p>
        </p:txBody>
      </p:sp>
      <p:sp>
        <p:nvSpPr>
          <p:cNvPr id="55" name="矩形 54"/>
          <p:cNvSpPr/>
          <p:nvPr/>
        </p:nvSpPr>
        <p:spPr bwMode="auto">
          <a:xfrm>
            <a:off x="4353819" y="3864028"/>
            <a:ext cx="128723" cy="122002"/>
          </a:xfrm>
          <a:prstGeom prst="rect">
            <a:avLst/>
          </a:prstGeom>
          <a:solidFill>
            <a:srgbClr val="8DEF8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i="0" u="none" dirty="0"/>
          </a:p>
        </p:txBody>
      </p:sp>
      <p:sp>
        <p:nvSpPr>
          <p:cNvPr id="62" name="矩形 61"/>
          <p:cNvSpPr/>
          <p:nvPr/>
        </p:nvSpPr>
        <p:spPr bwMode="auto">
          <a:xfrm>
            <a:off x="4231425" y="4257128"/>
            <a:ext cx="1045301" cy="106768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i="0" u="none" dirty="0"/>
          </a:p>
        </p:txBody>
      </p:sp>
      <p:sp>
        <p:nvSpPr>
          <p:cNvPr id="63" name="矩形 62"/>
          <p:cNvSpPr/>
          <p:nvPr/>
        </p:nvSpPr>
        <p:spPr bwMode="auto">
          <a:xfrm>
            <a:off x="5160556" y="3530136"/>
            <a:ext cx="774615" cy="82580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i="0" u="none" dirty="0"/>
          </a:p>
        </p:txBody>
      </p:sp>
      <p:sp>
        <p:nvSpPr>
          <p:cNvPr id="64" name="矩形 63"/>
          <p:cNvSpPr/>
          <p:nvPr/>
        </p:nvSpPr>
        <p:spPr bwMode="auto">
          <a:xfrm>
            <a:off x="5044597" y="3393235"/>
            <a:ext cx="1006532" cy="11085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i="0" u="none" dirty="0"/>
          </a:p>
        </p:txBody>
      </p:sp>
      <p:sp>
        <p:nvSpPr>
          <p:cNvPr id="65" name="禁止標誌 64"/>
          <p:cNvSpPr/>
          <p:nvPr/>
        </p:nvSpPr>
        <p:spPr bwMode="auto">
          <a:xfrm>
            <a:off x="5380404" y="3763001"/>
            <a:ext cx="325866" cy="325866"/>
          </a:xfrm>
          <a:prstGeom prst="noSmoking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4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2" grpId="1" animBg="1"/>
      <p:bldP spid="53" grpId="0" animBg="1"/>
      <p:bldP spid="54" grpId="0" animBg="1"/>
      <p:bldP spid="54" grpId="1" animBg="1"/>
      <p:bldP spid="55" grpId="0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Dummy Point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-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68" y="2021915"/>
            <a:ext cx="7742928" cy="374920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FAA1A2E-4E24-4347-8FF6-2E86399493F4}"/>
              </a:ext>
            </a:extLst>
          </p:cNvPr>
          <p:cNvSpPr/>
          <p:nvPr/>
        </p:nvSpPr>
        <p:spPr>
          <a:xfrm>
            <a:off x="7170373" y="1272187"/>
            <a:ext cx="240060" cy="279230"/>
          </a:xfrm>
          <a:prstGeom prst="rect">
            <a:avLst/>
          </a:prstGeom>
          <a:solidFill>
            <a:srgbClr val="F9AE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359633" y="1241199"/>
            <a:ext cx="11865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 smtClean="0">
                <a:solidFill>
                  <a:schemeClr val="tx1"/>
                </a:solidFill>
              </a:rPr>
              <a:t>Macro</a:t>
            </a:r>
          </a:p>
          <a:p>
            <a:endParaRPr lang="en-US" altLang="zh-TW" i="0" u="none" dirty="0">
              <a:solidFill>
                <a:schemeClr val="tx1"/>
              </a:solidFill>
            </a:endParaRPr>
          </a:p>
          <a:p>
            <a:r>
              <a:rPr lang="en-US" altLang="zh-TW" i="0" u="none" dirty="0" smtClean="0">
                <a:solidFill>
                  <a:schemeClr val="tx1"/>
                </a:solidFill>
              </a:rPr>
              <a:t>Dummy point</a:t>
            </a:r>
            <a:endParaRPr lang="en-US" altLang="zh-TW" i="0" u="none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AA1A2E-4E24-4347-8FF6-2E86399493F4}"/>
              </a:ext>
            </a:extLst>
          </p:cNvPr>
          <p:cNvSpPr/>
          <p:nvPr/>
        </p:nvSpPr>
        <p:spPr>
          <a:xfrm>
            <a:off x="7170373" y="1683657"/>
            <a:ext cx="240060" cy="279230"/>
          </a:xfrm>
          <a:prstGeom prst="rect">
            <a:avLst/>
          </a:prstGeom>
          <a:solidFill>
            <a:srgbClr val="9AFF9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23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3E91EF5-A7B4-4524-9B92-26DD8A17F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514369"/>
              </p:ext>
            </p:extLst>
          </p:nvPr>
        </p:nvGraphicFramePr>
        <p:xfrm>
          <a:off x="592932" y="2018947"/>
          <a:ext cx="8001000" cy="38806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28389">
                  <a:extLst>
                    <a:ext uri="{9D8B030D-6E8A-4147-A177-3AD203B41FA5}">
                      <a16:colId xmlns:a16="http://schemas.microsoft.com/office/drawing/2014/main" val="4126828662"/>
                    </a:ext>
                  </a:extLst>
                </a:gridCol>
                <a:gridCol w="2399210">
                  <a:extLst>
                    <a:ext uri="{9D8B030D-6E8A-4147-A177-3AD203B41FA5}">
                      <a16:colId xmlns:a16="http://schemas.microsoft.com/office/drawing/2014/main" val="1845720577"/>
                    </a:ext>
                  </a:extLst>
                </a:gridCol>
                <a:gridCol w="1847083">
                  <a:extLst>
                    <a:ext uri="{9D8B030D-6E8A-4147-A177-3AD203B41FA5}">
                      <a16:colId xmlns:a16="http://schemas.microsoft.com/office/drawing/2014/main" val="433899133"/>
                    </a:ext>
                  </a:extLst>
                </a:gridCol>
                <a:gridCol w="1426318">
                  <a:extLst>
                    <a:ext uri="{9D8B030D-6E8A-4147-A177-3AD203B41FA5}">
                      <a16:colId xmlns:a16="http://schemas.microsoft.com/office/drawing/2014/main" val="220190225"/>
                    </a:ext>
                  </a:extLst>
                </a:gridCol>
              </a:tblGrid>
              <a:tr h="60719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TW" sz="1400" kern="100" dirty="0" smtClean="0">
                          <a:effectLst/>
                        </a:rPr>
                        <a:t>Benchmark</a:t>
                      </a:r>
                    </a:p>
                    <a:p>
                      <a:pPr marL="0" marR="0" indent="0" algn="ctr" defTabSz="685791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dirty="0" smtClean="0">
                          <a:effectLst/>
                        </a:rPr>
                        <a:t>(Synopsys,  </a:t>
                      </a:r>
                      <a:r>
                        <a:rPr lang="en-US" altLang="zh-TW" sz="1400" kern="100" dirty="0" smtClean="0">
                          <a:effectLst/>
                        </a:rPr>
                        <a:t>Inc.)</a:t>
                      </a:r>
                      <a:endParaRPr lang="zh-TW" altLang="en-US" sz="1400" b="1" kern="1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TW" sz="1400" kern="100" dirty="0" smtClean="0">
                          <a:effectLst/>
                        </a:rPr>
                        <a:t>Total</a:t>
                      </a:r>
                      <a:r>
                        <a:rPr lang="en-US" altLang="zh-TW" sz="1400" kern="100" baseline="0" dirty="0" smtClean="0">
                          <a:effectLst/>
                        </a:rPr>
                        <a:t> displacement</a:t>
                      </a: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TW" sz="1400" kern="100" baseline="0" dirty="0" smtClean="0">
                          <a:effectLst/>
                        </a:rPr>
                        <a:t>(micron)</a:t>
                      </a:r>
                      <a:endParaRPr lang="zh-TW" sz="14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kern="100" dirty="0" smtClean="0">
                          <a:effectLst/>
                        </a:rPr>
                        <a:t>Free</a:t>
                      </a:r>
                      <a:r>
                        <a:rPr lang="en-US" sz="1400" kern="100" baseline="0" dirty="0" smtClean="0">
                          <a:effectLst/>
                        </a:rPr>
                        <a:t> space</a:t>
                      </a: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kern="100" baseline="0" dirty="0" smtClean="0">
                          <a:effectLst/>
                        </a:rPr>
                        <a:t>(micron^2)</a:t>
                      </a:r>
                      <a:endParaRPr lang="zh-TW" sz="14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altLang="zh-TW" sz="1400" kern="100" dirty="0" smtClean="0">
                          <a:effectLst/>
                        </a:rPr>
                        <a:t>Ranking</a:t>
                      </a:r>
                      <a:endParaRPr lang="zh-TW" sz="14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extLst>
                  <a:ext uri="{0D108BD9-81ED-4DB2-BD59-A6C34878D82A}">
                    <a16:rowId xmlns:a16="http://schemas.microsoft.com/office/drawing/2014/main" val="2927443896"/>
                  </a:ext>
                </a:extLst>
              </a:tr>
              <a:tr h="3273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Industrial 1</a:t>
                      </a:r>
                      <a:endParaRPr lang="zh-TW" sz="14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 smtClean="0"/>
                        <a:t>2130</a:t>
                      </a:r>
                      <a:endParaRPr lang="zh-TW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 smtClean="0"/>
                        <a:t>66593</a:t>
                      </a:r>
                      <a:endParaRPr lang="zh-TW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 smtClean="0"/>
                        <a:t>2/21</a:t>
                      </a:r>
                      <a:endParaRPr lang="zh-TW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extLst>
                  <a:ext uri="{0D108BD9-81ED-4DB2-BD59-A6C34878D82A}">
                    <a16:rowId xmlns:a16="http://schemas.microsoft.com/office/drawing/2014/main" val="1470103644"/>
                  </a:ext>
                </a:extLst>
              </a:tr>
              <a:tr h="3273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Industrial 2</a:t>
                      </a:r>
                      <a:endParaRPr lang="zh-TW" sz="14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 smtClean="0"/>
                        <a:t>28093</a:t>
                      </a:r>
                      <a:endParaRPr lang="zh-TW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 smtClean="0"/>
                        <a:t>114488</a:t>
                      </a:r>
                      <a:endParaRPr lang="zh-TW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 smtClean="0"/>
                        <a:t>5/21</a:t>
                      </a:r>
                      <a:endParaRPr lang="zh-TW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extLst>
                  <a:ext uri="{0D108BD9-81ED-4DB2-BD59-A6C34878D82A}">
                    <a16:rowId xmlns:a16="http://schemas.microsoft.com/office/drawing/2014/main" val="2793301376"/>
                  </a:ext>
                </a:extLst>
              </a:tr>
              <a:tr h="3273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Industrial 3</a:t>
                      </a:r>
                      <a:endParaRPr lang="zh-TW" sz="14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 smtClean="0"/>
                        <a:t>21521</a:t>
                      </a:r>
                      <a:endParaRPr lang="zh-TW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 smtClean="0"/>
                        <a:t>383400</a:t>
                      </a:r>
                      <a:endParaRPr lang="zh-TW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 smtClean="0"/>
                        <a:t>2/21</a:t>
                      </a:r>
                      <a:endParaRPr lang="zh-TW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extLst>
                  <a:ext uri="{0D108BD9-81ED-4DB2-BD59-A6C34878D82A}">
                    <a16:rowId xmlns:a16="http://schemas.microsoft.com/office/drawing/2014/main" val="2171298785"/>
                  </a:ext>
                </a:extLst>
              </a:tr>
              <a:tr h="3273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Industrial 4</a:t>
                      </a:r>
                      <a:endParaRPr lang="zh-TW" sz="14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 smtClean="0"/>
                        <a:t>2303</a:t>
                      </a:r>
                      <a:endParaRPr lang="zh-TW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 smtClean="0"/>
                        <a:t>43287</a:t>
                      </a:r>
                      <a:endParaRPr lang="zh-TW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 smtClean="0"/>
                        <a:t>3/21</a:t>
                      </a:r>
                      <a:endParaRPr lang="zh-TW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extLst>
                  <a:ext uri="{0D108BD9-81ED-4DB2-BD59-A6C34878D82A}">
                    <a16:rowId xmlns:a16="http://schemas.microsoft.com/office/drawing/2014/main" val="1457559649"/>
                  </a:ext>
                </a:extLst>
              </a:tr>
              <a:tr h="3273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Industrial 5</a:t>
                      </a:r>
                      <a:endParaRPr lang="zh-TW" sz="14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 smtClean="0"/>
                        <a:t>2381</a:t>
                      </a:r>
                      <a:endParaRPr lang="zh-TW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 smtClean="0"/>
                        <a:t>92627</a:t>
                      </a:r>
                      <a:endParaRPr lang="zh-TW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 smtClean="0"/>
                        <a:t>3/21</a:t>
                      </a:r>
                      <a:endParaRPr lang="zh-TW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extLst>
                  <a:ext uri="{0D108BD9-81ED-4DB2-BD59-A6C34878D82A}">
                    <a16:rowId xmlns:a16="http://schemas.microsoft.com/office/drawing/2014/main" val="3216551634"/>
                  </a:ext>
                </a:extLst>
              </a:tr>
              <a:tr h="3273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Industrial 6</a:t>
                      </a:r>
                      <a:endParaRPr lang="zh-TW" sz="14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 smtClean="0"/>
                        <a:t>12632</a:t>
                      </a:r>
                      <a:endParaRPr lang="zh-TW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 smtClean="0"/>
                        <a:t>245548</a:t>
                      </a:r>
                      <a:endParaRPr lang="zh-TW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 smtClean="0"/>
                        <a:t>2/21</a:t>
                      </a:r>
                      <a:endParaRPr lang="zh-TW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extLst>
                  <a:ext uri="{0D108BD9-81ED-4DB2-BD59-A6C34878D82A}">
                    <a16:rowId xmlns:a16="http://schemas.microsoft.com/office/drawing/2014/main" val="1480196295"/>
                  </a:ext>
                </a:extLst>
              </a:tr>
              <a:tr h="3273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kern="100" dirty="0" smtClean="0">
                          <a:effectLst/>
                        </a:rPr>
                        <a:t>Industrial 7</a:t>
                      </a:r>
                      <a:endParaRPr lang="en-US" altLang="zh-TW" sz="1400" b="0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 smtClean="0"/>
                        <a:t>3295</a:t>
                      </a:r>
                      <a:endParaRPr lang="zh-TW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 smtClean="0"/>
                        <a:t>106870</a:t>
                      </a:r>
                      <a:endParaRPr lang="zh-TW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 smtClean="0"/>
                        <a:t>4/21</a:t>
                      </a:r>
                      <a:endParaRPr lang="zh-TW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extLst>
                  <a:ext uri="{0D108BD9-81ED-4DB2-BD59-A6C34878D82A}">
                    <a16:rowId xmlns:a16="http://schemas.microsoft.com/office/drawing/2014/main" val="3996541745"/>
                  </a:ext>
                </a:extLst>
              </a:tr>
              <a:tr h="327350">
                <a:tc>
                  <a:txBody>
                    <a:bodyPr/>
                    <a:lstStyle/>
                    <a:p>
                      <a:pPr marL="0" marR="0" indent="0" algn="ctr" defTabSz="2138324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dirty="0" smtClean="0">
                          <a:effectLst/>
                        </a:rPr>
                        <a:t>Industrial 8</a:t>
                      </a:r>
                      <a:endParaRPr lang="en-US" altLang="zh-TW" sz="1400" b="0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 smtClean="0"/>
                        <a:t>5001</a:t>
                      </a:r>
                      <a:endParaRPr lang="zh-TW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 smtClean="0"/>
                        <a:t>111967</a:t>
                      </a:r>
                      <a:endParaRPr lang="zh-TW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 smtClean="0"/>
                        <a:t>3/21</a:t>
                      </a:r>
                      <a:endParaRPr lang="zh-TW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extLst>
                  <a:ext uri="{0D108BD9-81ED-4DB2-BD59-A6C34878D82A}">
                    <a16:rowId xmlns:a16="http://schemas.microsoft.com/office/drawing/2014/main" val="335960990"/>
                  </a:ext>
                </a:extLst>
              </a:tr>
              <a:tr h="327350">
                <a:tc>
                  <a:txBody>
                    <a:bodyPr/>
                    <a:lstStyle/>
                    <a:p>
                      <a:pPr marL="0" marR="0" indent="0" algn="ctr" defTabSz="2138324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dirty="0" smtClean="0">
                          <a:effectLst/>
                        </a:rPr>
                        <a:t>Industrial 9</a:t>
                      </a:r>
                      <a:endParaRPr lang="en-US" altLang="zh-TW" sz="1400" b="0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 smtClean="0"/>
                        <a:t>15214</a:t>
                      </a:r>
                      <a:endParaRPr lang="zh-TW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 smtClean="0"/>
                        <a:t>557947</a:t>
                      </a:r>
                      <a:endParaRPr lang="zh-TW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 smtClean="0"/>
                        <a:t>1/21</a:t>
                      </a:r>
                      <a:endParaRPr lang="zh-TW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extLst>
                  <a:ext uri="{0D108BD9-81ED-4DB2-BD59-A6C34878D82A}">
                    <a16:rowId xmlns:a16="http://schemas.microsoft.com/office/drawing/2014/main" val="4131327910"/>
                  </a:ext>
                </a:extLst>
              </a:tr>
              <a:tr h="327350">
                <a:tc>
                  <a:txBody>
                    <a:bodyPr/>
                    <a:lstStyle/>
                    <a:p>
                      <a:pPr marL="0" marR="0" indent="0" algn="ctr" defTabSz="2138324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dirty="0" smtClean="0">
                          <a:effectLst/>
                        </a:rPr>
                        <a:t>Industrial 10</a:t>
                      </a:r>
                      <a:endParaRPr lang="en-US" altLang="zh-TW" sz="1400" b="0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 smtClean="0"/>
                        <a:t>11362</a:t>
                      </a:r>
                      <a:endParaRPr lang="zh-TW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 smtClean="0"/>
                        <a:t>408946</a:t>
                      </a:r>
                      <a:endParaRPr lang="zh-TW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400" dirty="0" smtClean="0"/>
                        <a:t>1/21</a:t>
                      </a:r>
                      <a:endParaRPr lang="zh-TW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32" marR="30032" marT="0" marB="0" anchor="ctr"/>
                </a:tc>
                <a:extLst>
                  <a:ext uri="{0D108BD9-81ED-4DB2-BD59-A6C34878D82A}">
                    <a16:rowId xmlns:a16="http://schemas.microsoft.com/office/drawing/2014/main" val="3758159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31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8451" y="0"/>
            <a:ext cx="8575675" cy="1013460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Example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Industrial 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</a:rPr>
              <a:t>Initial placement </a:t>
            </a:r>
            <a:r>
              <a:rPr lang="en-US" altLang="zh-TW" dirty="0" smtClean="0">
                <a:latin typeface="Times New Roman" panose="02020603050405020304" pitchFamily="18" charset="0"/>
              </a:rPr>
              <a:t>violates the </a:t>
            </a:r>
            <a:r>
              <a:rPr lang="en-US" altLang="zh-TW" dirty="0" smtClean="0">
                <a:latin typeface="Times New Roman" panose="02020603050405020304" pitchFamily="18" charset="0"/>
              </a:rPr>
              <a:t>design rules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64" y="1930391"/>
            <a:ext cx="7399661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5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8451" y="0"/>
            <a:ext cx="8575675" cy="101346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Example – Industrial 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</a:rPr>
              <a:t>Placement after </a:t>
            </a:r>
            <a:r>
              <a:rPr lang="en-US" altLang="zh-TW" dirty="0" smtClean="0">
                <a:latin typeface="Times New Roman" panose="02020603050405020304" pitchFamily="18" charset="0"/>
              </a:rPr>
              <a:t>running the </a:t>
            </a:r>
            <a:r>
              <a:rPr lang="en-US" altLang="zh-TW" dirty="0" smtClean="0">
                <a:latin typeface="Times New Roman" panose="02020603050405020304" pitchFamily="18" charset="0"/>
              </a:rPr>
              <a:t>macro legalization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63" y="1930390"/>
            <a:ext cx="7399662" cy="387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0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8451" y="0"/>
            <a:ext cx="8575675" cy="101346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Example – Industrial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</a:rPr>
              <a:t>Initial placement violates </a:t>
            </a:r>
            <a:r>
              <a:rPr lang="en-US" altLang="zh-TW" dirty="0" smtClean="0">
                <a:latin typeface="Times New Roman" panose="02020603050405020304" pitchFamily="18" charset="0"/>
              </a:rPr>
              <a:t>the design </a:t>
            </a:r>
            <a:r>
              <a:rPr lang="en-US" altLang="zh-TW" dirty="0" smtClean="0">
                <a:latin typeface="Times New Roman" panose="02020603050405020304" pitchFamily="18" charset="0"/>
              </a:rPr>
              <a:t>rules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64" y="1953250"/>
            <a:ext cx="7247248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8451" y="0"/>
            <a:ext cx="8575675" cy="101346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Example – Industrial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</a:rPr>
              <a:t>Placement after running </a:t>
            </a:r>
            <a:r>
              <a:rPr lang="en-US" altLang="zh-TW" dirty="0" smtClean="0">
                <a:latin typeface="Times New Roman" panose="02020603050405020304" pitchFamily="18" charset="0"/>
              </a:rPr>
              <a:t>the macro </a:t>
            </a:r>
            <a:r>
              <a:rPr lang="en-US" altLang="zh-TW" dirty="0" smtClean="0">
                <a:latin typeface="Times New Roman" panose="02020603050405020304" pitchFamily="18" charset="0"/>
              </a:rPr>
              <a:t>legalization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64" y="1953249"/>
            <a:ext cx="7247248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4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8451" y="0"/>
            <a:ext cx="8575675" cy="101346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Example – Industrial 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</a:rPr>
              <a:t>Initial placement violates </a:t>
            </a:r>
            <a:r>
              <a:rPr lang="en-US" altLang="zh-TW" dirty="0" smtClean="0">
                <a:latin typeface="Times New Roman" panose="02020603050405020304" pitchFamily="18" charset="0"/>
              </a:rPr>
              <a:t>the design </a:t>
            </a:r>
            <a:r>
              <a:rPr lang="en-US" altLang="zh-TW" dirty="0" smtClean="0">
                <a:latin typeface="Times New Roman" panose="02020603050405020304" pitchFamily="18" charset="0"/>
              </a:rPr>
              <a:t>rules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64" y="1953250"/>
            <a:ext cx="7201524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4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8451" y="0"/>
            <a:ext cx="8575675" cy="101346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Example – Industrial 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</a:rPr>
              <a:t>Placement after </a:t>
            </a:r>
            <a:r>
              <a:rPr lang="en-US" altLang="zh-TW" dirty="0" smtClean="0">
                <a:latin typeface="Times New Roman" panose="02020603050405020304" pitchFamily="18" charset="0"/>
              </a:rPr>
              <a:t>running the </a:t>
            </a:r>
            <a:r>
              <a:rPr lang="en-US" altLang="zh-TW" dirty="0" smtClean="0">
                <a:latin typeface="Times New Roman" panose="02020603050405020304" pitchFamily="18" charset="0"/>
              </a:rPr>
              <a:t>macro legalization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64" y="1953249"/>
            <a:ext cx="7201524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9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</a:rPr>
              <a:t>Initial placement violates </a:t>
            </a:r>
            <a:r>
              <a:rPr lang="en-US" altLang="zh-TW" dirty="0" smtClean="0">
                <a:latin typeface="Times New Roman" panose="02020603050405020304" pitchFamily="18" charset="0"/>
              </a:rPr>
              <a:t>the design </a:t>
            </a:r>
            <a:r>
              <a:rPr lang="en-US" altLang="zh-TW" dirty="0">
                <a:latin typeface="Times New Roman" panose="02020603050405020304" pitchFamily="18" charset="0"/>
              </a:rPr>
              <a:t>rules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80" y="2046037"/>
            <a:ext cx="7375303" cy="3700964"/>
          </a:xfrm>
          <a:prstGeom prst="rect">
            <a:avLst/>
          </a:prstGeom>
        </p:spPr>
      </p:pic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298451" y="228600"/>
            <a:ext cx="8575675" cy="6096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Example –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Density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Flow Chart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50" y="1301311"/>
            <a:ext cx="4640062" cy="519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</a:rPr>
              <a:t>Placement after running </a:t>
            </a:r>
            <a:r>
              <a:rPr lang="en-US" altLang="zh-TW" dirty="0" smtClean="0">
                <a:latin typeface="Times New Roman" panose="02020603050405020304" pitchFamily="18" charset="0"/>
              </a:rPr>
              <a:t>the macro </a:t>
            </a:r>
            <a:r>
              <a:rPr lang="en-US" altLang="zh-TW" dirty="0">
                <a:latin typeface="Times New Roman" panose="02020603050405020304" pitchFamily="18" charset="0"/>
              </a:rPr>
              <a:t>legalization</a:t>
            </a:r>
            <a:endParaRPr lang="zh-TW" altLang="en-US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80" y="2046038"/>
            <a:ext cx="7375301" cy="3700963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Example –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Density Case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33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1 - Preprocessing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51" y="1295400"/>
            <a:ext cx="4640062" cy="525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0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Make 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Chip Boundary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ectangular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</a:rPr>
              <a:t>Use </a:t>
            </a:r>
            <a:r>
              <a:rPr lang="en-US" altLang="zh-TW" dirty="0">
                <a:latin typeface="Times New Roman" panose="02020603050405020304" pitchFamily="18" charset="0"/>
              </a:rPr>
              <a:t>sweep-line algorithm to fill up </a:t>
            </a:r>
            <a:r>
              <a:rPr lang="en-US" altLang="zh-TW" dirty="0" smtClean="0">
                <a:latin typeface="Times New Roman" panose="02020603050405020304" pitchFamily="18" charset="0"/>
              </a:rPr>
              <a:t>notches with </a:t>
            </a:r>
            <a:r>
              <a:rPr lang="en-US" altLang="zh-TW" dirty="0">
                <a:latin typeface="Times New Roman" panose="02020603050405020304" pitchFamily="18" charset="0"/>
              </a:rPr>
              <a:t>pre-placed macros</a:t>
            </a:r>
            <a:r>
              <a:rPr lang="en-US" altLang="zh-TW" dirty="0" smtClean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66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550025" y="2879727"/>
            <a:ext cx="8125278" cy="2310420"/>
            <a:chOff x="463802" y="2816711"/>
            <a:chExt cx="8125278" cy="2310420"/>
          </a:xfrm>
        </p:grpSpPr>
        <p:pic>
          <p:nvPicPr>
            <p:cNvPr id="1027" name="圖片 2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802" y="2816711"/>
              <a:ext cx="2414286" cy="185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圖片 3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4569" y="2816711"/>
              <a:ext cx="2421984" cy="185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圖片 4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034" y="2816711"/>
              <a:ext cx="2424908" cy="185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字方塊 9"/>
            <p:cNvSpPr txBox="1"/>
            <p:nvPr/>
          </p:nvSpPr>
          <p:spPr>
            <a:xfrm>
              <a:off x="3581764" y="4788577"/>
              <a:ext cx="17475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0" u="none" dirty="0" smtClean="0">
                  <a:solidFill>
                    <a:schemeClr val="tx1"/>
                  </a:solidFill>
                </a:rPr>
                <a:t>Find bounding box</a:t>
              </a:r>
              <a:endParaRPr lang="zh-TW" altLang="en-US" sz="1600" i="0" u="none" dirty="0">
                <a:solidFill>
                  <a:schemeClr val="tx1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965463" y="4788577"/>
              <a:ext cx="1410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0" u="none" dirty="0" smtClean="0">
                  <a:solidFill>
                    <a:schemeClr val="tx1"/>
                  </a:solidFill>
                </a:rPr>
                <a:t>Chip boundary</a:t>
              </a:r>
              <a:endParaRPr lang="zh-TW" altLang="en-US" sz="1600" i="0" u="none" dirty="0">
                <a:solidFill>
                  <a:schemeClr val="tx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954648" y="4788577"/>
              <a:ext cx="2634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i="0" u="none" dirty="0" smtClean="0">
                  <a:solidFill>
                    <a:schemeClr val="tx1"/>
                  </a:solidFill>
                </a:rPr>
                <a:t>Fill up with pre-placed macro</a:t>
              </a:r>
              <a:endParaRPr lang="zh-TW" altLang="en-US" sz="1600" i="0" u="non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552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 Macro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nto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oundary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</a:rPr>
              <a:t>Move the macro which violates fixed-outline constraint inside the nearest boundary.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66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020856" y="3046257"/>
            <a:ext cx="7109969" cy="2319763"/>
            <a:chOff x="1038440" y="2923169"/>
            <a:chExt cx="7109969" cy="2319763"/>
          </a:xfrm>
        </p:grpSpPr>
        <p:sp>
          <p:nvSpPr>
            <p:cNvPr id="3" name="向右箭號 2"/>
            <p:cNvSpPr/>
            <p:nvPr/>
          </p:nvSpPr>
          <p:spPr bwMode="auto">
            <a:xfrm>
              <a:off x="4406046" y="3958651"/>
              <a:ext cx="344984" cy="416164"/>
            </a:xfrm>
            <a:prstGeom prst="rightArrow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zh-TW" altLang="en-US"/>
            </a:p>
          </p:txBody>
        </p:sp>
        <p:pic>
          <p:nvPicPr>
            <p:cNvPr id="7" name="圖片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38440" y="2923170"/>
              <a:ext cx="2704544" cy="2319762"/>
            </a:xfrm>
            <a:prstGeom prst="rect">
              <a:avLst/>
            </a:prstGeom>
          </p:spPr>
        </p:pic>
        <p:pic>
          <p:nvPicPr>
            <p:cNvPr id="18" name="圖片 1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466844" y="2923169"/>
              <a:ext cx="2681565" cy="2319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07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2 - Overlap Reduction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11" y="1295400"/>
            <a:ext cx="4660338" cy="520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9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Force-directed-like Algorithm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lang="en-US" altLang="zh-TW" sz="2400" dirty="0" smtClean="0">
                <a:latin typeface="Times New Roman" panose="02020603050405020304" pitchFamily="18" charset="0"/>
              </a:rPr>
              <a:t>Repulsive force </a:t>
            </a:r>
            <a:r>
              <a:rPr lang="en-US" altLang="zh-TW" sz="2400" dirty="0">
                <a:latin typeface="Times New Roman" panose="02020603050405020304" pitchFamily="18" charset="0"/>
              </a:rPr>
              <a:t>are applied within 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macros to globally reduce overlap.</a:t>
            </a:r>
          </a:p>
          <a:p>
            <a:pPr marL="342900" lvl="1" indent="-342900"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endParaRPr lang="en-US" altLang="zh-TW" sz="1600" b="0" dirty="0">
              <a:latin typeface="Times New Roman" panose="02020603050405020304" pitchFamily="18" charset="0"/>
            </a:endParaRPr>
          </a:p>
          <a:p>
            <a:pPr marL="342900" lvl="1" indent="-342900"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endParaRPr lang="en-US" altLang="zh-TW" sz="1600" b="0" dirty="0" smtClean="0">
              <a:latin typeface="Times New Roman" panose="02020603050405020304" pitchFamily="18" charset="0"/>
            </a:endParaRPr>
          </a:p>
          <a:p>
            <a:pPr marL="342900" lvl="1" indent="-342900"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endParaRPr lang="en-US" altLang="zh-TW" sz="1600" b="0" dirty="0">
              <a:latin typeface="Times New Roman" panose="02020603050405020304" pitchFamily="18" charset="0"/>
            </a:endParaRPr>
          </a:p>
          <a:p>
            <a:pPr marL="0" lvl="1" indent="0">
              <a:buClr>
                <a:srgbClr val="0000FF"/>
              </a:buClr>
              <a:buSzPct val="90000"/>
              <a:buNone/>
            </a:pPr>
            <a:r>
              <a:rPr lang="en-US" altLang="zh-TW" sz="1600" b="0" dirty="0" smtClean="0">
                <a:latin typeface="Times New Roman" panose="02020603050405020304" pitchFamily="18" charset="0"/>
              </a:rPr>
              <a:t>       </a:t>
            </a:r>
          </a:p>
          <a:p>
            <a:pPr marL="0" lvl="1" indent="0">
              <a:buClr>
                <a:srgbClr val="0000FF"/>
              </a:buClr>
              <a:buSzPct val="90000"/>
              <a:buNone/>
            </a:pPr>
            <a:r>
              <a:rPr lang="en-US" altLang="zh-TW" sz="1600" b="0" dirty="0" smtClean="0">
                <a:latin typeface="Times New Roman" panose="02020603050405020304" pitchFamily="18" charset="0"/>
              </a:rPr>
              <a:t>       </a:t>
            </a:r>
            <a:r>
              <a:rPr lang="en-US" altLang="zh-TW" b="0" dirty="0" smtClean="0">
                <a:latin typeface="Times New Roman" panose="02020603050405020304" pitchFamily="18" charset="0"/>
              </a:rPr>
              <a:t>where </a:t>
            </a:r>
            <a:r>
              <a:rPr lang="en-US" altLang="zh-TW" b="0" i="1" dirty="0" smtClean="0">
                <a:latin typeface="Times New Roman" panose="02020603050405020304" pitchFamily="18" charset="0"/>
              </a:rPr>
              <a:t>Area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is the size of macro, and </a:t>
            </a:r>
            <a:r>
              <a:rPr lang="en-US" altLang="zh-TW" b="0" i="1" dirty="0" smtClean="0">
                <a:latin typeface="Times New Roman" panose="02020603050405020304" pitchFamily="18" charset="0"/>
              </a:rPr>
              <a:t>O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is the </a:t>
            </a:r>
            <a:r>
              <a:rPr lang="en-US" altLang="zh-TW" b="0" i="1" dirty="0" smtClean="0">
                <a:latin typeface="Times New Roman" panose="02020603050405020304" pitchFamily="18" charset="0"/>
              </a:rPr>
              <a:t>min{Width, Height of overlapped   </a:t>
            </a:r>
          </a:p>
          <a:p>
            <a:pPr marL="0" lvl="1" indent="0">
              <a:buClr>
                <a:srgbClr val="0000FF"/>
              </a:buClr>
              <a:buSzPct val="90000"/>
              <a:buNone/>
            </a:pPr>
            <a:r>
              <a:rPr lang="en-US" altLang="zh-TW" b="0" i="1" dirty="0">
                <a:latin typeface="Times New Roman" panose="02020603050405020304" pitchFamily="18" charset="0"/>
              </a:rPr>
              <a:t> </a:t>
            </a:r>
            <a:r>
              <a:rPr lang="en-US" altLang="zh-TW" b="0" i="1" dirty="0" smtClean="0">
                <a:latin typeface="Times New Roman" panose="02020603050405020304" pitchFamily="18" charset="0"/>
              </a:rPr>
              <a:t>     region}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714631" y="2111299"/>
                <a:ext cx="5757602" cy="1010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60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𝑅𝑒𝑝𝑢𝑙𝑠𝑖𝑣𝑒</m:t>
                          </m:r>
                          <m:r>
                            <a:rPr lang="en-US" altLang="zh-TW" sz="16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TW" sz="16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𝑓𝑜𝑟𝑐𝑒</m:t>
                          </m:r>
                        </m:e>
                        <m:sub>
                          <m:r>
                            <a:rPr lang="zh-TW" altLang="en-US" sz="1600" b="0" i="1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sz="1600" b="0" i="0" u="non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TW" altLang="en-US" sz="1600" i="1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1600" b="0" i="1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TW" altLang="en-US" sz="1600" i="1" u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TW" altLang="en-US" sz="1600" i="1" u="non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b="0" i="1" u="non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𝐴𝑟𝑒𝑎</m:t>
                                  </m:r>
                                </m:e>
                                <m:sub>
                                  <m:r>
                                    <a:rPr lang="zh-TW" altLang="en-US" sz="1600" b="0" i="1" u="non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TW" altLang="en-US" sz="1600" i="1" u="non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b="0" i="1" u="non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𝐴𝑟𝑒𝑎</m:t>
                                  </m:r>
                                </m:e>
                                <m:sub>
                                  <m:r>
                                    <a:rPr lang="zh-TW" altLang="en-US" sz="1600" b="0" i="1" u="non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TW" altLang="en-US" sz="1600" b="0" i="0" u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en-US" sz="1600" i="1" u="non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b="0" i="1" u="non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𝐴𝑟𝑒𝑎</m:t>
                                  </m:r>
                                </m:e>
                                <m:sub>
                                  <m:r>
                                    <a:rPr lang="zh-TW" altLang="en-US" sz="1600" b="0" i="1" u="non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TW" altLang="en-US" sz="1600" b="0" i="0" u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  <m:r>
                            <a:rPr lang="zh-TW" altLang="en-US" sz="1600" b="0" i="0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zh-TW" altLang="en-US" sz="1600" i="1" u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b="0" i="1" u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zh-TW" altLang="en-US" sz="1600" b="0" i="1" u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zh-TW" sz="1600" b="0" i="0" u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zh-TW" altLang="en-US" sz="1600" b="0" i="0" u="non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∀</m:t>
                      </m:r>
                      <m:sSub>
                        <m:sSubPr>
                          <m:ctrlPr>
                            <a:rPr lang="zh-TW" altLang="en-US" sz="1600" i="1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b="0" i="1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TW" altLang="en-US" sz="1600" b="0" i="1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sz="1600" b="0" i="0" u="non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zh-TW" altLang="en-US" sz="1600" i="1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b="0" i="1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𝑂𝑣𝑒𝑟𝑙𝑎𝑝</m:t>
                          </m:r>
                        </m:e>
                        <m:sub>
                          <m:r>
                            <a:rPr lang="zh-TW" altLang="en-US" sz="1600" b="0" i="1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sz="1600" b="0" u="none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600" i="1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TW" altLang="en-US" sz="1600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TW" altLang="en-US" sz="1600" i="0" u="non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1600" u="non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𝑚𝑖</m:t>
                      </m:r>
                      <m:r>
                        <a:rPr lang="en-US" altLang="zh-TW" sz="1600" u="non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zh-TW" altLang="en-US" sz="1600" i="1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TW" altLang="en-US" sz="1600" i="1" u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1600" u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zh-TW" altLang="en-US" sz="1600" u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zh-TW" altLang="en-US" sz="1600" u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</m:sSubSup>
                          <m:r>
                            <a:rPr lang="zh-TW" altLang="en-US" sz="1600" i="0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zh-TW" altLang="en-US" sz="1600" i="1" u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1600" u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zh-TW" altLang="en-US" sz="1600" u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zh-TW" altLang="en-US" sz="1600" u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TW" sz="1600" u="none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631" y="2111299"/>
                <a:ext cx="5757602" cy="1010213"/>
              </a:xfrm>
              <a:prstGeom prst="rect">
                <a:avLst/>
              </a:prstGeom>
              <a:blipFill>
                <a:blip r:embed="rId2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1285730" y="4194154"/>
            <a:ext cx="6572540" cy="2078744"/>
            <a:chOff x="629556" y="4265274"/>
            <a:chExt cx="6572540" cy="2078744"/>
          </a:xfrm>
        </p:grpSpPr>
        <p:pic>
          <p:nvPicPr>
            <p:cNvPr id="2050" name="圖片 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9"/>
            <a:stretch>
              <a:fillRect/>
            </a:stretch>
          </p:blipFill>
          <p:spPr bwMode="auto">
            <a:xfrm>
              <a:off x="629556" y="4265274"/>
              <a:ext cx="2821153" cy="2078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9" name="圖片 1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b="36627"/>
            <a:stretch>
              <a:fillRect/>
            </a:stretch>
          </p:blipFill>
          <p:spPr bwMode="auto">
            <a:xfrm>
              <a:off x="4828562" y="4367287"/>
              <a:ext cx="2373534" cy="1874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向右箭號 16"/>
            <p:cNvSpPr/>
            <p:nvPr/>
          </p:nvSpPr>
          <p:spPr bwMode="auto">
            <a:xfrm>
              <a:off x="3967143" y="5000363"/>
              <a:ext cx="344984" cy="416164"/>
            </a:xfrm>
            <a:prstGeom prst="rightArrow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25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ab97">
  <a:themeElements>
    <a:clrScheme name="">
      <a:dk1>
        <a:srgbClr val="000000"/>
      </a:dk1>
      <a:lt1>
        <a:srgbClr val="FFFFFF"/>
      </a:lt1>
      <a:dk2>
        <a:srgbClr val="000082"/>
      </a:dk2>
      <a:lt2>
        <a:srgbClr val="C0C0C0"/>
      </a:lt2>
      <a:accent1>
        <a:srgbClr val="D01608"/>
      </a:accent1>
      <a:accent2>
        <a:srgbClr val="000082"/>
      </a:accent2>
      <a:accent3>
        <a:srgbClr val="FFFFFF"/>
      </a:accent3>
      <a:accent4>
        <a:srgbClr val="000000"/>
      </a:accent4>
      <a:accent5>
        <a:srgbClr val="E4ABAA"/>
      </a:accent5>
      <a:accent6>
        <a:srgbClr val="000075"/>
      </a:accent6>
      <a:hlink>
        <a:srgbClr val="00C000"/>
      </a:hlink>
      <a:folHlink>
        <a:srgbClr val="800080"/>
      </a:folHlink>
    </a:clrScheme>
    <a:fontScheme name="iab97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sng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sng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ab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ab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157992</TotalTime>
  <Words>699</Words>
  <Application>Microsoft Office PowerPoint</Application>
  <PresentationFormat>Letter 紙張 (8.5x11 英吋)</PresentationFormat>
  <Paragraphs>223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54" baseType="lpstr">
      <vt:lpstr>Adobe 黑体 Std R</vt:lpstr>
      <vt:lpstr>MS Gothic</vt:lpstr>
      <vt:lpstr>微軟正黑體</vt:lpstr>
      <vt:lpstr>新細明體</vt:lpstr>
      <vt:lpstr>標楷體</vt:lpstr>
      <vt:lpstr>Arial</vt:lpstr>
      <vt:lpstr>Book Antiqua</vt:lpstr>
      <vt:lpstr>Calibri</vt:lpstr>
      <vt:lpstr>Cambria Math</vt:lpstr>
      <vt:lpstr>Comic Sans MS</vt:lpstr>
      <vt:lpstr>Times New Roman</vt:lpstr>
      <vt:lpstr>Wingdings</vt:lpstr>
      <vt:lpstr>Wingdings 2</vt:lpstr>
      <vt:lpstr>iab97</vt:lpstr>
      <vt:lpstr>2021 CAD Contest @ ICCAD Macro Legalization</vt:lpstr>
      <vt:lpstr>PowerPoint 簡報</vt:lpstr>
      <vt:lpstr>Problem Statement</vt:lpstr>
      <vt:lpstr>Algorithm Flow Chart</vt:lpstr>
      <vt:lpstr>Step 1 - Preprocessing</vt:lpstr>
      <vt:lpstr>Make Chip Boundary Rectangular</vt:lpstr>
      <vt:lpstr>Move Macro Into Boundary</vt:lpstr>
      <vt:lpstr>Step 2 - Overlap Reduction</vt:lpstr>
      <vt:lpstr>Force-directed-like Algorithm</vt:lpstr>
      <vt:lpstr>Overlap Reduction Example</vt:lpstr>
      <vt:lpstr>Step 3 - Global Legalization</vt:lpstr>
      <vt:lpstr>Build Constraint Graph</vt:lpstr>
      <vt:lpstr>Check Critical Path</vt:lpstr>
      <vt:lpstr>Linear Programming Formulation</vt:lpstr>
      <vt:lpstr>Remove Overlap - Before</vt:lpstr>
      <vt:lpstr>Remove Overlap - After</vt:lpstr>
      <vt:lpstr>Step 4 - Dead Space Optimization</vt:lpstr>
      <vt:lpstr>Dead Space Optimization</vt:lpstr>
      <vt:lpstr>Dead Space Optimization - Example</vt:lpstr>
      <vt:lpstr>Step 5 - Detail Legalization</vt:lpstr>
      <vt:lpstr>Corner Stitching Structure</vt:lpstr>
      <vt:lpstr>Corner Stitching Structure - Example</vt:lpstr>
      <vt:lpstr>Corner Stitching Structure - Example</vt:lpstr>
      <vt:lpstr>Search Area Using Corner Stitching</vt:lpstr>
      <vt:lpstr>Detail Legalization - Example</vt:lpstr>
      <vt:lpstr>Step 6 - Buffer Area Reservation Constraint Legalization</vt:lpstr>
      <vt:lpstr>Buffer Area Reservation Constraint Intro.</vt:lpstr>
      <vt:lpstr>Spread Along One Direction</vt:lpstr>
      <vt:lpstr>Spread Along One Direction</vt:lpstr>
      <vt:lpstr>Dummy Point Insertion Intro.</vt:lpstr>
      <vt:lpstr>Dummy Point Insertion - Example</vt:lpstr>
      <vt:lpstr>Experimental Result</vt:lpstr>
      <vt:lpstr>Final Example – Industrial 3</vt:lpstr>
      <vt:lpstr>Final Example – Industrial 3</vt:lpstr>
      <vt:lpstr>Final Example – Industrial 5</vt:lpstr>
      <vt:lpstr>Final Example – Industrial 5</vt:lpstr>
      <vt:lpstr>Final Example – Industrial 6</vt:lpstr>
      <vt:lpstr>Final Example – Industrial 6</vt:lpstr>
      <vt:lpstr>Final Example – High Density Case</vt:lpstr>
      <vt:lpstr>Final Example – High Density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太陽光電IEC 61850用戶側閘道器與電網即時資訊匯聚平台技術</dc:title>
  <dc:creator>yyliu</dc:creator>
  <cp:lastModifiedBy>宇哲 李</cp:lastModifiedBy>
  <cp:revision>2062</cp:revision>
  <cp:lastPrinted>1999-09-29T13:28:24Z</cp:lastPrinted>
  <dcterms:created xsi:type="dcterms:W3CDTF">1998-01-23T17:03:10Z</dcterms:created>
  <dcterms:modified xsi:type="dcterms:W3CDTF">2024-01-30T04:47:03Z</dcterms:modified>
</cp:coreProperties>
</file>