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 id="2147483703" r:id="rId2"/>
    <p:sldMasterId id="2147483692" r:id="rId3"/>
  </p:sldMasterIdLst>
  <p:notesMasterIdLst>
    <p:notesMasterId r:id="rId26"/>
  </p:notesMasterIdLst>
  <p:sldIdLst>
    <p:sldId id="354" r:id="rId4"/>
    <p:sldId id="352" r:id="rId5"/>
    <p:sldId id="355" r:id="rId6"/>
    <p:sldId id="365" r:id="rId7"/>
    <p:sldId id="364" r:id="rId8"/>
    <p:sldId id="366" r:id="rId9"/>
    <p:sldId id="356" r:id="rId10"/>
    <p:sldId id="373" r:id="rId11"/>
    <p:sldId id="374" r:id="rId12"/>
    <p:sldId id="358" r:id="rId13"/>
    <p:sldId id="378" r:id="rId14"/>
    <p:sldId id="379" r:id="rId15"/>
    <p:sldId id="357" r:id="rId16"/>
    <p:sldId id="375" r:id="rId17"/>
    <p:sldId id="377" r:id="rId18"/>
    <p:sldId id="368" r:id="rId19"/>
    <p:sldId id="362" r:id="rId20"/>
    <p:sldId id="363" r:id="rId21"/>
    <p:sldId id="369" r:id="rId22"/>
    <p:sldId id="370" r:id="rId23"/>
    <p:sldId id="371" r:id="rId24"/>
    <p:sldId id="37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3B3D"/>
    <a:srgbClr val="DD4B39"/>
    <a:srgbClr val="FF0000"/>
    <a:srgbClr val="FE8D3D"/>
    <a:srgbClr val="E5407C"/>
    <a:srgbClr val="4D30D3"/>
    <a:srgbClr val="F46459"/>
    <a:srgbClr val="F9EB42"/>
    <a:srgbClr val="4267B2"/>
    <a:srgbClr val="CB26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41" autoAdjust="0"/>
    <p:restoredTop sz="74618" autoAdjust="0"/>
  </p:normalViewPr>
  <p:slideViewPr>
    <p:cSldViewPr snapToGrid="0" showGuides="1">
      <p:cViewPr varScale="1">
        <p:scale>
          <a:sx n="85" d="100"/>
          <a:sy n="85" d="100"/>
        </p:scale>
        <p:origin x="1446"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89243F-B1BB-4202-BD78-416ACA555174}" type="datetimeFigureOut">
              <a:rPr lang="en-US" smtClean="0"/>
              <a:t>7/30/2021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8D2766-C49B-4C1A-9FEE-6F146754B02B}" type="slidenum">
              <a:rPr lang="en-US" smtClean="0"/>
              <a:t>‹#›</a:t>
            </a:fld>
            <a:endParaRPr lang="en-US"/>
          </a:p>
        </p:txBody>
      </p:sp>
    </p:spTree>
    <p:extLst>
      <p:ext uri="{BB962C8B-B14F-4D97-AF65-F5344CB8AC3E}">
        <p14:creationId xmlns:p14="http://schemas.microsoft.com/office/powerpoint/2010/main" val="4064041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Copyright </a:t>
            </a:r>
            <a:r>
              <a:rPr lang="en-US" b="1"/>
              <a:t>PresentationGO.com</a:t>
            </a:r>
            <a:r>
              <a:rPr lang="en-US"/>
              <a:t> – The free PowerPoint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2</a:t>
            </a:fld>
            <a:endParaRPr lang="en-US"/>
          </a:p>
        </p:txBody>
      </p:sp>
    </p:spTree>
    <p:extLst>
      <p:ext uri="{BB962C8B-B14F-4D97-AF65-F5344CB8AC3E}">
        <p14:creationId xmlns:p14="http://schemas.microsoft.com/office/powerpoint/2010/main" val="1924970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Copyright </a:t>
            </a:r>
            <a:r>
              <a:rPr lang="en-US" b="1"/>
              <a:t>PresentationGO.com</a:t>
            </a:r>
            <a:r>
              <a:rPr lang="en-US"/>
              <a:t> – The free PowerPoint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11</a:t>
            </a:fld>
            <a:endParaRPr lang="en-US"/>
          </a:p>
        </p:txBody>
      </p:sp>
    </p:spTree>
    <p:extLst>
      <p:ext uri="{BB962C8B-B14F-4D97-AF65-F5344CB8AC3E}">
        <p14:creationId xmlns:p14="http://schemas.microsoft.com/office/powerpoint/2010/main" val="1781986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Copyright </a:t>
            </a:r>
            <a:r>
              <a:rPr lang="en-US" b="1"/>
              <a:t>PresentationGO.com</a:t>
            </a:r>
            <a:r>
              <a:rPr lang="en-US"/>
              <a:t> – The free PowerPoint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12</a:t>
            </a:fld>
            <a:endParaRPr lang="en-US"/>
          </a:p>
        </p:txBody>
      </p:sp>
    </p:spTree>
    <p:extLst>
      <p:ext uri="{BB962C8B-B14F-4D97-AF65-F5344CB8AC3E}">
        <p14:creationId xmlns:p14="http://schemas.microsoft.com/office/powerpoint/2010/main" val="40618444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Copyright </a:t>
            </a:r>
            <a:r>
              <a:rPr lang="en-US" b="1"/>
              <a:t>PresentationGO.com</a:t>
            </a:r>
            <a:r>
              <a:rPr lang="en-US"/>
              <a:t> – The free PowerPoint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13</a:t>
            </a:fld>
            <a:endParaRPr lang="en-US"/>
          </a:p>
        </p:txBody>
      </p:sp>
    </p:spTree>
    <p:extLst>
      <p:ext uri="{BB962C8B-B14F-4D97-AF65-F5344CB8AC3E}">
        <p14:creationId xmlns:p14="http://schemas.microsoft.com/office/powerpoint/2010/main" val="3944929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Copyright </a:t>
            </a:r>
            <a:r>
              <a:rPr lang="en-US" b="1"/>
              <a:t>PresentationGO.com</a:t>
            </a:r>
            <a:r>
              <a:rPr lang="en-US"/>
              <a:t> – The free PowerPoint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14</a:t>
            </a:fld>
            <a:endParaRPr lang="en-US"/>
          </a:p>
        </p:txBody>
      </p:sp>
    </p:spTree>
    <p:extLst>
      <p:ext uri="{BB962C8B-B14F-4D97-AF65-F5344CB8AC3E}">
        <p14:creationId xmlns:p14="http://schemas.microsoft.com/office/powerpoint/2010/main" val="9820851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Copyright </a:t>
            </a:r>
            <a:r>
              <a:rPr lang="en-US" b="1"/>
              <a:t>PresentationGO.com</a:t>
            </a:r>
            <a:r>
              <a:rPr lang="en-US"/>
              <a:t> – The free PowerPoint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15</a:t>
            </a:fld>
            <a:endParaRPr lang="en-US"/>
          </a:p>
        </p:txBody>
      </p:sp>
    </p:spTree>
    <p:extLst>
      <p:ext uri="{BB962C8B-B14F-4D97-AF65-F5344CB8AC3E}">
        <p14:creationId xmlns:p14="http://schemas.microsoft.com/office/powerpoint/2010/main" val="3059802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Copyright </a:t>
            </a:r>
            <a:r>
              <a:rPr lang="en-US" b="1"/>
              <a:t>PresentationGO.com</a:t>
            </a:r>
            <a:r>
              <a:rPr lang="en-US"/>
              <a:t> – The free PowerPoint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16</a:t>
            </a:fld>
            <a:endParaRPr lang="en-US"/>
          </a:p>
        </p:txBody>
      </p:sp>
    </p:spTree>
    <p:extLst>
      <p:ext uri="{BB962C8B-B14F-4D97-AF65-F5344CB8AC3E}">
        <p14:creationId xmlns:p14="http://schemas.microsoft.com/office/powerpoint/2010/main" val="1056149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Copyright </a:t>
            </a:r>
            <a:r>
              <a:rPr lang="en-US" b="1"/>
              <a:t>PresentationGO.com</a:t>
            </a:r>
            <a:r>
              <a:rPr lang="en-US"/>
              <a:t> – The free PowerPoint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3</a:t>
            </a:fld>
            <a:endParaRPr lang="en-US"/>
          </a:p>
        </p:txBody>
      </p:sp>
    </p:spTree>
    <p:extLst>
      <p:ext uri="{BB962C8B-B14F-4D97-AF65-F5344CB8AC3E}">
        <p14:creationId xmlns:p14="http://schemas.microsoft.com/office/powerpoint/2010/main" val="3714515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sz="1200" dirty="0">
                <a:solidFill>
                  <a:schemeClr val="tx1">
                    <a:lumMod val="65000"/>
                    <a:lumOff val="35000"/>
                  </a:schemeClr>
                </a:solidFill>
              </a:rPr>
              <a:t>For both the old tweets and new tweets, there was an imbalance in the number of the three sentiments.</a:t>
            </a:r>
          </a:p>
          <a:p>
            <a:pPr marL="342900" indent="-342900">
              <a:buFont typeface="Arial" panose="020B0604020202020204" pitchFamily="34" charset="0"/>
              <a:buChar char="•"/>
            </a:pPr>
            <a:r>
              <a:rPr lang="en-US" sz="1200" dirty="0">
                <a:solidFill>
                  <a:schemeClr val="tx1">
                    <a:lumMod val="65000"/>
                    <a:lumOff val="35000"/>
                  </a:schemeClr>
                </a:solidFill>
              </a:rPr>
              <a:t>The top image represents the number of old tweets with the respective sentiments, and the bottom represents the new tweets with the respective sentiments.</a:t>
            </a:r>
          </a:p>
          <a:p>
            <a:pPr marL="342900" indent="-342900">
              <a:buFont typeface="Arial" panose="020B0604020202020204" pitchFamily="34" charset="0"/>
              <a:buChar char="•"/>
            </a:pPr>
            <a:r>
              <a:rPr lang="en-US" sz="1200" dirty="0">
                <a:solidFill>
                  <a:schemeClr val="tx1">
                    <a:lumMod val="65000"/>
                    <a:lumOff val="35000"/>
                  </a:schemeClr>
                </a:solidFill>
              </a:rPr>
              <a:t>For both old and new tweets, the number of negative tweets were around a third of the size of the neutral tweets and positive tweets.</a:t>
            </a:r>
          </a:p>
          <a:p>
            <a:endParaRPr lang="en-US" dirty="0"/>
          </a:p>
        </p:txBody>
      </p:sp>
      <p:sp>
        <p:nvSpPr>
          <p:cNvPr id="4" name="Slide Number Placeholder 3"/>
          <p:cNvSpPr>
            <a:spLocks noGrp="1"/>
          </p:cNvSpPr>
          <p:nvPr>
            <p:ph type="sldNum" sz="quarter" idx="5"/>
          </p:nvPr>
        </p:nvSpPr>
        <p:spPr/>
        <p:txBody>
          <a:bodyPr/>
          <a:lstStyle/>
          <a:p>
            <a:fld id="{B68D2766-C49B-4C1A-9FEE-6F146754B02B}" type="slidenum">
              <a:rPr lang="en-US" smtClean="0"/>
              <a:t>4</a:t>
            </a:fld>
            <a:endParaRPr lang="en-US"/>
          </a:p>
        </p:txBody>
      </p:sp>
    </p:spTree>
    <p:extLst>
      <p:ext uri="{BB962C8B-B14F-4D97-AF65-F5344CB8AC3E}">
        <p14:creationId xmlns:p14="http://schemas.microsoft.com/office/powerpoint/2010/main" val="985100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sz="1200" dirty="0">
                <a:solidFill>
                  <a:schemeClr val="tx1">
                    <a:lumMod val="65000"/>
                    <a:lumOff val="35000"/>
                  </a:schemeClr>
                </a:solidFill>
              </a:rPr>
              <a:t>For each old and new tweets, Random Forest Modeling and Naïve Bayesian Modeling were performed. </a:t>
            </a:r>
          </a:p>
          <a:p>
            <a:pPr marL="342900" indent="-342900">
              <a:buFont typeface="Arial" panose="020B0604020202020204" pitchFamily="34" charset="0"/>
              <a:buChar char="•"/>
            </a:pPr>
            <a:r>
              <a:rPr lang="en-US" sz="1200" dirty="0">
                <a:solidFill>
                  <a:schemeClr val="tx1">
                    <a:lumMod val="65000"/>
                    <a:lumOff val="35000"/>
                  </a:schemeClr>
                </a:solidFill>
              </a:rPr>
              <a:t>The image on the right shows the confusion matrix of the random forest model after the </a:t>
            </a:r>
            <a:r>
              <a:rPr lang="en-US" sz="1200" dirty="0" err="1">
                <a:solidFill>
                  <a:schemeClr val="tx1">
                    <a:lumMod val="65000"/>
                    <a:lumOff val="35000"/>
                  </a:schemeClr>
                </a:solidFill>
              </a:rPr>
              <a:t>gridsearch</a:t>
            </a:r>
            <a:r>
              <a:rPr lang="en-US" sz="1200" dirty="0">
                <a:solidFill>
                  <a:schemeClr val="tx1">
                    <a:lumMod val="65000"/>
                    <a:lumOff val="35000"/>
                  </a:schemeClr>
                </a:solidFill>
              </a:rPr>
              <a:t> was performed. </a:t>
            </a:r>
          </a:p>
          <a:p>
            <a:pPr marL="342900" indent="-342900">
              <a:buFont typeface="Arial" panose="020B0604020202020204" pitchFamily="34" charset="0"/>
              <a:buChar char="•"/>
            </a:pPr>
            <a:r>
              <a:rPr lang="en-US" sz="1200" dirty="0">
                <a:solidFill>
                  <a:schemeClr val="tx1">
                    <a:lumMod val="65000"/>
                    <a:lumOff val="35000"/>
                  </a:schemeClr>
                </a:solidFill>
              </a:rPr>
              <a:t>As shown before, the number of negative tweets were far less, which resulted in the low recall score for the negative tweets.</a:t>
            </a:r>
          </a:p>
          <a:p>
            <a:endParaRPr lang="en-US" dirty="0"/>
          </a:p>
        </p:txBody>
      </p:sp>
      <p:sp>
        <p:nvSpPr>
          <p:cNvPr id="4" name="Slide Number Placeholder 3"/>
          <p:cNvSpPr>
            <a:spLocks noGrp="1"/>
          </p:cNvSpPr>
          <p:nvPr>
            <p:ph type="sldNum" sz="quarter" idx="5"/>
          </p:nvPr>
        </p:nvSpPr>
        <p:spPr/>
        <p:txBody>
          <a:bodyPr/>
          <a:lstStyle/>
          <a:p>
            <a:fld id="{B68D2766-C49B-4C1A-9FEE-6F146754B02B}" type="slidenum">
              <a:rPr lang="en-US" smtClean="0"/>
              <a:t>5</a:t>
            </a:fld>
            <a:endParaRPr lang="en-US"/>
          </a:p>
        </p:txBody>
      </p:sp>
    </p:spTree>
    <p:extLst>
      <p:ext uri="{BB962C8B-B14F-4D97-AF65-F5344CB8AC3E}">
        <p14:creationId xmlns:p14="http://schemas.microsoft.com/office/powerpoint/2010/main" val="3997807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sz="1200" dirty="0">
                <a:solidFill>
                  <a:schemeClr val="tx1">
                    <a:lumMod val="65000"/>
                    <a:lumOff val="35000"/>
                  </a:schemeClr>
                </a:solidFill>
              </a:rPr>
              <a:t>The recall score of the random forest model with grid search for the new tweets also show the same problem.</a:t>
            </a:r>
          </a:p>
          <a:p>
            <a:pPr marL="342900" indent="-342900">
              <a:buFont typeface="Arial" panose="020B0604020202020204" pitchFamily="34" charset="0"/>
              <a:buChar char="•"/>
            </a:pPr>
            <a:r>
              <a:rPr lang="en-US" sz="1200" dirty="0">
                <a:solidFill>
                  <a:schemeClr val="tx1">
                    <a:lumMod val="65000"/>
                    <a:lumOff val="35000"/>
                  </a:schemeClr>
                </a:solidFill>
              </a:rPr>
              <a:t>However, I would still recommend this model (random forest with </a:t>
            </a:r>
            <a:r>
              <a:rPr lang="en-US" sz="1200" dirty="0" err="1">
                <a:solidFill>
                  <a:schemeClr val="tx1">
                    <a:lumMod val="65000"/>
                    <a:lumOff val="35000"/>
                  </a:schemeClr>
                </a:solidFill>
              </a:rPr>
              <a:t>gridsearch</a:t>
            </a:r>
            <a:r>
              <a:rPr lang="en-US" sz="1200" dirty="0">
                <a:solidFill>
                  <a:schemeClr val="tx1">
                    <a:lumMod val="65000"/>
                    <a:lumOff val="35000"/>
                  </a:schemeClr>
                </a:solidFill>
              </a:rPr>
              <a:t>) above others because it was able to maintain a relatively high recalls core for the positive and neutral tweets while improving the recall score for the negative tweets.</a:t>
            </a:r>
          </a:p>
          <a:p>
            <a:endParaRPr lang="en-US" dirty="0"/>
          </a:p>
        </p:txBody>
      </p:sp>
      <p:sp>
        <p:nvSpPr>
          <p:cNvPr id="4" name="Slide Number Placeholder 3"/>
          <p:cNvSpPr>
            <a:spLocks noGrp="1"/>
          </p:cNvSpPr>
          <p:nvPr>
            <p:ph type="sldNum" sz="quarter" idx="5"/>
          </p:nvPr>
        </p:nvSpPr>
        <p:spPr/>
        <p:txBody>
          <a:bodyPr/>
          <a:lstStyle/>
          <a:p>
            <a:fld id="{B68D2766-C49B-4C1A-9FEE-6F146754B02B}" type="slidenum">
              <a:rPr lang="en-US" smtClean="0"/>
              <a:t>6</a:t>
            </a:fld>
            <a:endParaRPr lang="en-US"/>
          </a:p>
        </p:txBody>
      </p:sp>
    </p:spTree>
    <p:extLst>
      <p:ext uri="{BB962C8B-B14F-4D97-AF65-F5344CB8AC3E}">
        <p14:creationId xmlns:p14="http://schemas.microsoft.com/office/powerpoint/2010/main" val="69945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Copyright </a:t>
            </a:r>
            <a:r>
              <a:rPr lang="en-US" b="1"/>
              <a:t>PresentationGO.com</a:t>
            </a:r>
            <a:r>
              <a:rPr lang="en-US"/>
              <a:t> – The free PowerPoint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7</a:t>
            </a:fld>
            <a:endParaRPr lang="en-US"/>
          </a:p>
        </p:txBody>
      </p:sp>
    </p:spTree>
    <p:extLst>
      <p:ext uri="{BB962C8B-B14F-4D97-AF65-F5344CB8AC3E}">
        <p14:creationId xmlns:p14="http://schemas.microsoft.com/office/powerpoint/2010/main" val="1306669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Copyright </a:t>
            </a:r>
            <a:r>
              <a:rPr lang="en-US" b="1"/>
              <a:t>PresentationGO.com</a:t>
            </a:r>
            <a:r>
              <a:rPr lang="en-US"/>
              <a:t> – The free PowerPoint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8</a:t>
            </a:fld>
            <a:endParaRPr lang="en-US"/>
          </a:p>
        </p:txBody>
      </p:sp>
    </p:spTree>
    <p:extLst>
      <p:ext uri="{BB962C8B-B14F-4D97-AF65-F5344CB8AC3E}">
        <p14:creationId xmlns:p14="http://schemas.microsoft.com/office/powerpoint/2010/main" val="2452159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Copyright </a:t>
            </a:r>
            <a:r>
              <a:rPr lang="en-US" b="1"/>
              <a:t>PresentationGO.com</a:t>
            </a:r>
            <a:r>
              <a:rPr lang="en-US"/>
              <a:t> – The free PowerPoint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9</a:t>
            </a:fld>
            <a:endParaRPr lang="en-US"/>
          </a:p>
        </p:txBody>
      </p:sp>
    </p:spTree>
    <p:extLst>
      <p:ext uri="{BB962C8B-B14F-4D97-AF65-F5344CB8AC3E}">
        <p14:creationId xmlns:p14="http://schemas.microsoft.com/office/powerpoint/2010/main" val="627487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10</a:t>
            </a:fld>
            <a:endParaRPr lang="en-US"/>
          </a:p>
        </p:txBody>
      </p:sp>
    </p:spTree>
    <p:extLst>
      <p:ext uri="{BB962C8B-B14F-4D97-AF65-F5344CB8AC3E}">
        <p14:creationId xmlns:p14="http://schemas.microsoft.com/office/powerpoint/2010/main" val="3607588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www.presentationgo.com/" TargetMode="External"/><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bg>
      <p:bgPr>
        <a:gradFill>
          <a:gsLst>
            <a:gs pos="0">
              <a:srgbClr val="EFEDEE"/>
            </a:gs>
            <a:gs pos="53000">
              <a:srgbClr val="F1EFF0"/>
            </a:gs>
            <a:gs pos="77000">
              <a:srgbClr val="EFEDEE"/>
            </a:gs>
            <a:gs pos="100000">
              <a:srgbClr val="EFEBEC"/>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63481"/>
            <a:ext cx="10515600" cy="739056"/>
          </a:xfrm>
        </p:spPr>
        <p:txBody>
          <a:bodyPr>
            <a:normAutofit/>
          </a:bodyPr>
          <a:lstStyle>
            <a:lvl1pPr>
              <a:defRPr sz="3600"/>
            </a:lvl1pPr>
          </a:lstStyle>
          <a:p>
            <a:r>
              <a:rPr lang="en-US" dirty="0"/>
              <a:t>Click to edit Master title style</a:t>
            </a:r>
          </a:p>
        </p:txBody>
      </p:sp>
    </p:spTree>
    <p:extLst>
      <p:ext uri="{BB962C8B-B14F-4D97-AF65-F5344CB8AC3E}">
        <p14:creationId xmlns:p14="http://schemas.microsoft.com/office/powerpoint/2010/main" val="2888695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163481"/>
            <a:ext cx="10515600" cy="739056"/>
          </a:xfrm>
        </p:spPr>
        <p:txBody>
          <a:bodyPr>
            <a:normAutofit/>
          </a:bodyPr>
          <a:lstStyle>
            <a:lvl1pPr>
              <a:defRPr sz="3600"/>
            </a:lvl1pPr>
          </a:lstStyle>
          <a:p>
            <a:r>
              <a:rPr lang="en-US" dirty="0"/>
              <a:t>Click to edit Master title style</a:t>
            </a:r>
          </a:p>
        </p:txBody>
      </p:sp>
    </p:spTree>
    <p:extLst>
      <p:ext uri="{BB962C8B-B14F-4D97-AF65-F5344CB8AC3E}">
        <p14:creationId xmlns:p14="http://schemas.microsoft.com/office/powerpoint/2010/main" val="1508921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signed by PresentationGo">
    <p:bg>
      <p:bgPr>
        <a:gradFill>
          <a:gsLst>
            <a:gs pos="0">
              <a:srgbClr val="323A45"/>
            </a:gs>
            <a:gs pos="35000">
              <a:srgbClr val="323A45"/>
            </a:gs>
            <a:gs pos="100000">
              <a:srgbClr val="1C2026"/>
            </a:gs>
          </a:gsLst>
          <a:path path="circle">
            <a:fillToRect l="50000" t="-80000" r="50000" b="180000"/>
          </a:path>
        </a:gradFill>
        <a:effectLst/>
      </p:bgPr>
    </p:bg>
    <p:spTree>
      <p:nvGrpSpPr>
        <p:cNvPr id="1" name=""/>
        <p:cNvGrpSpPr/>
        <p:nvPr/>
      </p:nvGrpSpPr>
      <p:grpSpPr>
        <a:xfrm>
          <a:off x="0" y="0"/>
          <a:ext cx="0" cy="0"/>
          <a:chOff x="0" y="0"/>
          <a:chExt cx="0" cy="0"/>
        </a:xfrm>
      </p:grpSpPr>
      <p:sp>
        <p:nvSpPr>
          <p:cNvPr id="5" name="Rectangle 4"/>
          <p:cNvSpPr/>
          <p:nvPr userDrawn="1"/>
        </p:nvSpPr>
        <p:spPr>
          <a:xfrm>
            <a:off x="0" y="3152956"/>
            <a:ext cx="12192000" cy="5520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www</a:t>
            </a:r>
            <a:r>
              <a:rPr kumimoji="0" lang="en-US" sz="2000" b="0" i="0" u="none" strike="noStrike" kern="1200" cap="none" spc="0" normalizeH="0" baseline="0" noProof="0">
                <a:ln>
                  <a:noFill/>
                </a:ln>
                <a:solidFill>
                  <a:schemeClr val="bg1">
                    <a:lumMod val="50000"/>
                  </a:schemeClr>
                </a:solidFill>
                <a:effectLst/>
                <a:uLnTx/>
                <a:uFillTx/>
                <a:latin typeface="+mn-lt"/>
                <a:ea typeface="+mn-ea"/>
                <a:cs typeface="+mn-cs"/>
              </a:rPr>
              <a:t>.</a:t>
            </a:r>
            <a:r>
              <a:rPr kumimoji="0" lang="en-US" sz="2800" b="0" i="0" u="none" strike="noStrike" kern="1200" cap="none" spc="0" normalizeH="0" baseline="0" noProof="0">
                <a:ln>
                  <a:noFill/>
                </a:ln>
                <a:solidFill>
                  <a:srgbClr val="A5CD00"/>
                </a:solidFill>
                <a:effectLst/>
                <a:uLnTx/>
                <a:uFillTx/>
                <a:latin typeface="+mn-lt"/>
                <a:ea typeface="+mn-ea"/>
                <a:cs typeface="+mn-cs"/>
              </a:rPr>
              <a:t>PresentationGO</a:t>
            </a:r>
            <a:r>
              <a:rPr kumimoji="0" lang="en-US" sz="2000" b="0" i="0" u="none" strike="noStrike" kern="1200" cap="none" spc="0" normalizeH="0" baseline="0" noProof="0">
                <a:ln>
                  <a:noFill/>
                </a:ln>
                <a:solidFill>
                  <a:schemeClr val="bg1">
                    <a:lumMod val="50000"/>
                  </a:schemeClr>
                </a:solidFill>
                <a:effectLst/>
                <a:uLnTx/>
                <a:uFillTx/>
                <a:latin typeface="+mn-lt"/>
                <a:ea typeface="+mn-ea"/>
                <a:cs typeface="+mn-cs"/>
              </a:rPr>
              <a:t>.</a:t>
            </a: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com</a:t>
            </a:r>
            <a:endParaRPr kumimoji="0" lang="en-US" sz="28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
        <p:nvSpPr>
          <p:cNvPr id="6" name="Rectangle 5">
            <a:hlinkClick r:id="rId2"/>
          </p:cNvPr>
          <p:cNvSpPr/>
          <p:nvPr userDrawn="1"/>
        </p:nvSpPr>
        <p:spPr>
          <a:xfrm>
            <a:off x="2731912" y="3071723"/>
            <a:ext cx="6728177" cy="714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extBox 1"/>
          <p:cNvSpPr txBox="1"/>
          <p:nvPr userDrawn="1"/>
        </p:nvSpPr>
        <p:spPr>
          <a:xfrm>
            <a:off x="4271217" y="6121399"/>
            <a:ext cx="3649589" cy="369332"/>
          </a:xfrm>
          <a:prstGeom prst="rect">
            <a:avLst/>
          </a:prstGeom>
          <a:noFill/>
        </p:spPr>
        <p:txBody>
          <a:bodyPr wrap="none" rtlCol="0" anchor="ctr">
            <a:spAutoFit/>
          </a:bodyPr>
          <a:lstStyle/>
          <a:p>
            <a:pPr algn="ctr"/>
            <a:r>
              <a:rPr lang="en-US" sz="1800" dirty="0">
                <a:solidFill>
                  <a:srgbClr val="A5CD00"/>
                </a:solidFill>
              </a:rPr>
              <a:t>T</a:t>
            </a:r>
            <a:r>
              <a:rPr lang="en-US" sz="1800" baseline="0" dirty="0">
                <a:solidFill>
                  <a:srgbClr val="A5CD00"/>
                </a:solidFill>
              </a:rPr>
              <a:t>he free </a:t>
            </a:r>
            <a:r>
              <a:rPr lang="en-US" sz="1800" baseline="0">
                <a:solidFill>
                  <a:srgbClr val="A5CD00"/>
                </a:solidFill>
              </a:rPr>
              <a:t>PowerPoint template library</a:t>
            </a:r>
            <a:endParaRPr lang="en-US" sz="1800" dirty="0">
              <a:solidFill>
                <a:srgbClr val="A5CD00"/>
              </a:solidFill>
            </a:endParaRPr>
          </a:p>
        </p:txBody>
      </p:sp>
      <p:grpSp>
        <p:nvGrpSpPr>
          <p:cNvPr id="8" name="Group 7"/>
          <p:cNvGrpSpPr/>
          <p:nvPr userDrawn="1"/>
        </p:nvGrpSpPr>
        <p:grpSpPr>
          <a:xfrm>
            <a:off x="4983933" y="2633133"/>
            <a:ext cx="2224135" cy="369332"/>
            <a:chOff x="3459936" y="2633133"/>
            <a:chExt cx="2224135" cy="369332"/>
          </a:xfrm>
        </p:grpSpPr>
        <p:sp>
          <p:nvSpPr>
            <p:cNvPr id="9" name="TextBox 8"/>
            <p:cNvSpPr txBox="1"/>
            <p:nvPr userDrawn="1"/>
          </p:nvSpPr>
          <p:spPr>
            <a:xfrm>
              <a:off x="3459936" y="2633133"/>
              <a:ext cx="2224135" cy="369332"/>
            </a:xfrm>
            <a:prstGeom prst="rect">
              <a:avLst/>
            </a:prstGeom>
            <a:noFill/>
          </p:spPr>
          <p:txBody>
            <a:bodyPr wrap="none" rtlCol="0" anchor="ctr">
              <a:spAutoFit/>
            </a:bodyPr>
            <a:lstStyle/>
            <a:p>
              <a:pPr algn="ctr"/>
              <a:r>
                <a:rPr lang="en-US">
                  <a:solidFill>
                    <a:schemeClr val="bg1"/>
                  </a:solidFill>
                  <a:effectLst/>
                </a:rPr>
                <a:t>Designed</a:t>
              </a:r>
              <a:r>
                <a:rPr lang="en-US" baseline="0">
                  <a:solidFill>
                    <a:schemeClr val="bg1"/>
                  </a:solidFill>
                  <a:effectLst/>
                </a:rPr>
                <a:t> with         by</a:t>
              </a:r>
              <a:endParaRPr lang="en-US" dirty="0">
                <a:solidFill>
                  <a:schemeClr val="bg1"/>
                </a:solidFill>
                <a:effectLst/>
              </a:endParaRPr>
            </a:p>
          </p:txBody>
        </p:sp>
        <p:sp>
          <p:nvSpPr>
            <p:cNvPr id="10" name="Freeform 290"/>
            <p:cNvSpPr/>
            <p:nvPr userDrawn="1"/>
          </p:nvSpPr>
          <p:spPr>
            <a:xfrm>
              <a:off x="4977441" y="2705803"/>
              <a:ext cx="261456" cy="223991"/>
            </a:xfrm>
            <a:custGeom>
              <a:avLst/>
              <a:gdLst/>
              <a:ahLst/>
              <a:cxnLst/>
              <a:rect l="l" t="t" r="r" b="b"/>
              <a:pathLst>
                <a:path w="504825" h="432707">
                  <a:moveTo>
                    <a:pt x="134658" y="0"/>
                  </a:moveTo>
                  <a:cubicBezTo>
                    <a:pt x="146301" y="0"/>
                    <a:pt x="158180" y="2019"/>
                    <a:pt x="170294" y="6057"/>
                  </a:cubicBezTo>
                  <a:cubicBezTo>
                    <a:pt x="182407" y="10095"/>
                    <a:pt x="193676" y="15541"/>
                    <a:pt x="204099" y="22396"/>
                  </a:cubicBezTo>
                  <a:cubicBezTo>
                    <a:pt x="214522" y="29251"/>
                    <a:pt x="223490" y="35683"/>
                    <a:pt x="231002" y="41693"/>
                  </a:cubicBezTo>
                  <a:cubicBezTo>
                    <a:pt x="238514" y="47703"/>
                    <a:pt x="245652" y="54088"/>
                    <a:pt x="252412" y="60849"/>
                  </a:cubicBezTo>
                  <a:cubicBezTo>
                    <a:pt x="259174" y="54088"/>
                    <a:pt x="266310" y="47703"/>
                    <a:pt x="273823" y="41693"/>
                  </a:cubicBezTo>
                  <a:cubicBezTo>
                    <a:pt x="281334" y="35683"/>
                    <a:pt x="290303" y="29251"/>
                    <a:pt x="300726" y="22396"/>
                  </a:cubicBezTo>
                  <a:cubicBezTo>
                    <a:pt x="311149" y="15541"/>
                    <a:pt x="322417" y="10095"/>
                    <a:pt x="334531" y="6057"/>
                  </a:cubicBezTo>
                  <a:cubicBezTo>
                    <a:pt x="346645" y="2019"/>
                    <a:pt x="358524" y="0"/>
                    <a:pt x="370167" y="0"/>
                  </a:cubicBezTo>
                  <a:cubicBezTo>
                    <a:pt x="412236" y="0"/>
                    <a:pt x="445197" y="11644"/>
                    <a:pt x="469048" y="34932"/>
                  </a:cubicBezTo>
                  <a:cubicBezTo>
                    <a:pt x="492899" y="58220"/>
                    <a:pt x="504825" y="90523"/>
                    <a:pt x="504825" y="131840"/>
                  </a:cubicBezTo>
                  <a:cubicBezTo>
                    <a:pt x="504825" y="173346"/>
                    <a:pt x="483321" y="215602"/>
                    <a:pt x="440313" y="258610"/>
                  </a:cubicBezTo>
                  <a:lnTo>
                    <a:pt x="264807" y="427636"/>
                  </a:lnTo>
                  <a:cubicBezTo>
                    <a:pt x="261427" y="431017"/>
                    <a:pt x="257295" y="432707"/>
                    <a:pt x="252412" y="432707"/>
                  </a:cubicBezTo>
                  <a:cubicBezTo>
                    <a:pt x="247529" y="432707"/>
                    <a:pt x="243398" y="431017"/>
                    <a:pt x="240018" y="427636"/>
                  </a:cubicBezTo>
                  <a:lnTo>
                    <a:pt x="64230" y="258047"/>
                  </a:lnTo>
                  <a:cubicBezTo>
                    <a:pt x="62351" y="256544"/>
                    <a:pt x="59770" y="254103"/>
                    <a:pt x="56482" y="250722"/>
                  </a:cubicBezTo>
                  <a:cubicBezTo>
                    <a:pt x="53196" y="247342"/>
                    <a:pt x="47984" y="241191"/>
                    <a:pt x="40848" y="232270"/>
                  </a:cubicBezTo>
                  <a:cubicBezTo>
                    <a:pt x="33712" y="223349"/>
                    <a:pt x="27326" y="214194"/>
                    <a:pt x="21692" y="204803"/>
                  </a:cubicBezTo>
                  <a:cubicBezTo>
                    <a:pt x="16057" y="195413"/>
                    <a:pt x="11035" y="184051"/>
                    <a:pt x="6620" y="170717"/>
                  </a:cubicBezTo>
                  <a:cubicBezTo>
                    <a:pt x="2207" y="157382"/>
                    <a:pt x="0" y="144423"/>
                    <a:pt x="0" y="131840"/>
                  </a:cubicBezTo>
                  <a:cubicBezTo>
                    <a:pt x="0" y="90523"/>
                    <a:pt x="11926" y="58220"/>
                    <a:pt x="35777" y="34932"/>
                  </a:cubicBezTo>
                  <a:cubicBezTo>
                    <a:pt x="59629" y="11644"/>
                    <a:pt x="92588" y="0"/>
                    <a:pt x="134658" y="0"/>
                  </a:cubicBezTo>
                  <a:close/>
                </a:path>
              </a:pathLst>
            </a:custGeom>
            <a:solidFill>
              <a:srgbClr val="D90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4120419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presentationgo.com/" TargetMode="External"/><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hyperlink" Target="http://www.presentationgo.com/" TargetMode="External"/><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EFEDEE"/>
            </a:gs>
            <a:gs pos="53000">
              <a:srgbClr val="F1EFF0"/>
            </a:gs>
            <a:gs pos="77000">
              <a:srgbClr val="EFEDEE"/>
            </a:gs>
            <a:gs pos="100000">
              <a:srgbClr val="EFEBEC"/>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63482"/>
            <a:ext cx="10515600" cy="739056"/>
          </a:xfrm>
          <a:prstGeom prst="rect">
            <a:avLst/>
          </a:prstGeom>
        </p:spPr>
        <p:txBody>
          <a:bodyPr rIns="0">
            <a:normAutofit/>
          </a:bodyPr>
          <a:lstStyle/>
          <a:p>
            <a:pPr marL="0" lvl="0"/>
            <a:r>
              <a:rPr lang="en-US"/>
              <a:t>Click to edit Master title style</a:t>
            </a:r>
          </a:p>
        </p:txBody>
      </p:sp>
      <p:sp>
        <p:nvSpPr>
          <p:cNvPr id="3" name="Text Placeholder 2"/>
          <p:cNvSpPr>
            <a:spLocks noGrp="1"/>
          </p:cNvSpPr>
          <p:nvPr>
            <p:ph type="body" idx="1"/>
          </p:nvPr>
        </p:nvSpPr>
        <p:spPr>
          <a:xfrm>
            <a:off x="838200" y="1219200"/>
            <a:ext cx="10515600" cy="4957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12701" y="6959601"/>
            <a:ext cx="1661032" cy="261610"/>
          </a:xfrm>
          <a:prstGeom prst="rect">
            <a:avLst/>
          </a:prstGeom>
        </p:spPr>
        <p:txBody>
          <a:bodyPr wrap="none">
            <a:spAutoFit/>
          </a:bodyPr>
          <a:lstStyle/>
          <a:p>
            <a:r>
              <a:rPr lang="en-US" sz="1100" b="0" i="0" dirty="0">
                <a:solidFill>
                  <a:srgbClr val="555555"/>
                </a:solidFill>
                <a:effectLst/>
                <a:latin typeface="Open Sans" panose="020B0606030504020204" pitchFamily="34" charset="0"/>
              </a:rPr>
              <a:t>© </a:t>
            </a:r>
            <a:r>
              <a:rPr lang="en-US" sz="1100" b="0" i="0" u="none" strike="noStrike" dirty="0">
                <a:solidFill>
                  <a:srgbClr val="A5CD28"/>
                </a:solidFill>
                <a:effectLst/>
                <a:latin typeface="Open Sans" panose="020B0606030504020204" pitchFamily="34" charset="0"/>
                <a:hlinkClick r:id="rId3" tooltip="PresentationGo!"/>
              </a:rPr>
              <a:t>presentationgo.com</a:t>
            </a:r>
            <a:endParaRPr lang="en-US" sz="1100" dirty="0"/>
          </a:p>
        </p:txBody>
      </p:sp>
      <p:sp>
        <p:nvSpPr>
          <p:cNvPr id="13" name="Freeform 12"/>
          <p:cNvSpPr/>
          <p:nvPr userDrawn="1"/>
        </p:nvSpPr>
        <p:spPr>
          <a:xfrm rot="5400000">
            <a:off x="91178" y="173588"/>
            <a:ext cx="369496" cy="570902"/>
          </a:xfrm>
          <a:custGeom>
            <a:avLst/>
            <a:gdLst>
              <a:gd name="connsiteX0" fmla="*/ 210916 w 1034764"/>
              <a:gd name="connsiteY0" fmla="*/ 535701 h 1598797"/>
              <a:gd name="connsiteX1" fmla="*/ 331908 w 1034764"/>
              <a:gd name="connsiteY1" fmla="*/ 284049 h 1598797"/>
              <a:gd name="connsiteX2" fmla="*/ 741774 w 1034764"/>
              <a:gd name="connsiteY2" fmla="*/ 315409 h 1598797"/>
              <a:gd name="connsiteX3" fmla="*/ 403935 w 1034764"/>
              <a:gd name="connsiteY3" fmla="*/ 375418 h 1598797"/>
              <a:gd name="connsiteX4" fmla="*/ 266699 w 1034764"/>
              <a:gd name="connsiteY4" fmla="*/ 689905 h 1598797"/>
              <a:gd name="connsiteX5" fmla="*/ 266698 w 1034764"/>
              <a:gd name="connsiteY5" fmla="*/ 689907 h 1598797"/>
              <a:gd name="connsiteX6" fmla="*/ 210916 w 1034764"/>
              <a:gd name="connsiteY6" fmla="*/ 535701 h 1598797"/>
              <a:gd name="connsiteX7" fmla="*/ 134938 w 1034764"/>
              <a:gd name="connsiteY7" fmla="*/ 517381 h 1598797"/>
              <a:gd name="connsiteX8" fmla="*/ 517383 w 1034764"/>
              <a:gd name="connsiteY8" fmla="*/ 899826 h 1598797"/>
              <a:gd name="connsiteX9" fmla="*/ 899828 w 1034764"/>
              <a:gd name="connsiteY9" fmla="*/ 517381 h 1598797"/>
              <a:gd name="connsiteX10" fmla="*/ 517383 w 1034764"/>
              <a:gd name="connsiteY10" fmla="*/ 134936 h 1598797"/>
              <a:gd name="connsiteX11" fmla="*/ 134938 w 1034764"/>
              <a:gd name="connsiteY11" fmla="*/ 517381 h 1598797"/>
              <a:gd name="connsiteX12" fmla="*/ 0 w 1034764"/>
              <a:gd name="connsiteY12" fmla="*/ 517382 h 1598797"/>
              <a:gd name="connsiteX13" fmla="*/ 517382 w 1034764"/>
              <a:gd name="connsiteY13" fmla="*/ 0 h 1598797"/>
              <a:gd name="connsiteX14" fmla="*/ 1034764 w 1034764"/>
              <a:gd name="connsiteY14" fmla="*/ 517382 h 1598797"/>
              <a:gd name="connsiteX15" fmla="*/ 621653 w 1034764"/>
              <a:gd name="connsiteY15" fmla="*/ 1024253 h 1598797"/>
              <a:gd name="connsiteX16" fmla="*/ 620527 w 1034764"/>
              <a:gd name="connsiteY16" fmla="*/ 1024366 h 1598797"/>
              <a:gd name="connsiteX17" fmla="*/ 662992 w 1034764"/>
              <a:gd name="connsiteY17" fmla="*/ 1598797 h 1598797"/>
              <a:gd name="connsiteX18" fmla="*/ 371775 w 1034764"/>
              <a:gd name="connsiteY18" fmla="*/ 1598797 h 1598797"/>
              <a:gd name="connsiteX19" fmla="*/ 414241 w 1034764"/>
              <a:gd name="connsiteY19" fmla="*/ 1024367 h 1598797"/>
              <a:gd name="connsiteX20" fmla="*/ 413112 w 1034764"/>
              <a:gd name="connsiteY20" fmla="*/ 1024253 h 1598797"/>
              <a:gd name="connsiteX21" fmla="*/ 0 w 1034764"/>
              <a:gd name="connsiteY21" fmla="*/ 517382 h 159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34764" h="1598797">
                <a:moveTo>
                  <a:pt x="210916" y="535701"/>
                </a:moveTo>
                <a:cubicBezTo>
                  <a:pt x="207764" y="443901"/>
                  <a:pt x="249915" y="348683"/>
                  <a:pt x="331908" y="284049"/>
                </a:cubicBezTo>
                <a:cubicBezTo>
                  <a:pt x="463097" y="180634"/>
                  <a:pt x="646600" y="194675"/>
                  <a:pt x="741774" y="315409"/>
                </a:cubicBezTo>
                <a:cubicBezTo>
                  <a:pt x="631231" y="275026"/>
                  <a:pt x="502220" y="297941"/>
                  <a:pt x="403935" y="375418"/>
                </a:cubicBezTo>
                <a:cubicBezTo>
                  <a:pt x="305650" y="452895"/>
                  <a:pt x="253243" y="572989"/>
                  <a:pt x="266699" y="689905"/>
                </a:cubicBezTo>
                <a:lnTo>
                  <a:pt x="266698" y="689907"/>
                </a:lnTo>
                <a:cubicBezTo>
                  <a:pt x="231008" y="644631"/>
                  <a:pt x="212807" y="590781"/>
                  <a:pt x="210916" y="535701"/>
                </a:cubicBezTo>
                <a:close/>
                <a:moveTo>
                  <a:pt x="134938" y="517381"/>
                </a:moveTo>
                <a:cubicBezTo>
                  <a:pt x="134938" y="728600"/>
                  <a:pt x="306164" y="899826"/>
                  <a:pt x="517383" y="899826"/>
                </a:cubicBezTo>
                <a:cubicBezTo>
                  <a:pt x="728602" y="899826"/>
                  <a:pt x="899828" y="728600"/>
                  <a:pt x="899828" y="517381"/>
                </a:cubicBezTo>
                <a:cubicBezTo>
                  <a:pt x="899828" y="306162"/>
                  <a:pt x="728602" y="134936"/>
                  <a:pt x="517383" y="134936"/>
                </a:cubicBezTo>
                <a:cubicBezTo>
                  <a:pt x="306164" y="134936"/>
                  <a:pt x="134938" y="306162"/>
                  <a:pt x="134938" y="517381"/>
                </a:cubicBezTo>
                <a:close/>
                <a:moveTo>
                  <a:pt x="0" y="517382"/>
                </a:moveTo>
                <a:cubicBezTo>
                  <a:pt x="0" y="231640"/>
                  <a:pt x="231640" y="0"/>
                  <a:pt x="517382" y="0"/>
                </a:cubicBezTo>
                <a:cubicBezTo>
                  <a:pt x="803124" y="0"/>
                  <a:pt x="1034764" y="231640"/>
                  <a:pt x="1034764" y="517382"/>
                </a:cubicBezTo>
                <a:cubicBezTo>
                  <a:pt x="1034764" y="767406"/>
                  <a:pt x="857415" y="976008"/>
                  <a:pt x="621653" y="1024253"/>
                </a:cubicBezTo>
                <a:lnTo>
                  <a:pt x="620527" y="1024366"/>
                </a:lnTo>
                <a:lnTo>
                  <a:pt x="662992" y="1598797"/>
                </a:lnTo>
                <a:lnTo>
                  <a:pt x="371775" y="1598797"/>
                </a:lnTo>
                <a:lnTo>
                  <a:pt x="414241" y="1024367"/>
                </a:lnTo>
                <a:lnTo>
                  <a:pt x="413112" y="1024253"/>
                </a:lnTo>
                <a:cubicBezTo>
                  <a:pt x="177349" y="976008"/>
                  <a:pt x="0" y="767406"/>
                  <a:pt x="0" y="517382"/>
                </a:cubicBezTo>
                <a:close/>
              </a:path>
            </a:pathLst>
          </a:custGeom>
          <a:solidFill>
            <a:schemeClr val="bg1"/>
          </a:solidFill>
          <a:ln>
            <a:noFill/>
          </a:ln>
          <a:effectLst>
            <a:outerShdw blurRad="12700" dist="12700" dir="270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Tree>
    <p:extLst>
      <p:ext uri="{BB962C8B-B14F-4D97-AF65-F5344CB8AC3E}">
        <p14:creationId xmlns:p14="http://schemas.microsoft.com/office/powerpoint/2010/main" val="2055134626"/>
      </p:ext>
    </p:extLst>
  </p:cSld>
  <p:clrMap bg1="lt1" tx1="dk1" bg2="lt2" tx2="dk2" accent1="accent1" accent2="accent2" accent3="accent3" accent4="accent4" accent5="accent5" accent6="accent6" hlink="hlink" folHlink="folHlink"/>
  <p:sldLayoutIdLst>
    <p:sldLayoutId id="2147483688" r:id="rId1"/>
  </p:sldLayoutIdLst>
  <p:txStyles>
    <p:titleStyle>
      <a:lvl1pPr algn="l" defTabSz="914400" rtl="0" eaLnBrk="1" latinLnBrk="0" hangingPunct="1">
        <a:lnSpc>
          <a:spcPct val="90000"/>
        </a:lnSpc>
        <a:spcBef>
          <a:spcPct val="0"/>
        </a:spcBef>
        <a:buNone/>
        <a:defRPr lang="en-US" sz="3600" b="1" kern="1200">
          <a:solidFill>
            <a:schemeClr val="tx1"/>
          </a:solidFill>
          <a:latin typeface="Helvetica" panose="020B0500000000000000"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323A45"/>
            </a:gs>
            <a:gs pos="35000">
              <a:srgbClr val="323A45"/>
            </a:gs>
            <a:gs pos="100000">
              <a:srgbClr val="1C2026"/>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63482"/>
            <a:ext cx="10515600" cy="739056"/>
          </a:xfrm>
          <a:prstGeom prst="rect">
            <a:avLst/>
          </a:prstGeom>
        </p:spPr>
        <p:txBody>
          <a:bodyPr rIns="0">
            <a:normAutofit/>
          </a:bodyPr>
          <a:lstStyle/>
          <a:p>
            <a:pPr marL="0" lvl="0"/>
            <a:r>
              <a:rPr lang="en-US"/>
              <a:t>Click to edit Master title style</a:t>
            </a:r>
          </a:p>
        </p:txBody>
      </p:sp>
      <p:sp>
        <p:nvSpPr>
          <p:cNvPr id="3" name="Text Placeholder 2"/>
          <p:cNvSpPr>
            <a:spLocks noGrp="1"/>
          </p:cNvSpPr>
          <p:nvPr>
            <p:ph type="body" idx="1"/>
          </p:nvPr>
        </p:nvSpPr>
        <p:spPr>
          <a:xfrm>
            <a:off x="838200" y="1219200"/>
            <a:ext cx="10515600" cy="4957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p:cNvSpPr/>
          <p:nvPr userDrawn="1"/>
        </p:nvSpPr>
        <p:spPr>
          <a:xfrm rot="5400000">
            <a:off x="91178" y="173588"/>
            <a:ext cx="369496" cy="570902"/>
          </a:xfrm>
          <a:custGeom>
            <a:avLst/>
            <a:gdLst>
              <a:gd name="connsiteX0" fmla="*/ 210916 w 1034764"/>
              <a:gd name="connsiteY0" fmla="*/ 535701 h 1598797"/>
              <a:gd name="connsiteX1" fmla="*/ 331908 w 1034764"/>
              <a:gd name="connsiteY1" fmla="*/ 284049 h 1598797"/>
              <a:gd name="connsiteX2" fmla="*/ 741774 w 1034764"/>
              <a:gd name="connsiteY2" fmla="*/ 315409 h 1598797"/>
              <a:gd name="connsiteX3" fmla="*/ 403935 w 1034764"/>
              <a:gd name="connsiteY3" fmla="*/ 375418 h 1598797"/>
              <a:gd name="connsiteX4" fmla="*/ 266699 w 1034764"/>
              <a:gd name="connsiteY4" fmla="*/ 689905 h 1598797"/>
              <a:gd name="connsiteX5" fmla="*/ 266698 w 1034764"/>
              <a:gd name="connsiteY5" fmla="*/ 689907 h 1598797"/>
              <a:gd name="connsiteX6" fmla="*/ 210916 w 1034764"/>
              <a:gd name="connsiteY6" fmla="*/ 535701 h 1598797"/>
              <a:gd name="connsiteX7" fmla="*/ 134938 w 1034764"/>
              <a:gd name="connsiteY7" fmla="*/ 517381 h 1598797"/>
              <a:gd name="connsiteX8" fmla="*/ 517383 w 1034764"/>
              <a:gd name="connsiteY8" fmla="*/ 899826 h 1598797"/>
              <a:gd name="connsiteX9" fmla="*/ 899828 w 1034764"/>
              <a:gd name="connsiteY9" fmla="*/ 517381 h 1598797"/>
              <a:gd name="connsiteX10" fmla="*/ 517383 w 1034764"/>
              <a:gd name="connsiteY10" fmla="*/ 134936 h 1598797"/>
              <a:gd name="connsiteX11" fmla="*/ 134938 w 1034764"/>
              <a:gd name="connsiteY11" fmla="*/ 517381 h 1598797"/>
              <a:gd name="connsiteX12" fmla="*/ 0 w 1034764"/>
              <a:gd name="connsiteY12" fmla="*/ 517382 h 1598797"/>
              <a:gd name="connsiteX13" fmla="*/ 517382 w 1034764"/>
              <a:gd name="connsiteY13" fmla="*/ 0 h 1598797"/>
              <a:gd name="connsiteX14" fmla="*/ 1034764 w 1034764"/>
              <a:gd name="connsiteY14" fmla="*/ 517382 h 1598797"/>
              <a:gd name="connsiteX15" fmla="*/ 621653 w 1034764"/>
              <a:gd name="connsiteY15" fmla="*/ 1024253 h 1598797"/>
              <a:gd name="connsiteX16" fmla="*/ 620527 w 1034764"/>
              <a:gd name="connsiteY16" fmla="*/ 1024366 h 1598797"/>
              <a:gd name="connsiteX17" fmla="*/ 662992 w 1034764"/>
              <a:gd name="connsiteY17" fmla="*/ 1598797 h 1598797"/>
              <a:gd name="connsiteX18" fmla="*/ 371775 w 1034764"/>
              <a:gd name="connsiteY18" fmla="*/ 1598797 h 1598797"/>
              <a:gd name="connsiteX19" fmla="*/ 414241 w 1034764"/>
              <a:gd name="connsiteY19" fmla="*/ 1024367 h 1598797"/>
              <a:gd name="connsiteX20" fmla="*/ 413112 w 1034764"/>
              <a:gd name="connsiteY20" fmla="*/ 1024253 h 1598797"/>
              <a:gd name="connsiteX21" fmla="*/ 0 w 1034764"/>
              <a:gd name="connsiteY21" fmla="*/ 517382 h 159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34764" h="1598797">
                <a:moveTo>
                  <a:pt x="210916" y="535701"/>
                </a:moveTo>
                <a:cubicBezTo>
                  <a:pt x="207764" y="443901"/>
                  <a:pt x="249915" y="348683"/>
                  <a:pt x="331908" y="284049"/>
                </a:cubicBezTo>
                <a:cubicBezTo>
                  <a:pt x="463097" y="180634"/>
                  <a:pt x="646600" y="194675"/>
                  <a:pt x="741774" y="315409"/>
                </a:cubicBezTo>
                <a:cubicBezTo>
                  <a:pt x="631231" y="275026"/>
                  <a:pt x="502220" y="297941"/>
                  <a:pt x="403935" y="375418"/>
                </a:cubicBezTo>
                <a:cubicBezTo>
                  <a:pt x="305650" y="452895"/>
                  <a:pt x="253243" y="572989"/>
                  <a:pt x="266699" y="689905"/>
                </a:cubicBezTo>
                <a:lnTo>
                  <a:pt x="266698" y="689907"/>
                </a:lnTo>
                <a:cubicBezTo>
                  <a:pt x="231008" y="644631"/>
                  <a:pt x="212807" y="590781"/>
                  <a:pt x="210916" y="535701"/>
                </a:cubicBezTo>
                <a:close/>
                <a:moveTo>
                  <a:pt x="134938" y="517381"/>
                </a:moveTo>
                <a:cubicBezTo>
                  <a:pt x="134938" y="728600"/>
                  <a:pt x="306164" y="899826"/>
                  <a:pt x="517383" y="899826"/>
                </a:cubicBezTo>
                <a:cubicBezTo>
                  <a:pt x="728602" y="899826"/>
                  <a:pt x="899828" y="728600"/>
                  <a:pt x="899828" y="517381"/>
                </a:cubicBezTo>
                <a:cubicBezTo>
                  <a:pt x="899828" y="306162"/>
                  <a:pt x="728602" y="134936"/>
                  <a:pt x="517383" y="134936"/>
                </a:cubicBezTo>
                <a:cubicBezTo>
                  <a:pt x="306164" y="134936"/>
                  <a:pt x="134938" y="306162"/>
                  <a:pt x="134938" y="517381"/>
                </a:cubicBezTo>
                <a:close/>
                <a:moveTo>
                  <a:pt x="0" y="517382"/>
                </a:moveTo>
                <a:cubicBezTo>
                  <a:pt x="0" y="231640"/>
                  <a:pt x="231640" y="0"/>
                  <a:pt x="517382" y="0"/>
                </a:cubicBezTo>
                <a:cubicBezTo>
                  <a:pt x="803124" y="0"/>
                  <a:pt x="1034764" y="231640"/>
                  <a:pt x="1034764" y="517382"/>
                </a:cubicBezTo>
                <a:cubicBezTo>
                  <a:pt x="1034764" y="767406"/>
                  <a:pt x="857415" y="976008"/>
                  <a:pt x="621653" y="1024253"/>
                </a:cubicBezTo>
                <a:lnTo>
                  <a:pt x="620527" y="1024366"/>
                </a:lnTo>
                <a:lnTo>
                  <a:pt x="662992" y="1598797"/>
                </a:lnTo>
                <a:lnTo>
                  <a:pt x="371775" y="1598797"/>
                </a:lnTo>
                <a:lnTo>
                  <a:pt x="414241" y="1024367"/>
                </a:lnTo>
                <a:lnTo>
                  <a:pt x="413112" y="1024253"/>
                </a:lnTo>
                <a:cubicBezTo>
                  <a:pt x="177349" y="976008"/>
                  <a:pt x="0" y="767406"/>
                  <a:pt x="0" y="517382"/>
                </a:cubicBezTo>
                <a:close/>
              </a:path>
            </a:pathLst>
          </a:custGeom>
          <a:solidFill>
            <a:schemeClr val="bg1">
              <a:alpha val="20000"/>
            </a:schemeClr>
          </a:solidFill>
          <a:ln>
            <a:noFill/>
          </a:ln>
          <a:effectLst>
            <a:outerShdw blurRad="12700" dist="12700" dir="270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18" name="Rectangle 17"/>
          <p:cNvSpPr/>
          <p:nvPr userDrawn="1"/>
        </p:nvSpPr>
        <p:spPr>
          <a:xfrm>
            <a:off x="-12701" y="6959601"/>
            <a:ext cx="1661032" cy="261610"/>
          </a:xfrm>
          <a:prstGeom prst="rect">
            <a:avLst/>
          </a:prstGeom>
        </p:spPr>
        <p:txBody>
          <a:bodyPr wrap="none">
            <a:spAutoFit/>
          </a:bodyPr>
          <a:lstStyle/>
          <a:p>
            <a:r>
              <a:rPr lang="en-US" sz="1100" b="0" i="0" dirty="0">
                <a:solidFill>
                  <a:srgbClr val="555555"/>
                </a:solidFill>
                <a:effectLst/>
                <a:latin typeface="Open Sans" panose="020B0606030504020204" pitchFamily="34" charset="0"/>
              </a:rPr>
              <a:t>© </a:t>
            </a:r>
            <a:r>
              <a:rPr lang="en-US" sz="1100" b="0" i="0" u="none" strike="noStrike" dirty="0">
                <a:solidFill>
                  <a:srgbClr val="A5CD28"/>
                </a:solidFill>
                <a:effectLst/>
                <a:latin typeface="Open Sans" panose="020B0606030504020204" pitchFamily="34" charset="0"/>
                <a:hlinkClick r:id="rId3" tooltip="PresentationGo!"/>
              </a:rPr>
              <a:t>presentationgo.com</a:t>
            </a:r>
            <a:endParaRPr lang="en-US" sz="1100" dirty="0"/>
          </a:p>
        </p:txBody>
      </p:sp>
    </p:spTree>
    <p:extLst>
      <p:ext uri="{BB962C8B-B14F-4D97-AF65-F5344CB8AC3E}">
        <p14:creationId xmlns:p14="http://schemas.microsoft.com/office/powerpoint/2010/main" val="2530658317"/>
      </p:ext>
    </p:extLst>
  </p:cSld>
  <p:clrMap bg1="lt1" tx1="dk1" bg2="lt2" tx2="dk2" accent1="accent1" accent2="accent2" accent3="accent3" accent4="accent4" accent5="accent5" accent6="accent6" hlink="hlink" folHlink="folHlink"/>
  <p:sldLayoutIdLst>
    <p:sldLayoutId id="2147483704" r:id="rId1"/>
  </p:sldLayoutIdLst>
  <p:txStyles>
    <p:titleStyle>
      <a:lvl1pPr algn="l" defTabSz="914400" rtl="0" eaLnBrk="1" latinLnBrk="0" hangingPunct="1">
        <a:lnSpc>
          <a:spcPct val="90000"/>
        </a:lnSpc>
        <a:spcBef>
          <a:spcPct val="0"/>
        </a:spcBef>
        <a:buNone/>
        <a:defRPr lang="en-US" sz="3600" b="1" kern="1200">
          <a:solidFill>
            <a:schemeClr val="bg1"/>
          </a:solidFill>
          <a:latin typeface="Helvetica" panose="020B0500000000000000"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323A4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7E942A-26CB-4FC8-A61F-ED7BAF06B75B}" type="datetimeFigureOut">
              <a:rPr lang="en-US" smtClean="0"/>
              <a:t>7/30/2021</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EDDA2-A385-4D53-9944-861446547DDE}" type="slidenum">
              <a:rPr lang="en-US" smtClean="0"/>
              <a:t>‹#›</a:t>
            </a:fld>
            <a:endParaRPr lang="en-US"/>
          </a:p>
        </p:txBody>
      </p:sp>
    </p:spTree>
    <p:extLst>
      <p:ext uri="{BB962C8B-B14F-4D97-AF65-F5344CB8AC3E}">
        <p14:creationId xmlns:p14="http://schemas.microsoft.com/office/powerpoint/2010/main" val="4056465630"/>
      </p:ext>
    </p:extLst>
  </p:cSld>
  <p:clrMap bg1="lt1" tx1="dk1" bg2="lt2" tx2="dk2" accent1="accent1" accent2="accent2" accent3="accent3" accent4="accent4" accent5="accent5" accent6="accent6" hlink="hlink" folHlink="folHlink"/>
  <p:sldLayoutIdLst>
    <p:sldLayoutId id="214748370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data.world/crowdflower/brands-and-product-emotions"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 name="Rectangle 80">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32" name="Picture 8">
            <a:extLst>
              <a:ext uri="{FF2B5EF4-FFF2-40B4-BE49-F238E27FC236}">
                <a16:creationId xmlns:a16="http://schemas.microsoft.com/office/drawing/2014/main" id="{9E97005B-E417-4650-866A-44B015A6D7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9038" y="2384425"/>
            <a:ext cx="3030538" cy="3616325"/>
          </a:xfrm>
          <a:prstGeom prst="rect">
            <a:avLst/>
          </a:prstGeom>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D9F69069-E926-4B35-877F-DFAFC740D86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6250" y="2384425"/>
            <a:ext cx="3616325" cy="3616325"/>
          </a:xfrm>
          <a:prstGeom prst="rect">
            <a:avLst/>
          </a:prstGeom>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FCF68707-B9D6-4809-9072-ED2B05633E5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0838" y="2384425"/>
            <a:ext cx="3030538" cy="3616325"/>
          </a:xfrm>
          <a:prstGeom prst="rect">
            <a:avLst/>
          </a:pr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3D99792-235D-4C0D-B445-07180F2D0C6A}"/>
              </a:ext>
            </a:extLst>
          </p:cNvPr>
          <p:cNvSpPr>
            <a:spLocks noGrp="1"/>
          </p:cNvSpPr>
          <p:nvPr>
            <p:ph type="title"/>
          </p:nvPr>
        </p:nvSpPr>
        <p:spPr>
          <a:xfrm>
            <a:off x="870204" y="606564"/>
            <a:ext cx="10451592" cy="1325563"/>
          </a:xfrm>
        </p:spPr>
        <p:txBody>
          <a:bodyPr vert="horz" lIns="91440" tIns="45720" rIns="91440" bIns="45720" rtlCol="0" anchor="ctr">
            <a:normAutofit/>
          </a:bodyPr>
          <a:lstStyle/>
          <a:p>
            <a:r>
              <a:rPr lang="en-US" sz="3400" kern="1200" dirty="0">
                <a:solidFill>
                  <a:schemeClr val="tx1"/>
                </a:solidFill>
                <a:latin typeface="+mj-lt"/>
                <a:ea typeface="+mj-ea"/>
                <a:cs typeface="+mj-cs"/>
              </a:rPr>
              <a:t>Capstone Project: Comparing Consumer Sentiment of Apple, Google, and Android from the Past and Present on Twitter</a:t>
            </a:r>
          </a:p>
        </p:txBody>
      </p:sp>
      <p:sp>
        <p:nvSpPr>
          <p:cNvPr id="3" name="TextBox 2">
            <a:extLst>
              <a:ext uri="{FF2B5EF4-FFF2-40B4-BE49-F238E27FC236}">
                <a16:creationId xmlns:a16="http://schemas.microsoft.com/office/drawing/2014/main" id="{C65A36BB-2488-479A-AF27-E47128B7B340}"/>
              </a:ext>
            </a:extLst>
          </p:cNvPr>
          <p:cNvSpPr txBox="1"/>
          <p:nvPr/>
        </p:nvSpPr>
        <p:spPr>
          <a:xfrm>
            <a:off x="9213669" y="6104709"/>
            <a:ext cx="2420982" cy="646331"/>
          </a:xfrm>
          <a:prstGeom prst="rect">
            <a:avLst/>
          </a:prstGeom>
          <a:noFill/>
        </p:spPr>
        <p:txBody>
          <a:bodyPr wrap="square" rtlCol="0">
            <a:spAutoFit/>
          </a:bodyPr>
          <a:lstStyle/>
          <a:p>
            <a:r>
              <a:rPr lang="en-US" dirty="0"/>
              <a:t>By: Sam Lim</a:t>
            </a:r>
          </a:p>
          <a:p>
            <a:r>
              <a:rPr lang="en-US" dirty="0"/>
              <a:t>Date: 7/28/21</a:t>
            </a:r>
          </a:p>
        </p:txBody>
      </p:sp>
    </p:spTree>
    <p:extLst>
      <p:ext uri="{BB962C8B-B14F-4D97-AF65-F5344CB8AC3E}">
        <p14:creationId xmlns:p14="http://schemas.microsoft.com/office/powerpoint/2010/main" val="3651943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3101823-B7E8-4F9B-B03F-29FC1BF88595}"/>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dirty="0">
                <a:latin typeface="Calibri (Body)"/>
              </a:rPr>
              <a:t>Google</a:t>
            </a:r>
          </a:p>
        </p:txBody>
      </p:sp>
      <p:sp>
        <p:nvSpPr>
          <p:cNvPr id="23" name="Rectangle 22">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5" name="Rectangle 24">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F008B410-051D-43C5-BEA3-FB4D1C174B46}"/>
              </a:ext>
            </a:extLst>
          </p:cNvPr>
          <p:cNvSpPr/>
          <p:nvPr/>
        </p:nvSpPr>
        <p:spPr>
          <a:xfrm>
            <a:off x="5250106" y="586822"/>
            <a:ext cx="6106742"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t>Sentiment towards Google has increased. </a:t>
            </a:r>
          </a:p>
          <a:p>
            <a:pPr indent="-228600">
              <a:lnSpc>
                <a:spcPct val="90000"/>
              </a:lnSpc>
              <a:spcAft>
                <a:spcPts val="600"/>
              </a:spcAft>
              <a:buFont typeface="Arial" panose="020B0604020202020204" pitchFamily="34" charset="0"/>
              <a:buChar char="•"/>
            </a:pPr>
            <a:r>
              <a:rPr lang="en-US" dirty="0"/>
              <a:t>The ratio of positive tweets have increased significantly. T</a:t>
            </a:r>
          </a:p>
          <a:p>
            <a:pPr indent="-228600">
              <a:lnSpc>
                <a:spcPct val="90000"/>
              </a:lnSpc>
              <a:spcAft>
                <a:spcPts val="600"/>
              </a:spcAft>
              <a:buFont typeface="Arial" panose="020B0604020202020204" pitchFamily="34" charset="0"/>
              <a:buChar char="•"/>
            </a:pPr>
            <a:r>
              <a:rPr lang="en-US" dirty="0"/>
              <a:t>he ratio of neutral sentiments decreased while the ratio of negative sentiments did not show too much change. </a:t>
            </a:r>
          </a:p>
        </p:txBody>
      </p:sp>
      <p:pic>
        <p:nvPicPr>
          <p:cNvPr id="7" name="Picture 6">
            <a:extLst>
              <a:ext uri="{FF2B5EF4-FFF2-40B4-BE49-F238E27FC236}">
                <a16:creationId xmlns:a16="http://schemas.microsoft.com/office/drawing/2014/main" id="{770260DC-5919-42FD-8B97-60A388787D4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139644" y="2925356"/>
            <a:ext cx="5419344" cy="3676628"/>
          </a:xfrm>
          <a:prstGeom prst="rect">
            <a:avLst/>
          </a:prstGeom>
        </p:spPr>
      </p:pic>
      <p:pic>
        <p:nvPicPr>
          <p:cNvPr id="4" name="Picture 3">
            <a:extLst>
              <a:ext uri="{FF2B5EF4-FFF2-40B4-BE49-F238E27FC236}">
                <a16:creationId xmlns:a16="http://schemas.microsoft.com/office/drawing/2014/main" id="{1B613720-693C-4B67-8EAA-3635591E8FA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45149" y="2925356"/>
            <a:ext cx="5419344" cy="3676628"/>
          </a:xfrm>
          <a:prstGeom prst="rect">
            <a:avLst/>
          </a:prstGeom>
        </p:spPr>
      </p:pic>
    </p:spTree>
    <p:extLst>
      <p:ext uri="{BB962C8B-B14F-4D97-AF65-F5344CB8AC3E}">
        <p14:creationId xmlns:p14="http://schemas.microsoft.com/office/powerpoint/2010/main" val="187179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1823-B7E8-4F9B-B03F-29FC1BF88595}"/>
              </a:ext>
            </a:extLst>
          </p:cNvPr>
          <p:cNvSpPr>
            <a:spLocks noGrp="1"/>
          </p:cNvSpPr>
          <p:nvPr>
            <p:ph type="title"/>
          </p:nvPr>
        </p:nvSpPr>
        <p:spPr>
          <a:xfrm>
            <a:off x="838200" y="163481"/>
            <a:ext cx="5878689" cy="739056"/>
          </a:xfrm>
        </p:spPr>
        <p:txBody>
          <a:bodyPr>
            <a:normAutofit fontScale="90000"/>
          </a:bodyPr>
          <a:lstStyle/>
          <a:p>
            <a:r>
              <a:rPr lang="en-US" dirty="0"/>
              <a:t>Word Cloud Comparison: Neutral Sentiment Towards Google </a:t>
            </a:r>
          </a:p>
        </p:txBody>
      </p:sp>
      <p:pic>
        <p:nvPicPr>
          <p:cNvPr id="4" name="Picture 3">
            <a:extLst>
              <a:ext uri="{FF2B5EF4-FFF2-40B4-BE49-F238E27FC236}">
                <a16:creationId xmlns:a16="http://schemas.microsoft.com/office/drawing/2014/main" id="{0D942AE8-A76D-4F0F-8500-E3EBE80A3E1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271123" y="456308"/>
            <a:ext cx="4807988" cy="3119105"/>
          </a:xfrm>
          <a:prstGeom prst="rect">
            <a:avLst/>
          </a:prstGeom>
        </p:spPr>
      </p:pic>
      <p:pic>
        <p:nvPicPr>
          <p:cNvPr id="6" name="Picture 5">
            <a:extLst>
              <a:ext uri="{FF2B5EF4-FFF2-40B4-BE49-F238E27FC236}">
                <a16:creationId xmlns:a16="http://schemas.microsoft.com/office/drawing/2014/main" id="{3DA90E20-93E6-4C7E-A307-B0EA3EBB143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271123" y="3575413"/>
            <a:ext cx="4807988" cy="3119105"/>
          </a:xfrm>
          <a:prstGeom prst="rect">
            <a:avLst/>
          </a:prstGeom>
        </p:spPr>
      </p:pic>
      <p:sp>
        <p:nvSpPr>
          <p:cNvPr id="5" name="Rectangle 4">
            <a:extLst>
              <a:ext uri="{FF2B5EF4-FFF2-40B4-BE49-F238E27FC236}">
                <a16:creationId xmlns:a16="http://schemas.microsoft.com/office/drawing/2014/main" id="{04F37BE5-B810-42F6-A956-CFA0F8C09304}"/>
              </a:ext>
            </a:extLst>
          </p:cNvPr>
          <p:cNvSpPr/>
          <p:nvPr/>
        </p:nvSpPr>
        <p:spPr>
          <a:xfrm>
            <a:off x="838200" y="1731532"/>
            <a:ext cx="5625738" cy="3046988"/>
          </a:xfrm>
          <a:prstGeom prst="rect">
            <a:avLst/>
          </a:prstGeom>
        </p:spPr>
        <p:txBody>
          <a:bodyPr wrap="square">
            <a:spAutoFit/>
          </a:bodyPr>
          <a:lstStyle/>
          <a:p>
            <a:pPr marL="342900" indent="-342900">
              <a:buFont typeface="Arial" panose="020B0604020202020204" pitchFamily="34" charset="0"/>
              <a:buChar char="•"/>
            </a:pPr>
            <a:r>
              <a:rPr lang="en-US" sz="2400" dirty="0">
                <a:solidFill>
                  <a:schemeClr val="tx1">
                    <a:lumMod val="65000"/>
                    <a:lumOff val="35000"/>
                  </a:schemeClr>
                </a:solidFill>
              </a:rPr>
              <a:t>Old Tweet: Social Network, Major New, Possibly Today, Launch</a:t>
            </a:r>
          </a:p>
          <a:p>
            <a:pPr marL="342900" indent="-342900">
              <a:buFont typeface="Arial" panose="020B0604020202020204" pitchFamily="34" charset="0"/>
              <a:buChar char="•"/>
            </a:pPr>
            <a:r>
              <a:rPr lang="en-US" sz="2400" dirty="0">
                <a:solidFill>
                  <a:schemeClr val="tx1">
                    <a:lumMod val="65000"/>
                    <a:lumOff val="35000"/>
                  </a:schemeClr>
                </a:solidFill>
              </a:rPr>
              <a:t>New Tweet: Search, New, use, map, soft detection, translate</a:t>
            </a:r>
          </a:p>
          <a:p>
            <a:pPr marL="342900" indent="-342900">
              <a:buFont typeface="Arial" panose="020B0604020202020204" pitchFamily="34" charset="0"/>
              <a:buChar char="•"/>
            </a:pPr>
            <a:r>
              <a:rPr lang="en-US" sz="2400" dirty="0">
                <a:solidFill>
                  <a:schemeClr val="tx1">
                    <a:lumMod val="65000"/>
                    <a:lumOff val="35000"/>
                  </a:schemeClr>
                </a:solidFill>
              </a:rPr>
              <a:t>Neutral sentiment towards Google seems to have shifted from texts relating to social media to general uses of </a:t>
            </a:r>
            <a:r>
              <a:rPr lang="en-US" sz="2400">
                <a:solidFill>
                  <a:schemeClr val="tx1">
                    <a:lumMod val="65000"/>
                    <a:lumOff val="35000"/>
                  </a:schemeClr>
                </a:solidFill>
              </a:rPr>
              <a:t>the Google </a:t>
            </a:r>
            <a:r>
              <a:rPr lang="en-US" sz="2400" dirty="0">
                <a:solidFill>
                  <a:schemeClr val="tx1">
                    <a:lumMod val="65000"/>
                    <a:lumOff val="35000"/>
                  </a:schemeClr>
                </a:solidFill>
              </a:rPr>
              <a:t>search engine. </a:t>
            </a:r>
          </a:p>
        </p:txBody>
      </p:sp>
    </p:spTree>
    <p:extLst>
      <p:ext uri="{BB962C8B-B14F-4D97-AF65-F5344CB8AC3E}">
        <p14:creationId xmlns:p14="http://schemas.microsoft.com/office/powerpoint/2010/main" val="3649865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1823-B7E8-4F9B-B03F-29FC1BF88595}"/>
              </a:ext>
            </a:extLst>
          </p:cNvPr>
          <p:cNvSpPr>
            <a:spLocks noGrp="1"/>
          </p:cNvSpPr>
          <p:nvPr>
            <p:ph type="title"/>
          </p:nvPr>
        </p:nvSpPr>
        <p:spPr>
          <a:xfrm>
            <a:off x="838201" y="163481"/>
            <a:ext cx="5889978" cy="739056"/>
          </a:xfrm>
        </p:spPr>
        <p:txBody>
          <a:bodyPr>
            <a:normAutofit fontScale="90000"/>
          </a:bodyPr>
          <a:lstStyle/>
          <a:p>
            <a:r>
              <a:rPr lang="en-US" dirty="0"/>
              <a:t>Word Cloud Comparison: Positive Sentiment Towards Google </a:t>
            </a:r>
          </a:p>
        </p:txBody>
      </p:sp>
      <p:pic>
        <p:nvPicPr>
          <p:cNvPr id="4" name="Picture 3">
            <a:extLst>
              <a:ext uri="{FF2B5EF4-FFF2-40B4-BE49-F238E27FC236}">
                <a16:creationId xmlns:a16="http://schemas.microsoft.com/office/drawing/2014/main" id="{0D942AE8-A76D-4F0F-8500-E3EBE80A3E1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271123" y="533009"/>
            <a:ext cx="4807988" cy="3119105"/>
          </a:xfrm>
          <a:prstGeom prst="rect">
            <a:avLst/>
          </a:prstGeom>
        </p:spPr>
      </p:pic>
      <p:pic>
        <p:nvPicPr>
          <p:cNvPr id="6" name="Picture 5">
            <a:extLst>
              <a:ext uri="{FF2B5EF4-FFF2-40B4-BE49-F238E27FC236}">
                <a16:creationId xmlns:a16="http://schemas.microsoft.com/office/drawing/2014/main" id="{3DA90E20-93E6-4C7E-A307-B0EA3EBB143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271123" y="3738895"/>
            <a:ext cx="4807988" cy="3119105"/>
          </a:xfrm>
          <a:prstGeom prst="rect">
            <a:avLst/>
          </a:prstGeom>
        </p:spPr>
      </p:pic>
      <p:sp>
        <p:nvSpPr>
          <p:cNvPr id="7" name="Rectangle 6">
            <a:extLst>
              <a:ext uri="{FF2B5EF4-FFF2-40B4-BE49-F238E27FC236}">
                <a16:creationId xmlns:a16="http://schemas.microsoft.com/office/drawing/2014/main" id="{23D452BB-7550-4309-8171-718584DA519E}"/>
              </a:ext>
            </a:extLst>
          </p:cNvPr>
          <p:cNvSpPr/>
          <p:nvPr/>
        </p:nvSpPr>
        <p:spPr>
          <a:xfrm>
            <a:off x="838200" y="1731532"/>
            <a:ext cx="5625738" cy="4154984"/>
          </a:xfrm>
          <a:prstGeom prst="rect">
            <a:avLst/>
          </a:prstGeom>
        </p:spPr>
        <p:txBody>
          <a:bodyPr wrap="square">
            <a:spAutoFit/>
          </a:bodyPr>
          <a:lstStyle/>
          <a:p>
            <a:pPr marL="342900" indent="-342900">
              <a:buFont typeface="Arial" panose="020B0604020202020204" pitchFamily="34" charset="0"/>
              <a:buChar char="•"/>
            </a:pPr>
            <a:r>
              <a:rPr lang="en-US" sz="2400" dirty="0">
                <a:solidFill>
                  <a:schemeClr val="tx1">
                    <a:lumMod val="65000"/>
                    <a:lumOff val="35000"/>
                  </a:schemeClr>
                </a:solidFill>
              </a:rPr>
              <a:t>Old Tweet: New</a:t>
            </a:r>
            <a:r>
              <a:rPr lang="ko-KR" altLang="en-US" sz="2400" dirty="0">
                <a:solidFill>
                  <a:schemeClr val="tx1">
                    <a:lumMod val="65000"/>
                    <a:lumOff val="35000"/>
                  </a:schemeClr>
                </a:solidFill>
              </a:rPr>
              <a:t> </a:t>
            </a:r>
            <a:r>
              <a:rPr lang="en-US" altLang="ko-KR" sz="2400" dirty="0">
                <a:solidFill>
                  <a:schemeClr val="tx1">
                    <a:lumMod val="65000"/>
                    <a:lumOff val="35000"/>
                  </a:schemeClr>
                </a:solidFill>
              </a:rPr>
              <a:t>Social,</a:t>
            </a:r>
            <a:r>
              <a:rPr lang="ko-KR" altLang="en-US" sz="2400" dirty="0">
                <a:solidFill>
                  <a:schemeClr val="tx1">
                    <a:lumMod val="65000"/>
                    <a:lumOff val="35000"/>
                  </a:schemeClr>
                </a:solidFill>
              </a:rPr>
              <a:t> </a:t>
            </a:r>
            <a:r>
              <a:rPr lang="en-US" altLang="ko-KR" sz="2400" dirty="0">
                <a:solidFill>
                  <a:schemeClr val="tx1">
                    <a:lumMod val="65000"/>
                    <a:lumOff val="35000"/>
                  </a:schemeClr>
                </a:solidFill>
              </a:rPr>
              <a:t>map,</a:t>
            </a:r>
            <a:r>
              <a:rPr lang="ko-KR" altLang="en-US" sz="2400" dirty="0">
                <a:solidFill>
                  <a:schemeClr val="tx1">
                    <a:lumMod val="65000"/>
                    <a:lumOff val="35000"/>
                  </a:schemeClr>
                </a:solidFill>
              </a:rPr>
              <a:t> </a:t>
            </a:r>
            <a:r>
              <a:rPr lang="en-US" altLang="ko-KR" sz="2400" dirty="0">
                <a:solidFill>
                  <a:schemeClr val="tx1">
                    <a:lumMod val="65000"/>
                    <a:lumOff val="35000"/>
                  </a:schemeClr>
                </a:solidFill>
              </a:rPr>
              <a:t>great,</a:t>
            </a:r>
            <a:r>
              <a:rPr lang="ko-KR" altLang="en-US" sz="2400" dirty="0">
                <a:solidFill>
                  <a:schemeClr val="tx1">
                    <a:lumMod val="65000"/>
                    <a:lumOff val="35000"/>
                  </a:schemeClr>
                </a:solidFill>
              </a:rPr>
              <a:t> </a:t>
            </a:r>
            <a:r>
              <a:rPr lang="en-US" altLang="ko-KR" sz="2400" dirty="0">
                <a:solidFill>
                  <a:schemeClr val="tx1">
                    <a:lumMod val="65000"/>
                    <a:lumOff val="35000"/>
                  </a:schemeClr>
                </a:solidFill>
              </a:rPr>
              <a:t>party, Social Network</a:t>
            </a:r>
          </a:p>
          <a:p>
            <a:pPr marL="342900" indent="-342900">
              <a:buFont typeface="Arial" panose="020B0604020202020204" pitchFamily="34" charset="0"/>
              <a:buChar char="•"/>
            </a:pPr>
            <a:r>
              <a:rPr lang="en-US" sz="2400" dirty="0">
                <a:solidFill>
                  <a:schemeClr val="tx1">
                    <a:lumMod val="65000"/>
                    <a:lumOff val="35000"/>
                  </a:schemeClr>
                </a:solidFill>
              </a:rPr>
              <a:t>New Tweet: like, know, use, see, help, search, find</a:t>
            </a:r>
          </a:p>
          <a:p>
            <a:pPr marL="342900" indent="-342900">
              <a:buFont typeface="Arial" panose="020B0604020202020204" pitchFamily="34" charset="0"/>
              <a:buChar char="•"/>
            </a:pPr>
            <a:r>
              <a:rPr lang="en-US" sz="2400" dirty="0">
                <a:solidFill>
                  <a:schemeClr val="tx1">
                    <a:lumMod val="65000"/>
                    <a:lumOff val="35000"/>
                  </a:schemeClr>
                </a:solidFill>
              </a:rPr>
              <a:t>Overall, the number of words related to positive sentiment towards Google seems to have decreased. </a:t>
            </a:r>
          </a:p>
          <a:p>
            <a:pPr marL="342900" indent="-342900">
              <a:buFont typeface="Arial" panose="020B0604020202020204" pitchFamily="34" charset="0"/>
              <a:buChar char="•"/>
            </a:pPr>
            <a:r>
              <a:rPr lang="en-US" sz="2400" dirty="0">
                <a:solidFill>
                  <a:schemeClr val="tx1">
                    <a:lumMod val="65000"/>
                    <a:lumOff val="35000"/>
                  </a:schemeClr>
                </a:solidFill>
              </a:rPr>
              <a:t>Similar to the tweets with neutral sentiment, new tweets seem to be more related to the Google's search engine rather than Google as a company. </a:t>
            </a:r>
          </a:p>
        </p:txBody>
      </p:sp>
    </p:spTree>
    <p:extLst>
      <p:ext uri="{BB962C8B-B14F-4D97-AF65-F5344CB8AC3E}">
        <p14:creationId xmlns:p14="http://schemas.microsoft.com/office/powerpoint/2010/main" val="3561455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3101823-B7E8-4F9B-B03F-29FC1BF88595}"/>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dirty="0">
                <a:latin typeface="Calibri (Body)"/>
              </a:rPr>
              <a:t>Android</a:t>
            </a:r>
          </a:p>
        </p:txBody>
      </p:sp>
      <p:sp>
        <p:nvSpPr>
          <p:cNvPr id="23" name="Rectangle 22">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5" name="Rectangle 24">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F008B410-051D-43C5-BEA3-FB4D1C174B46}"/>
              </a:ext>
            </a:extLst>
          </p:cNvPr>
          <p:cNvSpPr/>
          <p:nvPr/>
        </p:nvSpPr>
        <p:spPr>
          <a:xfrm>
            <a:off x="5250106" y="586822"/>
            <a:ext cx="6106742"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t>User's sentiment towards Android has more or less remained the same.</a:t>
            </a:r>
          </a:p>
          <a:p>
            <a:pPr indent="-228600">
              <a:lnSpc>
                <a:spcPct val="90000"/>
              </a:lnSpc>
              <a:spcAft>
                <a:spcPts val="600"/>
              </a:spcAft>
              <a:buFont typeface="Arial" panose="020B0604020202020204" pitchFamily="34" charset="0"/>
              <a:buChar char="•"/>
            </a:pPr>
            <a:r>
              <a:rPr lang="en-US" dirty="0"/>
              <a:t>The ratio of all sentiments in the new tweets do not differ too much from those of the old tweets.</a:t>
            </a:r>
          </a:p>
        </p:txBody>
      </p:sp>
      <p:pic>
        <p:nvPicPr>
          <p:cNvPr id="7" name="Picture 6">
            <a:extLst>
              <a:ext uri="{FF2B5EF4-FFF2-40B4-BE49-F238E27FC236}">
                <a16:creationId xmlns:a16="http://schemas.microsoft.com/office/drawing/2014/main" id="{770260DC-5919-42FD-8B97-60A388787D4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139644" y="2925356"/>
            <a:ext cx="5419344" cy="3676628"/>
          </a:xfrm>
          <a:prstGeom prst="rect">
            <a:avLst/>
          </a:prstGeom>
        </p:spPr>
      </p:pic>
      <p:pic>
        <p:nvPicPr>
          <p:cNvPr id="4" name="Picture 3">
            <a:extLst>
              <a:ext uri="{FF2B5EF4-FFF2-40B4-BE49-F238E27FC236}">
                <a16:creationId xmlns:a16="http://schemas.microsoft.com/office/drawing/2014/main" id="{1B613720-693C-4B67-8EAA-3635591E8FA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45149" y="2925356"/>
            <a:ext cx="5419344" cy="3676628"/>
          </a:xfrm>
          <a:prstGeom prst="rect">
            <a:avLst/>
          </a:prstGeom>
        </p:spPr>
      </p:pic>
    </p:spTree>
    <p:extLst>
      <p:ext uri="{BB962C8B-B14F-4D97-AF65-F5344CB8AC3E}">
        <p14:creationId xmlns:p14="http://schemas.microsoft.com/office/powerpoint/2010/main" val="1154550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1823-B7E8-4F9B-B03F-29FC1BF88595}"/>
              </a:ext>
            </a:extLst>
          </p:cNvPr>
          <p:cNvSpPr>
            <a:spLocks noGrp="1"/>
          </p:cNvSpPr>
          <p:nvPr>
            <p:ph type="title"/>
          </p:nvPr>
        </p:nvSpPr>
        <p:spPr>
          <a:xfrm>
            <a:off x="838200" y="163481"/>
            <a:ext cx="5788378" cy="739056"/>
          </a:xfrm>
        </p:spPr>
        <p:txBody>
          <a:bodyPr>
            <a:normAutofit fontScale="90000"/>
          </a:bodyPr>
          <a:lstStyle/>
          <a:p>
            <a:r>
              <a:rPr lang="en-US" dirty="0"/>
              <a:t>Word Cloud Comparison: Positive Sentiment Towards Android </a:t>
            </a:r>
          </a:p>
        </p:txBody>
      </p:sp>
      <p:pic>
        <p:nvPicPr>
          <p:cNvPr id="4" name="Picture 3">
            <a:extLst>
              <a:ext uri="{FF2B5EF4-FFF2-40B4-BE49-F238E27FC236}">
                <a16:creationId xmlns:a16="http://schemas.microsoft.com/office/drawing/2014/main" id="{0D942AE8-A76D-4F0F-8500-E3EBE80A3E1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254657" y="533009"/>
            <a:ext cx="4790587" cy="3107816"/>
          </a:xfrm>
          <a:prstGeom prst="rect">
            <a:avLst/>
          </a:prstGeom>
        </p:spPr>
      </p:pic>
      <p:pic>
        <p:nvPicPr>
          <p:cNvPr id="6" name="Picture 5">
            <a:extLst>
              <a:ext uri="{FF2B5EF4-FFF2-40B4-BE49-F238E27FC236}">
                <a16:creationId xmlns:a16="http://schemas.microsoft.com/office/drawing/2014/main" id="{3DA90E20-93E6-4C7E-A307-B0EA3EBB143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254657" y="3586702"/>
            <a:ext cx="4790587" cy="3107817"/>
          </a:xfrm>
          <a:prstGeom prst="rect">
            <a:avLst/>
          </a:prstGeom>
        </p:spPr>
      </p:pic>
      <p:sp>
        <p:nvSpPr>
          <p:cNvPr id="7" name="Rectangle 6">
            <a:extLst>
              <a:ext uri="{FF2B5EF4-FFF2-40B4-BE49-F238E27FC236}">
                <a16:creationId xmlns:a16="http://schemas.microsoft.com/office/drawing/2014/main" id="{14F17B6B-F12B-4DBF-B2DD-834C9F8B5733}"/>
              </a:ext>
            </a:extLst>
          </p:cNvPr>
          <p:cNvSpPr/>
          <p:nvPr/>
        </p:nvSpPr>
        <p:spPr>
          <a:xfrm>
            <a:off x="838200" y="1731532"/>
            <a:ext cx="5625738" cy="4524315"/>
          </a:xfrm>
          <a:prstGeom prst="rect">
            <a:avLst/>
          </a:prstGeom>
        </p:spPr>
        <p:txBody>
          <a:bodyPr wrap="square">
            <a:spAutoFit/>
          </a:bodyPr>
          <a:lstStyle/>
          <a:p>
            <a:pPr marL="342900" indent="-342900">
              <a:buFont typeface="Arial" panose="020B0604020202020204" pitchFamily="34" charset="0"/>
              <a:buChar char="•"/>
            </a:pPr>
            <a:r>
              <a:rPr lang="en-US" sz="2400" dirty="0">
                <a:solidFill>
                  <a:schemeClr val="tx1">
                    <a:lumMod val="65000"/>
                    <a:lumOff val="35000"/>
                  </a:schemeClr>
                </a:solidFill>
              </a:rPr>
              <a:t>Old Tweet: Team, App, wins best, phone, best Android</a:t>
            </a:r>
          </a:p>
          <a:p>
            <a:pPr marL="342900" indent="-342900">
              <a:buFont typeface="Arial" panose="020B0604020202020204" pitchFamily="34" charset="0"/>
              <a:buChar char="•"/>
            </a:pPr>
            <a:r>
              <a:rPr lang="en-US" sz="2400" dirty="0">
                <a:solidFill>
                  <a:schemeClr val="tx1">
                    <a:lumMod val="65000"/>
                    <a:lumOff val="35000"/>
                  </a:schemeClr>
                </a:solidFill>
              </a:rPr>
              <a:t>New Tweet: app, music phone, device, Easy access</a:t>
            </a:r>
          </a:p>
          <a:p>
            <a:pPr marL="342900" indent="-342900">
              <a:buFont typeface="Arial" panose="020B0604020202020204" pitchFamily="34" charset="0"/>
              <a:buChar char="•"/>
            </a:pPr>
            <a:r>
              <a:rPr lang="en-US" sz="2400" dirty="0">
                <a:solidFill>
                  <a:schemeClr val="tx1">
                    <a:lumMod val="65000"/>
                    <a:lumOff val="35000"/>
                  </a:schemeClr>
                </a:solidFill>
              </a:rPr>
              <a:t>Like the tweets about Apple, people seem to use their phones for music apps more. </a:t>
            </a:r>
          </a:p>
          <a:p>
            <a:pPr marL="342900" indent="-342900">
              <a:buFont typeface="Arial" panose="020B0604020202020204" pitchFamily="34" charset="0"/>
              <a:buChar char="•"/>
            </a:pPr>
            <a:r>
              <a:rPr lang="en-US" sz="2400" dirty="0">
                <a:solidFill>
                  <a:schemeClr val="tx1">
                    <a:lumMod val="65000"/>
                    <a:lumOff val="35000"/>
                  </a:schemeClr>
                </a:solidFill>
              </a:rPr>
              <a:t>From the wording in the old tweets, there is a rivalry between the users of Android phones and iPhone users, which we can no longer observe in the new tweets.</a:t>
            </a:r>
          </a:p>
        </p:txBody>
      </p:sp>
    </p:spTree>
    <p:extLst>
      <p:ext uri="{BB962C8B-B14F-4D97-AF65-F5344CB8AC3E}">
        <p14:creationId xmlns:p14="http://schemas.microsoft.com/office/powerpoint/2010/main" val="1434097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1823-B7E8-4F9B-B03F-29FC1BF88595}"/>
              </a:ext>
            </a:extLst>
          </p:cNvPr>
          <p:cNvSpPr>
            <a:spLocks noGrp="1"/>
          </p:cNvSpPr>
          <p:nvPr>
            <p:ph type="title"/>
          </p:nvPr>
        </p:nvSpPr>
        <p:spPr>
          <a:xfrm>
            <a:off x="838200" y="163481"/>
            <a:ext cx="5449711" cy="739056"/>
          </a:xfrm>
        </p:spPr>
        <p:txBody>
          <a:bodyPr>
            <a:normAutofit fontScale="90000"/>
          </a:bodyPr>
          <a:lstStyle/>
          <a:p>
            <a:r>
              <a:rPr lang="en-US" dirty="0"/>
              <a:t>Word Cloud Comparison: Neutral Sentiment Towards Android </a:t>
            </a:r>
          </a:p>
        </p:txBody>
      </p:sp>
      <p:pic>
        <p:nvPicPr>
          <p:cNvPr id="4" name="Picture 3">
            <a:extLst>
              <a:ext uri="{FF2B5EF4-FFF2-40B4-BE49-F238E27FC236}">
                <a16:creationId xmlns:a16="http://schemas.microsoft.com/office/drawing/2014/main" id="{0D942AE8-A76D-4F0F-8500-E3EBE80A3E1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302542" y="395332"/>
            <a:ext cx="4889457" cy="3171957"/>
          </a:xfrm>
          <a:prstGeom prst="rect">
            <a:avLst/>
          </a:prstGeom>
        </p:spPr>
      </p:pic>
      <p:pic>
        <p:nvPicPr>
          <p:cNvPr id="6" name="Picture 5">
            <a:extLst>
              <a:ext uri="{FF2B5EF4-FFF2-40B4-BE49-F238E27FC236}">
                <a16:creationId xmlns:a16="http://schemas.microsoft.com/office/drawing/2014/main" id="{3DA90E20-93E6-4C7E-A307-B0EA3EBB143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302543" y="3567289"/>
            <a:ext cx="4889457" cy="3171957"/>
          </a:xfrm>
          <a:prstGeom prst="rect">
            <a:avLst/>
          </a:prstGeom>
        </p:spPr>
      </p:pic>
      <p:sp>
        <p:nvSpPr>
          <p:cNvPr id="8" name="Rectangle 7">
            <a:extLst>
              <a:ext uri="{FF2B5EF4-FFF2-40B4-BE49-F238E27FC236}">
                <a16:creationId xmlns:a16="http://schemas.microsoft.com/office/drawing/2014/main" id="{2B56DA57-E4FA-49AF-B6F2-C1D5EB937563}"/>
              </a:ext>
            </a:extLst>
          </p:cNvPr>
          <p:cNvSpPr/>
          <p:nvPr/>
        </p:nvSpPr>
        <p:spPr>
          <a:xfrm>
            <a:off x="838200" y="1731532"/>
            <a:ext cx="5625738" cy="3785652"/>
          </a:xfrm>
          <a:prstGeom prst="rect">
            <a:avLst/>
          </a:prstGeom>
        </p:spPr>
        <p:txBody>
          <a:bodyPr wrap="square">
            <a:spAutoFit/>
          </a:bodyPr>
          <a:lstStyle/>
          <a:p>
            <a:pPr marL="342900" indent="-342900">
              <a:buFont typeface="Arial" panose="020B0604020202020204" pitchFamily="34" charset="0"/>
              <a:buChar char="•"/>
            </a:pPr>
            <a:r>
              <a:rPr lang="en-US" sz="2400" dirty="0">
                <a:solidFill>
                  <a:schemeClr val="tx1">
                    <a:lumMod val="65000"/>
                    <a:lumOff val="35000"/>
                  </a:schemeClr>
                </a:solidFill>
              </a:rPr>
              <a:t>Old Tweet: app, New, Time, iOS, access, Platform, </a:t>
            </a:r>
            <a:r>
              <a:rPr lang="en-US" sz="2400" dirty="0" err="1">
                <a:solidFill>
                  <a:schemeClr val="tx1">
                    <a:lumMod val="65000"/>
                    <a:lumOff val="35000"/>
                  </a:schemeClr>
                </a:solidFill>
              </a:rPr>
              <a:t>ChromeOS</a:t>
            </a:r>
            <a:endParaRPr lang="en-US" sz="2400" dirty="0">
              <a:solidFill>
                <a:schemeClr val="tx1">
                  <a:lumMod val="65000"/>
                  <a:lumOff val="35000"/>
                </a:schemeClr>
              </a:solidFill>
            </a:endParaRPr>
          </a:p>
          <a:p>
            <a:pPr marL="342900" indent="-342900">
              <a:buFont typeface="Arial" panose="020B0604020202020204" pitchFamily="34" charset="0"/>
              <a:buChar char="•"/>
            </a:pPr>
            <a:r>
              <a:rPr lang="en-US" sz="2400" dirty="0">
                <a:solidFill>
                  <a:schemeClr val="tx1">
                    <a:lumMod val="65000"/>
                    <a:lumOff val="35000"/>
                  </a:schemeClr>
                </a:solidFill>
              </a:rPr>
              <a:t>New Tweet: app, music, Download, RADIO APP, iOS</a:t>
            </a:r>
          </a:p>
          <a:p>
            <a:pPr marL="342900" indent="-342900">
              <a:buFont typeface="Arial" panose="020B0604020202020204" pitchFamily="34" charset="0"/>
              <a:buChar char="•"/>
            </a:pPr>
            <a:r>
              <a:rPr lang="en-US" sz="2400" dirty="0">
                <a:solidFill>
                  <a:schemeClr val="tx1">
                    <a:lumMod val="65000"/>
                    <a:lumOff val="35000"/>
                  </a:schemeClr>
                </a:solidFill>
              </a:rPr>
              <a:t>Both old and new tweets seem to focus on Android apps, and judging form the word iOS, these tweets seem to either compare the type of apps or show the availability in both the Google Play Store and the iOS App Store. </a:t>
            </a:r>
          </a:p>
        </p:txBody>
      </p:sp>
    </p:spTree>
    <p:extLst>
      <p:ext uri="{BB962C8B-B14F-4D97-AF65-F5344CB8AC3E}">
        <p14:creationId xmlns:p14="http://schemas.microsoft.com/office/powerpoint/2010/main" val="3236216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1823-B7E8-4F9B-B03F-29FC1BF88595}"/>
              </a:ext>
            </a:extLst>
          </p:cNvPr>
          <p:cNvSpPr>
            <a:spLocks noGrp="1"/>
          </p:cNvSpPr>
          <p:nvPr>
            <p:ph type="title"/>
          </p:nvPr>
        </p:nvSpPr>
        <p:spPr/>
        <p:txBody>
          <a:bodyPr>
            <a:normAutofit/>
          </a:bodyPr>
          <a:lstStyle/>
          <a:p>
            <a:r>
              <a:rPr lang="en-US" dirty="0"/>
              <a:t>Recommendation</a:t>
            </a:r>
          </a:p>
        </p:txBody>
      </p:sp>
      <p:sp>
        <p:nvSpPr>
          <p:cNvPr id="15" name="Freeform: Shape 14">
            <a:extLst>
              <a:ext uri="{FF2B5EF4-FFF2-40B4-BE49-F238E27FC236}">
                <a16:creationId xmlns:a16="http://schemas.microsoft.com/office/drawing/2014/main" id="{E2D3E5AB-BE36-4483-8D83-8840F83A81F7}"/>
              </a:ext>
            </a:extLst>
          </p:cNvPr>
          <p:cNvSpPr/>
          <p:nvPr/>
        </p:nvSpPr>
        <p:spPr>
          <a:xfrm>
            <a:off x="0" y="1330374"/>
            <a:ext cx="6188364" cy="5849843"/>
          </a:xfrm>
          <a:custGeom>
            <a:avLst/>
            <a:gdLst>
              <a:gd name="connsiteX0" fmla="*/ 3769619 w 6188364"/>
              <a:gd name="connsiteY0" fmla="*/ 0 h 5849843"/>
              <a:gd name="connsiteX1" fmla="*/ 4946577 w 6188364"/>
              <a:gd name="connsiteY1" fmla="*/ 509094 h 5849843"/>
              <a:gd name="connsiteX2" fmla="*/ 5968937 w 6188364"/>
              <a:gd name="connsiteY2" fmla="*/ 119788 h 5849843"/>
              <a:gd name="connsiteX3" fmla="*/ 5260768 w 6188364"/>
              <a:gd name="connsiteY3" fmla="*/ 1008212 h 5849843"/>
              <a:gd name="connsiteX4" fmla="*/ 6188364 w 6188364"/>
              <a:gd name="connsiteY4" fmla="*/ 758662 h 5849843"/>
              <a:gd name="connsiteX5" fmla="*/ 5380457 w 6188364"/>
              <a:gd name="connsiteY5" fmla="*/ 1592198 h 5849843"/>
              <a:gd name="connsiteX6" fmla="*/ 5385432 w 6188364"/>
              <a:gd name="connsiteY6" fmla="*/ 1801813 h 5849843"/>
              <a:gd name="connsiteX7" fmla="*/ 5195922 w 6188364"/>
              <a:gd name="connsiteY7" fmla="*/ 3097030 h 5849843"/>
              <a:gd name="connsiteX8" fmla="*/ 4619923 w 6188364"/>
              <a:gd name="connsiteY8" fmla="*/ 4337341 h 5849843"/>
              <a:gd name="connsiteX9" fmla="*/ 3699799 w 6188364"/>
              <a:gd name="connsiteY9" fmla="*/ 5387986 h 5849843"/>
              <a:gd name="connsiteX10" fmla="*/ 3111330 w 6188364"/>
              <a:gd name="connsiteY10" fmla="*/ 5798522 h 5849843"/>
              <a:gd name="connsiteX11" fmla="*/ 3010461 w 6188364"/>
              <a:gd name="connsiteY11" fmla="*/ 5849843 h 5849843"/>
              <a:gd name="connsiteX12" fmla="*/ 0 w 6188364"/>
              <a:gd name="connsiteY12" fmla="*/ 5849843 h 5849843"/>
              <a:gd name="connsiteX13" fmla="*/ 0 w 6188364"/>
              <a:gd name="connsiteY13" fmla="*/ 5425693 h 5849843"/>
              <a:gd name="connsiteX14" fmla="*/ 24870 w 6188364"/>
              <a:gd name="connsiteY14" fmla="*/ 5415907 h 5849843"/>
              <a:gd name="connsiteX15" fmla="*/ 717533 w 6188364"/>
              <a:gd name="connsiteY15" fmla="*/ 4996182 h 5849843"/>
              <a:gd name="connsiteX16" fmla="*/ 105829 w 6188364"/>
              <a:gd name="connsiteY16" fmla="*/ 4865751 h 5849843"/>
              <a:gd name="connsiteX17" fmla="*/ 0 w 6188364"/>
              <a:gd name="connsiteY17" fmla="*/ 4814378 h 5849843"/>
              <a:gd name="connsiteX18" fmla="*/ 0 w 6188364"/>
              <a:gd name="connsiteY18" fmla="*/ 1286227 h 5849843"/>
              <a:gd name="connsiteX19" fmla="*/ 133759 w 6188364"/>
              <a:gd name="connsiteY19" fmla="*/ 1368563 h 5849843"/>
              <a:gd name="connsiteX20" fmla="*/ 345985 w 6188364"/>
              <a:gd name="connsiteY20" fmla="*/ 1484883 h 5849843"/>
              <a:gd name="connsiteX21" fmla="*/ 2198700 w 6188364"/>
              <a:gd name="connsiteY21" fmla="*/ 1981503 h 5849843"/>
              <a:gd name="connsiteX22" fmla="*/ 2158798 w 6188364"/>
              <a:gd name="connsiteY22" fmla="*/ 1612147 h 5849843"/>
              <a:gd name="connsiteX23" fmla="*/ 2630065 w 6188364"/>
              <a:gd name="connsiteY23" fmla="*/ 471657 h 5849843"/>
              <a:gd name="connsiteX24" fmla="*/ 3769619 w 6188364"/>
              <a:gd name="connsiteY24" fmla="*/ 0 h 5849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188364" h="5849843">
                <a:moveTo>
                  <a:pt x="3769619" y="0"/>
                </a:moveTo>
                <a:cubicBezTo>
                  <a:pt x="4235081" y="0"/>
                  <a:pt x="4627394" y="169698"/>
                  <a:pt x="4946577" y="509094"/>
                </a:cubicBezTo>
                <a:cubicBezTo>
                  <a:pt x="5308973" y="439216"/>
                  <a:pt x="5649754" y="309453"/>
                  <a:pt x="5968937" y="119788"/>
                </a:cubicBezTo>
                <a:cubicBezTo>
                  <a:pt x="5845920" y="502450"/>
                  <a:pt x="5609869" y="798597"/>
                  <a:pt x="5260768" y="1008212"/>
                </a:cubicBezTo>
                <a:cubicBezTo>
                  <a:pt x="5569967" y="974939"/>
                  <a:pt x="5879166" y="891755"/>
                  <a:pt x="6188364" y="758662"/>
                </a:cubicBezTo>
                <a:cubicBezTo>
                  <a:pt x="5965591" y="1084752"/>
                  <a:pt x="5696295" y="1362597"/>
                  <a:pt x="5380457" y="1592198"/>
                </a:cubicBezTo>
                <a:cubicBezTo>
                  <a:pt x="5383768" y="1638777"/>
                  <a:pt x="5385432" y="1708654"/>
                  <a:pt x="5385432" y="1801813"/>
                </a:cubicBezTo>
                <a:cubicBezTo>
                  <a:pt x="5385432" y="2234385"/>
                  <a:pt x="5322268" y="2666124"/>
                  <a:pt x="5195922" y="3097030"/>
                </a:cubicBezTo>
                <a:cubicBezTo>
                  <a:pt x="5069577" y="3527936"/>
                  <a:pt x="4877589" y="3941373"/>
                  <a:pt x="4619923" y="4337341"/>
                </a:cubicBezTo>
                <a:cubicBezTo>
                  <a:pt x="4362259" y="4733308"/>
                  <a:pt x="4055538" y="5083529"/>
                  <a:pt x="3699799" y="5387986"/>
                </a:cubicBezTo>
                <a:cubicBezTo>
                  <a:pt x="3521929" y="5540224"/>
                  <a:pt x="3325772" y="5677069"/>
                  <a:pt x="3111330" y="5798522"/>
                </a:cubicBezTo>
                <a:lnTo>
                  <a:pt x="3010461" y="5849843"/>
                </a:lnTo>
                <a:lnTo>
                  <a:pt x="0" y="5849843"/>
                </a:lnTo>
                <a:lnTo>
                  <a:pt x="0" y="5425693"/>
                </a:lnTo>
                <a:lnTo>
                  <a:pt x="24870" y="5415907"/>
                </a:lnTo>
                <a:cubicBezTo>
                  <a:pt x="267214" y="5308285"/>
                  <a:pt x="498102" y="5168376"/>
                  <a:pt x="717533" y="4996182"/>
                </a:cubicBezTo>
                <a:cubicBezTo>
                  <a:pt x="499345" y="4992019"/>
                  <a:pt x="295444" y="4948544"/>
                  <a:pt x="105829" y="4865751"/>
                </a:cubicBezTo>
                <a:lnTo>
                  <a:pt x="0" y="4814378"/>
                </a:lnTo>
                <a:lnTo>
                  <a:pt x="0" y="1286227"/>
                </a:lnTo>
                <a:lnTo>
                  <a:pt x="133759" y="1368563"/>
                </a:lnTo>
                <a:cubicBezTo>
                  <a:pt x="203138" y="1408883"/>
                  <a:pt x="273879" y="1447656"/>
                  <a:pt x="345985" y="1484883"/>
                </a:cubicBezTo>
                <a:cubicBezTo>
                  <a:pt x="922816" y="1782678"/>
                  <a:pt x="1540399" y="1948230"/>
                  <a:pt x="2198700" y="1981503"/>
                </a:cubicBezTo>
                <a:cubicBezTo>
                  <a:pt x="2172075" y="1855054"/>
                  <a:pt x="2158798" y="1731935"/>
                  <a:pt x="2158798" y="1612147"/>
                </a:cubicBezTo>
                <a:cubicBezTo>
                  <a:pt x="2158798" y="1166270"/>
                  <a:pt x="2315893" y="786106"/>
                  <a:pt x="2630065" y="471657"/>
                </a:cubicBezTo>
                <a:cubicBezTo>
                  <a:pt x="2944257" y="157225"/>
                  <a:pt x="3324107" y="0"/>
                  <a:pt x="3769619" y="0"/>
                </a:cubicBezTo>
                <a:close/>
              </a:path>
            </a:pathLst>
          </a:custGeom>
          <a:solidFill>
            <a:srgbClr val="22A0F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6" name="Rectangle 5">
            <a:extLst>
              <a:ext uri="{FF2B5EF4-FFF2-40B4-BE49-F238E27FC236}">
                <a16:creationId xmlns:a16="http://schemas.microsoft.com/office/drawing/2014/main" id="{1BC15B28-B541-4D89-91E6-28F314FEC53B}"/>
              </a:ext>
            </a:extLst>
          </p:cNvPr>
          <p:cNvSpPr/>
          <p:nvPr/>
        </p:nvSpPr>
        <p:spPr>
          <a:xfrm>
            <a:off x="6493165" y="1032755"/>
            <a:ext cx="5165436" cy="5632311"/>
          </a:xfrm>
          <a:prstGeom prst="rect">
            <a:avLst/>
          </a:prstGeom>
        </p:spPr>
        <p:txBody>
          <a:bodyPr wrap="square">
            <a:spAutoFit/>
          </a:bodyPr>
          <a:lstStyle/>
          <a:p>
            <a:pPr marL="342900" indent="-342900">
              <a:buFont typeface="Arial" panose="020B0604020202020204" pitchFamily="34" charset="0"/>
              <a:buChar char="•"/>
            </a:pPr>
            <a:r>
              <a:rPr lang="en-US" sz="2400" dirty="0">
                <a:solidFill>
                  <a:schemeClr val="tx1">
                    <a:lumMod val="65000"/>
                    <a:lumOff val="35000"/>
                  </a:schemeClr>
                </a:solidFill>
              </a:rPr>
              <a:t>I recommend using the Random Forest model with </a:t>
            </a:r>
            <a:r>
              <a:rPr lang="en-US" sz="2400" dirty="0" err="1">
                <a:solidFill>
                  <a:schemeClr val="tx1">
                    <a:lumMod val="65000"/>
                    <a:lumOff val="35000"/>
                  </a:schemeClr>
                </a:solidFill>
              </a:rPr>
              <a:t>gridsearch</a:t>
            </a:r>
            <a:r>
              <a:rPr lang="en-US" sz="2400" dirty="0">
                <a:solidFill>
                  <a:schemeClr val="tx1">
                    <a:lumMod val="65000"/>
                    <a:lumOff val="35000"/>
                  </a:schemeClr>
                </a:solidFill>
              </a:rPr>
              <a:t>.</a:t>
            </a:r>
          </a:p>
          <a:p>
            <a:pPr marL="342900" indent="-342900">
              <a:buFont typeface="Arial" panose="020B0604020202020204" pitchFamily="34" charset="0"/>
              <a:buChar char="•"/>
            </a:pPr>
            <a:r>
              <a:rPr lang="en-US" sz="2400" dirty="0">
                <a:solidFill>
                  <a:schemeClr val="tx1">
                    <a:lumMod val="65000"/>
                    <a:lumOff val="35000"/>
                  </a:schemeClr>
                </a:solidFill>
              </a:rPr>
              <a:t>This model was able to improve on the low recall score for tweets with negative sentiments while maintaining the relatively high recall scores for other tweets. </a:t>
            </a:r>
          </a:p>
          <a:p>
            <a:pPr marL="342900" indent="-342900">
              <a:buFont typeface="Arial" panose="020B0604020202020204" pitchFamily="34" charset="0"/>
              <a:buChar char="•"/>
            </a:pPr>
            <a:r>
              <a:rPr lang="en-US" sz="2400" dirty="0">
                <a:solidFill>
                  <a:schemeClr val="tx1">
                    <a:lumMod val="65000"/>
                    <a:lumOff val="35000"/>
                  </a:schemeClr>
                </a:solidFill>
              </a:rPr>
              <a:t>Given that the consumer's sentiment towards some of these companies have turned more negative, it could be recommended that these companies start paying more attention to their consumers to retain/improve their relationships with their customers.</a:t>
            </a:r>
          </a:p>
        </p:txBody>
      </p:sp>
    </p:spTree>
    <p:extLst>
      <p:ext uri="{BB962C8B-B14F-4D97-AF65-F5344CB8AC3E}">
        <p14:creationId xmlns:p14="http://schemas.microsoft.com/office/powerpoint/2010/main" val="2786818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D2D2B-C871-4189-A3BD-BF1A59668D33}"/>
              </a:ext>
            </a:extLst>
          </p:cNvPr>
          <p:cNvSpPr>
            <a:spLocks noGrp="1"/>
          </p:cNvSpPr>
          <p:nvPr>
            <p:ph type="title"/>
          </p:nvPr>
        </p:nvSpPr>
        <p:spPr/>
        <p:txBody>
          <a:bodyPr/>
          <a:lstStyle/>
          <a:p>
            <a:r>
              <a:rPr lang="en-US" dirty="0"/>
              <a:t>Future Works</a:t>
            </a:r>
          </a:p>
        </p:txBody>
      </p:sp>
      <p:sp>
        <p:nvSpPr>
          <p:cNvPr id="3" name="Rectangle 2">
            <a:extLst>
              <a:ext uri="{FF2B5EF4-FFF2-40B4-BE49-F238E27FC236}">
                <a16:creationId xmlns:a16="http://schemas.microsoft.com/office/drawing/2014/main" id="{4FDF4D57-DA2F-4AE8-937C-B5A029D35B7A}"/>
              </a:ext>
            </a:extLst>
          </p:cNvPr>
          <p:cNvSpPr/>
          <p:nvPr/>
        </p:nvSpPr>
        <p:spPr>
          <a:xfrm>
            <a:off x="273133" y="1172091"/>
            <a:ext cx="5735781" cy="5262979"/>
          </a:xfrm>
          <a:prstGeom prst="rect">
            <a:avLst/>
          </a:prstGeom>
        </p:spPr>
        <p:txBody>
          <a:bodyPr wrap="square">
            <a:spAutoFit/>
          </a:bodyPr>
          <a:lstStyle/>
          <a:p>
            <a:pPr marL="342900" indent="-342900">
              <a:buFont typeface="Arial" panose="020B0604020202020204" pitchFamily="34" charset="0"/>
              <a:buChar char="•"/>
            </a:pPr>
            <a:r>
              <a:rPr lang="en-US" sz="2400" dirty="0">
                <a:solidFill>
                  <a:schemeClr val="tx1">
                    <a:lumMod val="65000"/>
                    <a:lumOff val="35000"/>
                  </a:schemeClr>
                </a:solidFill>
              </a:rPr>
              <a:t>Create a timeline that displays continuous changes in public's sentiment towards these companies.</a:t>
            </a:r>
          </a:p>
          <a:p>
            <a:pPr marL="342900" indent="-342900">
              <a:buFont typeface="Arial" panose="020B0604020202020204" pitchFamily="34" charset="0"/>
              <a:buChar char="•"/>
            </a:pPr>
            <a:r>
              <a:rPr lang="en-US" sz="2400" dirty="0">
                <a:solidFill>
                  <a:schemeClr val="tx1">
                    <a:lumMod val="65000"/>
                    <a:lumOff val="35000"/>
                  </a:schemeClr>
                </a:solidFill>
              </a:rPr>
              <a:t>Add important events to the timelines to have a better understanding of what end consumers' wants and needs. </a:t>
            </a:r>
          </a:p>
          <a:p>
            <a:pPr marL="342900" indent="-342900">
              <a:buFont typeface="Arial" panose="020B0604020202020204" pitchFamily="34" charset="0"/>
              <a:buChar char="•"/>
            </a:pPr>
            <a:r>
              <a:rPr lang="en-US" sz="2400" dirty="0">
                <a:solidFill>
                  <a:schemeClr val="tx1">
                    <a:lumMod val="65000"/>
                    <a:lumOff val="35000"/>
                  </a:schemeClr>
                </a:solidFill>
              </a:rPr>
              <a:t>Add monthly/quarterly/annual earnings to show the relationship between the rate of increase in earnings to public sentiment.</a:t>
            </a:r>
          </a:p>
          <a:p>
            <a:pPr marL="342900" indent="-342900">
              <a:buFont typeface="Arial" panose="020B0604020202020204" pitchFamily="34" charset="0"/>
              <a:buChar char="•"/>
            </a:pPr>
            <a:r>
              <a:rPr lang="en-US" sz="2400" dirty="0">
                <a:solidFill>
                  <a:schemeClr val="tx1">
                    <a:lumMod val="65000"/>
                    <a:lumOff val="35000"/>
                  </a:schemeClr>
                </a:solidFill>
              </a:rPr>
              <a:t>Add companies that have continuously improved its relations with the end consumers and report on the changes in their earnings.</a:t>
            </a:r>
          </a:p>
        </p:txBody>
      </p:sp>
      <p:sp>
        <p:nvSpPr>
          <p:cNvPr id="4" name="Freeform: Shape 3">
            <a:extLst>
              <a:ext uri="{FF2B5EF4-FFF2-40B4-BE49-F238E27FC236}">
                <a16:creationId xmlns:a16="http://schemas.microsoft.com/office/drawing/2014/main" id="{EBF0E749-00EC-4CCB-9E87-D06A59AB59E8}"/>
              </a:ext>
            </a:extLst>
          </p:cNvPr>
          <p:cNvSpPr>
            <a:spLocks noChangeAspect="1"/>
          </p:cNvSpPr>
          <p:nvPr/>
        </p:nvSpPr>
        <p:spPr>
          <a:xfrm flipH="1">
            <a:off x="6334504" y="1320926"/>
            <a:ext cx="5857496" cy="5537074"/>
          </a:xfrm>
          <a:custGeom>
            <a:avLst/>
            <a:gdLst>
              <a:gd name="connsiteX0" fmla="*/ 3769619 w 6188364"/>
              <a:gd name="connsiteY0" fmla="*/ 0 h 5849843"/>
              <a:gd name="connsiteX1" fmla="*/ 4946577 w 6188364"/>
              <a:gd name="connsiteY1" fmla="*/ 509094 h 5849843"/>
              <a:gd name="connsiteX2" fmla="*/ 5968937 w 6188364"/>
              <a:gd name="connsiteY2" fmla="*/ 119788 h 5849843"/>
              <a:gd name="connsiteX3" fmla="*/ 5260768 w 6188364"/>
              <a:gd name="connsiteY3" fmla="*/ 1008212 h 5849843"/>
              <a:gd name="connsiteX4" fmla="*/ 6188364 w 6188364"/>
              <a:gd name="connsiteY4" fmla="*/ 758662 h 5849843"/>
              <a:gd name="connsiteX5" fmla="*/ 5380457 w 6188364"/>
              <a:gd name="connsiteY5" fmla="*/ 1592198 h 5849843"/>
              <a:gd name="connsiteX6" fmla="*/ 5385432 w 6188364"/>
              <a:gd name="connsiteY6" fmla="*/ 1801813 h 5849843"/>
              <a:gd name="connsiteX7" fmla="*/ 5195922 w 6188364"/>
              <a:gd name="connsiteY7" fmla="*/ 3097030 h 5849843"/>
              <a:gd name="connsiteX8" fmla="*/ 4619923 w 6188364"/>
              <a:gd name="connsiteY8" fmla="*/ 4337341 h 5849843"/>
              <a:gd name="connsiteX9" fmla="*/ 3699799 w 6188364"/>
              <a:gd name="connsiteY9" fmla="*/ 5387986 h 5849843"/>
              <a:gd name="connsiteX10" fmla="*/ 3111330 w 6188364"/>
              <a:gd name="connsiteY10" fmla="*/ 5798522 h 5849843"/>
              <a:gd name="connsiteX11" fmla="*/ 3010461 w 6188364"/>
              <a:gd name="connsiteY11" fmla="*/ 5849843 h 5849843"/>
              <a:gd name="connsiteX12" fmla="*/ 0 w 6188364"/>
              <a:gd name="connsiteY12" fmla="*/ 5849843 h 5849843"/>
              <a:gd name="connsiteX13" fmla="*/ 0 w 6188364"/>
              <a:gd name="connsiteY13" fmla="*/ 5425693 h 5849843"/>
              <a:gd name="connsiteX14" fmla="*/ 24870 w 6188364"/>
              <a:gd name="connsiteY14" fmla="*/ 5415907 h 5849843"/>
              <a:gd name="connsiteX15" fmla="*/ 717533 w 6188364"/>
              <a:gd name="connsiteY15" fmla="*/ 4996182 h 5849843"/>
              <a:gd name="connsiteX16" fmla="*/ 105829 w 6188364"/>
              <a:gd name="connsiteY16" fmla="*/ 4865751 h 5849843"/>
              <a:gd name="connsiteX17" fmla="*/ 0 w 6188364"/>
              <a:gd name="connsiteY17" fmla="*/ 4814378 h 5849843"/>
              <a:gd name="connsiteX18" fmla="*/ 0 w 6188364"/>
              <a:gd name="connsiteY18" fmla="*/ 1286227 h 5849843"/>
              <a:gd name="connsiteX19" fmla="*/ 133759 w 6188364"/>
              <a:gd name="connsiteY19" fmla="*/ 1368563 h 5849843"/>
              <a:gd name="connsiteX20" fmla="*/ 345985 w 6188364"/>
              <a:gd name="connsiteY20" fmla="*/ 1484883 h 5849843"/>
              <a:gd name="connsiteX21" fmla="*/ 2198700 w 6188364"/>
              <a:gd name="connsiteY21" fmla="*/ 1981503 h 5849843"/>
              <a:gd name="connsiteX22" fmla="*/ 2158798 w 6188364"/>
              <a:gd name="connsiteY22" fmla="*/ 1612147 h 5849843"/>
              <a:gd name="connsiteX23" fmla="*/ 2630065 w 6188364"/>
              <a:gd name="connsiteY23" fmla="*/ 471657 h 5849843"/>
              <a:gd name="connsiteX24" fmla="*/ 3769619 w 6188364"/>
              <a:gd name="connsiteY24" fmla="*/ 0 h 5849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188364" h="5849843">
                <a:moveTo>
                  <a:pt x="3769619" y="0"/>
                </a:moveTo>
                <a:cubicBezTo>
                  <a:pt x="4235081" y="0"/>
                  <a:pt x="4627394" y="169698"/>
                  <a:pt x="4946577" y="509094"/>
                </a:cubicBezTo>
                <a:cubicBezTo>
                  <a:pt x="5308973" y="439216"/>
                  <a:pt x="5649754" y="309453"/>
                  <a:pt x="5968937" y="119788"/>
                </a:cubicBezTo>
                <a:cubicBezTo>
                  <a:pt x="5845920" y="502450"/>
                  <a:pt x="5609869" y="798597"/>
                  <a:pt x="5260768" y="1008212"/>
                </a:cubicBezTo>
                <a:cubicBezTo>
                  <a:pt x="5569967" y="974939"/>
                  <a:pt x="5879166" y="891755"/>
                  <a:pt x="6188364" y="758662"/>
                </a:cubicBezTo>
                <a:cubicBezTo>
                  <a:pt x="5965591" y="1084752"/>
                  <a:pt x="5696295" y="1362597"/>
                  <a:pt x="5380457" y="1592198"/>
                </a:cubicBezTo>
                <a:cubicBezTo>
                  <a:pt x="5383768" y="1638777"/>
                  <a:pt x="5385432" y="1708654"/>
                  <a:pt x="5385432" y="1801813"/>
                </a:cubicBezTo>
                <a:cubicBezTo>
                  <a:pt x="5385432" y="2234385"/>
                  <a:pt x="5322268" y="2666124"/>
                  <a:pt x="5195922" y="3097030"/>
                </a:cubicBezTo>
                <a:cubicBezTo>
                  <a:pt x="5069577" y="3527936"/>
                  <a:pt x="4877589" y="3941373"/>
                  <a:pt x="4619923" y="4337341"/>
                </a:cubicBezTo>
                <a:cubicBezTo>
                  <a:pt x="4362259" y="4733308"/>
                  <a:pt x="4055538" y="5083529"/>
                  <a:pt x="3699799" y="5387986"/>
                </a:cubicBezTo>
                <a:cubicBezTo>
                  <a:pt x="3521929" y="5540224"/>
                  <a:pt x="3325772" y="5677069"/>
                  <a:pt x="3111330" y="5798522"/>
                </a:cubicBezTo>
                <a:lnTo>
                  <a:pt x="3010461" y="5849843"/>
                </a:lnTo>
                <a:lnTo>
                  <a:pt x="0" y="5849843"/>
                </a:lnTo>
                <a:lnTo>
                  <a:pt x="0" y="5425693"/>
                </a:lnTo>
                <a:lnTo>
                  <a:pt x="24870" y="5415907"/>
                </a:lnTo>
                <a:cubicBezTo>
                  <a:pt x="267214" y="5308285"/>
                  <a:pt x="498102" y="5168376"/>
                  <a:pt x="717533" y="4996182"/>
                </a:cubicBezTo>
                <a:cubicBezTo>
                  <a:pt x="499345" y="4992019"/>
                  <a:pt x="295444" y="4948544"/>
                  <a:pt x="105829" y="4865751"/>
                </a:cubicBezTo>
                <a:lnTo>
                  <a:pt x="0" y="4814378"/>
                </a:lnTo>
                <a:lnTo>
                  <a:pt x="0" y="1286227"/>
                </a:lnTo>
                <a:lnTo>
                  <a:pt x="133759" y="1368563"/>
                </a:lnTo>
                <a:cubicBezTo>
                  <a:pt x="203138" y="1408883"/>
                  <a:pt x="273879" y="1447656"/>
                  <a:pt x="345985" y="1484883"/>
                </a:cubicBezTo>
                <a:cubicBezTo>
                  <a:pt x="922816" y="1782678"/>
                  <a:pt x="1540399" y="1948230"/>
                  <a:pt x="2198700" y="1981503"/>
                </a:cubicBezTo>
                <a:cubicBezTo>
                  <a:pt x="2172075" y="1855054"/>
                  <a:pt x="2158798" y="1731935"/>
                  <a:pt x="2158798" y="1612147"/>
                </a:cubicBezTo>
                <a:cubicBezTo>
                  <a:pt x="2158798" y="1166270"/>
                  <a:pt x="2315893" y="786106"/>
                  <a:pt x="2630065" y="471657"/>
                </a:cubicBezTo>
                <a:cubicBezTo>
                  <a:pt x="2944257" y="157225"/>
                  <a:pt x="3324107" y="0"/>
                  <a:pt x="3769619" y="0"/>
                </a:cubicBezTo>
                <a:close/>
              </a:path>
            </a:pathLst>
          </a:custGeom>
          <a:solidFill>
            <a:srgbClr val="22A0F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Tree>
    <p:extLst>
      <p:ext uri="{BB962C8B-B14F-4D97-AF65-F5344CB8AC3E}">
        <p14:creationId xmlns:p14="http://schemas.microsoft.com/office/powerpoint/2010/main" val="4084739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CC2C7-94DC-40B4-A7A3-C779995D9F5E}"/>
              </a:ext>
            </a:extLst>
          </p:cNvPr>
          <p:cNvSpPr>
            <a:spLocks noGrp="1"/>
          </p:cNvSpPr>
          <p:nvPr>
            <p:ph type="title"/>
          </p:nvPr>
        </p:nvSpPr>
        <p:spPr>
          <a:xfrm>
            <a:off x="907868" y="2689944"/>
            <a:ext cx="10515600" cy="739056"/>
          </a:xfrm>
        </p:spPr>
        <p:txBody>
          <a:bodyPr>
            <a:normAutofit fontScale="90000"/>
          </a:bodyPr>
          <a:lstStyle/>
          <a:p>
            <a:pPr algn="ctr"/>
            <a:r>
              <a:rPr lang="en-US" sz="9800" dirty="0"/>
              <a:t>Thank You</a:t>
            </a:r>
            <a:br>
              <a:rPr lang="en-US" dirty="0"/>
            </a:br>
            <a:r>
              <a:rPr lang="en-US" dirty="0"/>
              <a:t>Q&amp;A</a:t>
            </a:r>
          </a:p>
        </p:txBody>
      </p:sp>
    </p:spTree>
    <p:extLst>
      <p:ext uri="{BB962C8B-B14F-4D97-AF65-F5344CB8AC3E}">
        <p14:creationId xmlns:p14="http://schemas.microsoft.com/office/powerpoint/2010/main" val="3463978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FC2D1-07F0-4E13-B620-194934AD87CF}"/>
              </a:ext>
            </a:extLst>
          </p:cNvPr>
          <p:cNvSpPr>
            <a:spLocks noGrp="1"/>
          </p:cNvSpPr>
          <p:nvPr>
            <p:ph type="title"/>
          </p:nvPr>
        </p:nvSpPr>
        <p:spPr/>
        <p:txBody>
          <a:bodyPr>
            <a:normAutofit fontScale="90000"/>
          </a:bodyPr>
          <a:lstStyle/>
          <a:p>
            <a:r>
              <a:rPr lang="en-US" dirty="0" err="1"/>
              <a:t>Appendx</a:t>
            </a:r>
            <a:r>
              <a:rPr lang="en-US" dirty="0"/>
              <a:t>: Random Forest Base model and Pipeline (Old Tweet)</a:t>
            </a:r>
          </a:p>
        </p:txBody>
      </p:sp>
      <p:pic>
        <p:nvPicPr>
          <p:cNvPr id="4" name="Picture 3" descr="Chart, treemap chart&#10;&#10;Description automatically generated">
            <a:extLst>
              <a:ext uri="{FF2B5EF4-FFF2-40B4-BE49-F238E27FC236}">
                <a16:creationId xmlns:a16="http://schemas.microsoft.com/office/drawing/2014/main" id="{1F4C5A53-FBF8-4502-A3BE-22F6B30D4D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4853" y="1420492"/>
            <a:ext cx="4855464" cy="5437507"/>
          </a:xfrm>
          <a:prstGeom prst="rect">
            <a:avLst/>
          </a:prstGeom>
        </p:spPr>
      </p:pic>
      <p:pic>
        <p:nvPicPr>
          <p:cNvPr id="6" name="Picture 5" descr="Chart, treemap chart&#10;&#10;Description automatically generated">
            <a:extLst>
              <a:ext uri="{FF2B5EF4-FFF2-40B4-BE49-F238E27FC236}">
                <a16:creationId xmlns:a16="http://schemas.microsoft.com/office/drawing/2014/main" id="{753364F9-C1F5-4944-8627-0EFEEDB956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420492"/>
            <a:ext cx="4855464" cy="5411899"/>
          </a:xfrm>
          <a:prstGeom prst="rect">
            <a:avLst/>
          </a:prstGeom>
        </p:spPr>
      </p:pic>
      <p:sp>
        <p:nvSpPr>
          <p:cNvPr id="7" name="TextBox 6">
            <a:extLst>
              <a:ext uri="{FF2B5EF4-FFF2-40B4-BE49-F238E27FC236}">
                <a16:creationId xmlns:a16="http://schemas.microsoft.com/office/drawing/2014/main" id="{2A3D876D-6908-4B8A-B53F-7CE788381D7B}"/>
              </a:ext>
            </a:extLst>
          </p:cNvPr>
          <p:cNvSpPr txBox="1"/>
          <p:nvPr/>
        </p:nvSpPr>
        <p:spPr>
          <a:xfrm>
            <a:off x="2257587" y="1060098"/>
            <a:ext cx="2016690" cy="369332"/>
          </a:xfrm>
          <a:prstGeom prst="rect">
            <a:avLst/>
          </a:prstGeom>
          <a:noFill/>
        </p:spPr>
        <p:txBody>
          <a:bodyPr wrap="square" rtlCol="0">
            <a:spAutoFit/>
          </a:bodyPr>
          <a:lstStyle/>
          <a:p>
            <a:pPr algn="ctr"/>
            <a:r>
              <a:rPr lang="en-US" dirty="0"/>
              <a:t>Base</a:t>
            </a:r>
          </a:p>
        </p:txBody>
      </p:sp>
      <p:sp>
        <p:nvSpPr>
          <p:cNvPr id="8" name="TextBox 7">
            <a:extLst>
              <a:ext uri="{FF2B5EF4-FFF2-40B4-BE49-F238E27FC236}">
                <a16:creationId xmlns:a16="http://schemas.microsoft.com/office/drawing/2014/main" id="{69B7906D-2577-4C1C-A250-0EAFDBEAA775}"/>
              </a:ext>
            </a:extLst>
          </p:cNvPr>
          <p:cNvSpPr txBox="1"/>
          <p:nvPr/>
        </p:nvSpPr>
        <p:spPr>
          <a:xfrm>
            <a:off x="8034240" y="1000874"/>
            <a:ext cx="2016690" cy="369332"/>
          </a:xfrm>
          <a:prstGeom prst="rect">
            <a:avLst/>
          </a:prstGeom>
          <a:noFill/>
        </p:spPr>
        <p:txBody>
          <a:bodyPr wrap="square" rtlCol="0">
            <a:spAutoFit/>
          </a:bodyPr>
          <a:lstStyle/>
          <a:p>
            <a:pPr algn="ctr"/>
            <a:r>
              <a:rPr lang="en-US" dirty="0" err="1"/>
              <a:t>Piepeline</a:t>
            </a:r>
            <a:endParaRPr lang="en-US" dirty="0"/>
          </a:p>
        </p:txBody>
      </p:sp>
    </p:spTree>
    <p:extLst>
      <p:ext uri="{BB962C8B-B14F-4D97-AF65-F5344CB8AC3E}">
        <p14:creationId xmlns:p14="http://schemas.microsoft.com/office/powerpoint/2010/main" val="284740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1823-B7E8-4F9B-B03F-29FC1BF88595}"/>
              </a:ext>
            </a:extLst>
          </p:cNvPr>
          <p:cNvSpPr>
            <a:spLocks noGrp="1"/>
          </p:cNvSpPr>
          <p:nvPr>
            <p:ph type="title"/>
          </p:nvPr>
        </p:nvSpPr>
        <p:spPr/>
        <p:txBody>
          <a:bodyPr>
            <a:normAutofit/>
          </a:bodyPr>
          <a:lstStyle/>
          <a:p>
            <a:endParaRPr lang="en-US" dirty="0"/>
          </a:p>
        </p:txBody>
      </p:sp>
      <p:sp>
        <p:nvSpPr>
          <p:cNvPr id="15" name="Freeform: Shape 14">
            <a:extLst>
              <a:ext uri="{FF2B5EF4-FFF2-40B4-BE49-F238E27FC236}">
                <a16:creationId xmlns:a16="http://schemas.microsoft.com/office/drawing/2014/main" id="{E2D3E5AB-BE36-4483-8D83-8840F83A81F7}"/>
              </a:ext>
            </a:extLst>
          </p:cNvPr>
          <p:cNvSpPr/>
          <p:nvPr/>
        </p:nvSpPr>
        <p:spPr>
          <a:xfrm>
            <a:off x="0" y="1330374"/>
            <a:ext cx="6188364" cy="5849843"/>
          </a:xfrm>
          <a:custGeom>
            <a:avLst/>
            <a:gdLst>
              <a:gd name="connsiteX0" fmla="*/ 3769619 w 6188364"/>
              <a:gd name="connsiteY0" fmla="*/ 0 h 5849843"/>
              <a:gd name="connsiteX1" fmla="*/ 4946577 w 6188364"/>
              <a:gd name="connsiteY1" fmla="*/ 509094 h 5849843"/>
              <a:gd name="connsiteX2" fmla="*/ 5968937 w 6188364"/>
              <a:gd name="connsiteY2" fmla="*/ 119788 h 5849843"/>
              <a:gd name="connsiteX3" fmla="*/ 5260768 w 6188364"/>
              <a:gd name="connsiteY3" fmla="*/ 1008212 h 5849843"/>
              <a:gd name="connsiteX4" fmla="*/ 6188364 w 6188364"/>
              <a:gd name="connsiteY4" fmla="*/ 758662 h 5849843"/>
              <a:gd name="connsiteX5" fmla="*/ 5380457 w 6188364"/>
              <a:gd name="connsiteY5" fmla="*/ 1592198 h 5849843"/>
              <a:gd name="connsiteX6" fmla="*/ 5385432 w 6188364"/>
              <a:gd name="connsiteY6" fmla="*/ 1801813 h 5849843"/>
              <a:gd name="connsiteX7" fmla="*/ 5195922 w 6188364"/>
              <a:gd name="connsiteY7" fmla="*/ 3097030 h 5849843"/>
              <a:gd name="connsiteX8" fmla="*/ 4619923 w 6188364"/>
              <a:gd name="connsiteY8" fmla="*/ 4337341 h 5849843"/>
              <a:gd name="connsiteX9" fmla="*/ 3699799 w 6188364"/>
              <a:gd name="connsiteY9" fmla="*/ 5387986 h 5849843"/>
              <a:gd name="connsiteX10" fmla="*/ 3111330 w 6188364"/>
              <a:gd name="connsiteY10" fmla="*/ 5798522 h 5849843"/>
              <a:gd name="connsiteX11" fmla="*/ 3010461 w 6188364"/>
              <a:gd name="connsiteY11" fmla="*/ 5849843 h 5849843"/>
              <a:gd name="connsiteX12" fmla="*/ 0 w 6188364"/>
              <a:gd name="connsiteY12" fmla="*/ 5849843 h 5849843"/>
              <a:gd name="connsiteX13" fmla="*/ 0 w 6188364"/>
              <a:gd name="connsiteY13" fmla="*/ 5425693 h 5849843"/>
              <a:gd name="connsiteX14" fmla="*/ 24870 w 6188364"/>
              <a:gd name="connsiteY14" fmla="*/ 5415907 h 5849843"/>
              <a:gd name="connsiteX15" fmla="*/ 717533 w 6188364"/>
              <a:gd name="connsiteY15" fmla="*/ 4996182 h 5849843"/>
              <a:gd name="connsiteX16" fmla="*/ 105829 w 6188364"/>
              <a:gd name="connsiteY16" fmla="*/ 4865751 h 5849843"/>
              <a:gd name="connsiteX17" fmla="*/ 0 w 6188364"/>
              <a:gd name="connsiteY17" fmla="*/ 4814378 h 5849843"/>
              <a:gd name="connsiteX18" fmla="*/ 0 w 6188364"/>
              <a:gd name="connsiteY18" fmla="*/ 1286227 h 5849843"/>
              <a:gd name="connsiteX19" fmla="*/ 133759 w 6188364"/>
              <a:gd name="connsiteY19" fmla="*/ 1368563 h 5849843"/>
              <a:gd name="connsiteX20" fmla="*/ 345985 w 6188364"/>
              <a:gd name="connsiteY20" fmla="*/ 1484883 h 5849843"/>
              <a:gd name="connsiteX21" fmla="*/ 2198700 w 6188364"/>
              <a:gd name="connsiteY21" fmla="*/ 1981503 h 5849843"/>
              <a:gd name="connsiteX22" fmla="*/ 2158798 w 6188364"/>
              <a:gd name="connsiteY22" fmla="*/ 1612147 h 5849843"/>
              <a:gd name="connsiteX23" fmla="*/ 2630065 w 6188364"/>
              <a:gd name="connsiteY23" fmla="*/ 471657 h 5849843"/>
              <a:gd name="connsiteX24" fmla="*/ 3769619 w 6188364"/>
              <a:gd name="connsiteY24" fmla="*/ 0 h 5849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188364" h="5849843">
                <a:moveTo>
                  <a:pt x="3769619" y="0"/>
                </a:moveTo>
                <a:cubicBezTo>
                  <a:pt x="4235081" y="0"/>
                  <a:pt x="4627394" y="169698"/>
                  <a:pt x="4946577" y="509094"/>
                </a:cubicBezTo>
                <a:cubicBezTo>
                  <a:pt x="5308973" y="439216"/>
                  <a:pt x="5649754" y="309453"/>
                  <a:pt x="5968937" y="119788"/>
                </a:cubicBezTo>
                <a:cubicBezTo>
                  <a:pt x="5845920" y="502450"/>
                  <a:pt x="5609869" y="798597"/>
                  <a:pt x="5260768" y="1008212"/>
                </a:cubicBezTo>
                <a:cubicBezTo>
                  <a:pt x="5569967" y="974939"/>
                  <a:pt x="5879166" y="891755"/>
                  <a:pt x="6188364" y="758662"/>
                </a:cubicBezTo>
                <a:cubicBezTo>
                  <a:pt x="5965591" y="1084752"/>
                  <a:pt x="5696295" y="1362597"/>
                  <a:pt x="5380457" y="1592198"/>
                </a:cubicBezTo>
                <a:cubicBezTo>
                  <a:pt x="5383768" y="1638777"/>
                  <a:pt x="5385432" y="1708654"/>
                  <a:pt x="5385432" y="1801813"/>
                </a:cubicBezTo>
                <a:cubicBezTo>
                  <a:pt x="5385432" y="2234385"/>
                  <a:pt x="5322268" y="2666124"/>
                  <a:pt x="5195922" y="3097030"/>
                </a:cubicBezTo>
                <a:cubicBezTo>
                  <a:pt x="5069577" y="3527936"/>
                  <a:pt x="4877589" y="3941373"/>
                  <a:pt x="4619923" y="4337341"/>
                </a:cubicBezTo>
                <a:cubicBezTo>
                  <a:pt x="4362259" y="4733308"/>
                  <a:pt x="4055538" y="5083529"/>
                  <a:pt x="3699799" y="5387986"/>
                </a:cubicBezTo>
                <a:cubicBezTo>
                  <a:pt x="3521929" y="5540224"/>
                  <a:pt x="3325772" y="5677069"/>
                  <a:pt x="3111330" y="5798522"/>
                </a:cubicBezTo>
                <a:lnTo>
                  <a:pt x="3010461" y="5849843"/>
                </a:lnTo>
                <a:lnTo>
                  <a:pt x="0" y="5849843"/>
                </a:lnTo>
                <a:lnTo>
                  <a:pt x="0" y="5425693"/>
                </a:lnTo>
                <a:lnTo>
                  <a:pt x="24870" y="5415907"/>
                </a:lnTo>
                <a:cubicBezTo>
                  <a:pt x="267214" y="5308285"/>
                  <a:pt x="498102" y="5168376"/>
                  <a:pt x="717533" y="4996182"/>
                </a:cubicBezTo>
                <a:cubicBezTo>
                  <a:pt x="499345" y="4992019"/>
                  <a:pt x="295444" y="4948544"/>
                  <a:pt x="105829" y="4865751"/>
                </a:cubicBezTo>
                <a:lnTo>
                  <a:pt x="0" y="4814378"/>
                </a:lnTo>
                <a:lnTo>
                  <a:pt x="0" y="1286227"/>
                </a:lnTo>
                <a:lnTo>
                  <a:pt x="133759" y="1368563"/>
                </a:lnTo>
                <a:cubicBezTo>
                  <a:pt x="203138" y="1408883"/>
                  <a:pt x="273879" y="1447656"/>
                  <a:pt x="345985" y="1484883"/>
                </a:cubicBezTo>
                <a:cubicBezTo>
                  <a:pt x="922816" y="1782678"/>
                  <a:pt x="1540399" y="1948230"/>
                  <a:pt x="2198700" y="1981503"/>
                </a:cubicBezTo>
                <a:cubicBezTo>
                  <a:pt x="2172075" y="1855054"/>
                  <a:pt x="2158798" y="1731935"/>
                  <a:pt x="2158798" y="1612147"/>
                </a:cubicBezTo>
                <a:cubicBezTo>
                  <a:pt x="2158798" y="1166270"/>
                  <a:pt x="2315893" y="786106"/>
                  <a:pt x="2630065" y="471657"/>
                </a:cubicBezTo>
                <a:cubicBezTo>
                  <a:pt x="2944257" y="157225"/>
                  <a:pt x="3324107" y="0"/>
                  <a:pt x="3769619" y="0"/>
                </a:cubicBezTo>
                <a:close/>
              </a:path>
            </a:pathLst>
          </a:custGeom>
          <a:solidFill>
            <a:srgbClr val="22A0F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4" name="Rectangle 13">
            <a:extLst>
              <a:ext uri="{FF2B5EF4-FFF2-40B4-BE49-F238E27FC236}">
                <a16:creationId xmlns:a16="http://schemas.microsoft.com/office/drawing/2014/main" id="{F008B410-051D-43C5-BEA3-FB4D1C174B46}"/>
              </a:ext>
            </a:extLst>
          </p:cNvPr>
          <p:cNvSpPr/>
          <p:nvPr/>
        </p:nvSpPr>
        <p:spPr>
          <a:xfrm>
            <a:off x="5902754" y="2748341"/>
            <a:ext cx="5949612" cy="3785652"/>
          </a:xfrm>
          <a:prstGeom prst="rect">
            <a:avLst/>
          </a:prstGeom>
        </p:spPr>
        <p:txBody>
          <a:bodyPr wrap="square">
            <a:spAutoFit/>
          </a:bodyPr>
          <a:lstStyle/>
          <a:p>
            <a:r>
              <a:rPr lang="en-US" sz="2400" dirty="0">
                <a:solidFill>
                  <a:schemeClr val="tx1">
                    <a:lumMod val="65000"/>
                    <a:lumOff val="35000"/>
                  </a:schemeClr>
                </a:solidFill>
              </a:rPr>
              <a:t>For better or worse, people's perception of tech giants have changed over time. A company that consults these large companies' PR teams have hired me to find how the consumers' sentiments have changed. To gather the necessary information, I am going to go to Twitter, and perform NLP sentiment analysis of the general public's sentiment towards these companies from the past and present.</a:t>
            </a:r>
          </a:p>
        </p:txBody>
      </p:sp>
      <p:sp>
        <p:nvSpPr>
          <p:cNvPr id="16" name="Rectangle 15">
            <a:extLst>
              <a:ext uri="{FF2B5EF4-FFF2-40B4-BE49-F238E27FC236}">
                <a16:creationId xmlns:a16="http://schemas.microsoft.com/office/drawing/2014/main" id="{1BF5A5DB-6FBB-4BB9-B2CD-94B4BF93D759}"/>
              </a:ext>
            </a:extLst>
          </p:cNvPr>
          <p:cNvSpPr/>
          <p:nvPr/>
        </p:nvSpPr>
        <p:spPr>
          <a:xfrm>
            <a:off x="6534488" y="1736109"/>
            <a:ext cx="4472315" cy="707886"/>
          </a:xfrm>
          <a:prstGeom prst="rect">
            <a:avLst/>
          </a:prstGeom>
        </p:spPr>
        <p:txBody>
          <a:bodyPr wrap="none" anchor="b">
            <a:spAutoFit/>
          </a:bodyPr>
          <a:lstStyle/>
          <a:p>
            <a:pPr algn="ctr"/>
            <a:r>
              <a:rPr lang="en-US" sz="4000" b="1" cap="all" dirty="0"/>
              <a:t>Business problem</a:t>
            </a:r>
          </a:p>
        </p:txBody>
      </p:sp>
    </p:spTree>
    <p:extLst>
      <p:ext uri="{BB962C8B-B14F-4D97-AF65-F5344CB8AC3E}">
        <p14:creationId xmlns:p14="http://schemas.microsoft.com/office/powerpoint/2010/main" val="1285214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FC2D1-07F0-4E13-B620-194934AD87CF}"/>
              </a:ext>
            </a:extLst>
          </p:cNvPr>
          <p:cNvSpPr>
            <a:spLocks noGrp="1"/>
          </p:cNvSpPr>
          <p:nvPr>
            <p:ph type="title"/>
          </p:nvPr>
        </p:nvSpPr>
        <p:spPr/>
        <p:txBody>
          <a:bodyPr>
            <a:normAutofit fontScale="90000"/>
          </a:bodyPr>
          <a:lstStyle/>
          <a:p>
            <a:r>
              <a:rPr lang="en-US" dirty="0" err="1"/>
              <a:t>Appendx</a:t>
            </a:r>
            <a:r>
              <a:rPr lang="en-US" dirty="0"/>
              <a:t>: Random Forest Base model and Pipeline (New Tweet)</a:t>
            </a:r>
          </a:p>
        </p:txBody>
      </p:sp>
      <p:pic>
        <p:nvPicPr>
          <p:cNvPr id="3" name="Picture 2">
            <a:extLst>
              <a:ext uri="{FF2B5EF4-FFF2-40B4-BE49-F238E27FC236}">
                <a16:creationId xmlns:a16="http://schemas.microsoft.com/office/drawing/2014/main" id="{9FBB54F7-4ED2-426E-82A4-2E4724F18B1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687342" y="1420492"/>
            <a:ext cx="4710486" cy="5437507"/>
          </a:xfrm>
          <a:prstGeom prst="rect">
            <a:avLst/>
          </a:prstGeom>
        </p:spPr>
      </p:pic>
      <p:pic>
        <p:nvPicPr>
          <p:cNvPr id="4" name="Picture 3">
            <a:extLst>
              <a:ext uri="{FF2B5EF4-FFF2-40B4-BE49-F238E27FC236}">
                <a16:creationId xmlns:a16="http://schemas.microsoft.com/office/drawing/2014/main" id="{B0D9F23A-D3A1-4A2F-ADB5-428121E8CF4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80123" y="1420492"/>
            <a:ext cx="4771617" cy="5411899"/>
          </a:xfrm>
          <a:prstGeom prst="rect">
            <a:avLst/>
          </a:prstGeom>
        </p:spPr>
      </p:pic>
      <p:sp>
        <p:nvSpPr>
          <p:cNvPr id="5" name="TextBox 4">
            <a:extLst>
              <a:ext uri="{FF2B5EF4-FFF2-40B4-BE49-F238E27FC236}">
                <a16:creationId xmlns:a16="http://schemas.microsoft.com/office/drawing/2014/main" id="{7CBEFEF6-5DB6-44BD-ADC8-6AC6DA14BC80}"/>
              </a:ext>
            </a:extLst>
          </p:cNvPr>
          <p:cNvSpPr txBox="1"/>
          <p:nvPr/>
        </p:nvSpPr>
        <p:spPr>
          <a:xfrm>
            <a:off x="2257587" y="1060098"/>
            <a:ext cx="2016690" cy="369332"/>
          </a:xfrm>
          <a:prstGeom prst="rect">
            <a:avLst/>
          </a:prstGeom>
          <a:noFill/>
        </p:spPr>
        <p:txBody>
          <a:bodyPr wrap="square" rtlCol="0">
            <a:spAutoFit/>
          </a:bodyPr>
          <a:lstStyle/>
          <a:p>
            <a:pPr algn="ctr"/>
            <a:r>
              <a:rPr lang="en-US" dirty="0"/>
              <a:t>Base</a:t>
            </a:r>
          </a:p>
        </p:txBody>
      </p:sp>
      <p:sp>
        <p:nvSpPr>
          <p:cNvPr id="6" name="TextBox 5">
            <a:extLst>
              <a:ext uri="{FF2B5EF4-FFF2-40B4-BE49-F238E27FC236}">
                <a16:creationId xmlns:a16="http://schemas.microsoft.com/office/drawing/2014/main" id="{23F5D8B8-CAD8-4546-A79B-694F49A74BD8}"/>
              </a:ext>
            </a:extLst>
          </p:cNvPr>
          <p:cNvSpPr txBox="1"/>
          <p:nvPr/>
        </p:nvSpPr>
        <p:spPr>
          <a:xfrm>
            <a:off x="8034240" y="1000874"/>
            <a:ext cx="2016690" cy="369332"/>
          </a:xfrm>
          <a:prstGeom prst="rect">
            <a:avLst/>
          </a:prstGeom>
          <a:noFill/>
        </p:spPr>
        <p:txBody>
          <a:bodyPr wrap="square" rtlCol="0">
            <a:spAutoFit/>
          </a:bodyPr>
          <a:lstStyle/>
          <a:p>
            <a:pPr algn="ctr"/>
            <a:r>
              <a:rPr lang="en-US" dirty="0" err="1"/>
              <a:t>Piepeline</a:t>
            </a:r>
            <a:endParaRPr lang="en-US" dirty="0"/>
          </a:p>
        </p:txBody>
      </p:sp>
    </p:spTree>
    <p:extLst>
      <p:ext uri="{BB962C8B-B14F-4D97-AF65-F5344CB8AC3E}">
        <p14:creationId xmlns:p14="http://schemas.microsoft.com/office/powerpoint/2010/main" val="3701945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FC2D1-07F0-4E13-B620-194934AD87CF}"/>
              </a:ext>
            </a:extLst>
          </p:cNvPr>
          <p:cNvSpPr>
            <a:spLocks noGrp="1"/>
          </p:cNvSpPr>
          <p:nvPr>
            <p:ph type="title"/>
          </p:nvPr>
        </p:nvSpPr>
        <p:spPr/>
        <p:txBody>
          <a:bodyPr>
            <a:normAutofit fontScale="90000"/>
          </a:bodyPr>
          <a:lstStyle/>
          <a:p>
            <a:r>
              <a:rPr lang="en-US" dirty="0" err="1"/>
              <a:t>Appendx</a:t>
            </a:r>
            <a:r>
              <a:rPr lang="en-US" dirty="0"/>
              <a:t>: Naïve Bayesian Base model and Grid Search (Old Tweet)</a:t>
            </a:r>
          </a:p>
        </p:txBody>
      </p:sp>
      <p:pic>
        <p:nvPicPr>
          <p:cNvPr id="3" name="Picture 2">
            <a:extLst>
              <a:ext uri="{FF2B5EF4-FFF2-40B4-BE49-F238E27FC236}">
                <a16:creationId xmlns:a16="http://schemas.microsoft.com/office/drawing/2014/main" id="{5DF3EBF4-05EB-4FC0-B904-4CCC6AA0F4E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671228" y="1420492"/>
            <a:ext cx="4742714" cy="5437507"/>
          </a:xfrm>
          <a:prstGeom prst="rect">
            <a:avLst/>
          </a:prstGeom>
        </p:spPr>
      </p:pic>
      <p:pic>
        <p:nvPicPr>
          <p:cNvPr id="4" name="Picture 3">
            <a:extLst>
              <a:ext uri="{FF2B5EF4-FFF2-40B4-BE49-F238E27FC236}">
                <a16:creationId xmlns:a16="http://schemas.microsoft.com/office/drawing/2014/main" id="{9B95F1E7-B7FE-4350-A51B-EAD63E47028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38200" y="1420928"/>
            <a:ext cx="4855464" cy="5411026"/>
          </a:xfrm>
          <a:prstGeom prst="rect">
            <a:avLst/>
          </a:prstGeom>
        </p:spPr>
      </p:pic>
      <p:sp>
        <p:nvSpPr>
          <p:cNvPr id="5" name="TextBox 4">
            <a:extLst>
              <a:ext uri="{FF2B5EF4-FFF2-40B4-BE49-F238E27FC236}">
                <a16:creationId xmlns:a16="http://schemas.microsoft.com/office/drawing/2014/main" id="{F267E81E-70C4-44B1-BD0F-91EF99761667}"/>
              </a:ext>
            </a:extLst>
          </p:cNvPr>
          <p:cNvSpPr txBox="1"/>
          <p:nvPr/>
        </p:nvSpPr>
        <p:spPr>
          <a:xfrm>
            <a:off x="2257587" y="1060098"/>
            <a:ext cx="2016690" cy="369332"/>
          </a:xfrm>
          <a:prstGeom prst="rect">
            <a:avLst/>
          </a:prstGeom>
          <a:noFill/>
        </p:spPr>
        <p:txBody>
          <a:bodyPr wrap="square" rtlCol="0">
            <a:spAutoFit/>
          </a:bodyPr>
          <a:lstStyle/>
          <a:p>
            <a:pPr algn="ctr"/>
            <a:r>
              <a:rPr lang="en-US" dirty="0"/>
              <a:t>Base</a:t>
            </a:r>
          </a:p>
        </p:txBody>
      </p:sp>
      <p:sp>
        <p:nvSpPr>
          <p:cNvPr id="6" name="TextBox 5">
            <a:extLst>
              <a:ext uri="{FF2B5EF4-FFF2-40B4-BE49-F238E27FC236}">
                <a16:creationId xmlns:a16="http://schemas.microsoft.com/office/drawing/2014/main" id="{00368D60-4075-461A-90C0-1763D2558FCA}"/>
              </a:ext>
            </a:extLst>
          </p:cNvPr>
          <p:cNvSpPr txBox="1"/>
          <p:nvPr/>
        </p:nvSpPr>
        <p:spPr>
          <a:xfrm>
            <a:off x="8034240" y="1000874"/>
            <a:ext cx="2016690" cy="369332"/>
          </a:xfrm>
          <a:prstGeom prst="rect">
            <a:avLst/>
          </a:prstGeom>
          <a:noFill/>
        </p:spPr>
        <p:txBody>
          <a:bodyPr wrap="square" rtlCol="0">
            <a:spAutoFit/>
          </a:bodyPr>
          <a:lstStyle/>
          <a:p>
            <a:pPr algn="ctr"/>
            <a:r>
              <a:rPr lang="en-US" dirty="0"/>
              <a:t>Grid Search</a:t>
            </a:r>
          </a:p>
        </p:txBody>
      </p:sp>
    </p:spTree>
    <p:extLst>
      <p:ext uri="{BB962C8B-B14F-4D97-AF65-F5344CB8AC3E}">
        <p14:creationId xmlns:p14="http://schemas.microsoft.com/office/powerpoint/2010/main" val="1708327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FC2D1-07F0-4E13-B620-194934AD87CF}"/>
              </a:ext>
            </a:extLst>
          </p:cNvPr>
          <p:cNvSpPr>
            <a:spLocks noGrp="1"/>
          </p:cNvSpPr>
          <p:nvPr>
            <p:ph type="title"/>
          </p:nvPr>
        </p:nvSpPr>
        <p:spPr/>
        <p:txBody>
          <a:bodyPr>
            <a:normAutofit fontScale="90000"/>
          </a:bodyPr>
          <a:lstStyle/>
          <a:p>
            <a:r>
              <a:rPr lang="en-US" dirty="0" err="1"/>
              <a:t>Appendx</a:t>
            </a:r>
            <a:r>
              <a:rPr lang="en-US" dirty="0"/>
              <a:t>: Naïve Bayesian Base model and Grid Search (New Tweet)</a:t>
            </a:r>
          </a:p>
        </p:txBody>
      </p:sp>
      <p:pic>
        <p:nvPicPr>
          <p:cNvPr id="3" name="Picture 2">
            <a:extLst>
              <a:ext uri="{FF2B5EF4-FFF2-40B4-BE49-F238E27FC236}">
                <a16:creationId xmlns:a16="http://schemas.microsoft.com/office/drawing/2014/main" id="{29D1D51D-641E-4651-BCDA-C81EC02EE3B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634330" y="1420492"/>
            <a:ext cx="4816510" cy="5437507"/>
          </a:xfrm>
          <a:prstGeom prst="rect">
            <a:avLst/>
          </a:prstGeom>
        </p:spPr>
      </p:pic>
      <p:pic>
        <p:nvPicPr>
          <p:cNvPr id="4" name="Picture 3">
            <a:extLst>
              <a:ext uri="{FF2B5EF4-FFF2-40B4-BE49-F238E27FC236}">
                <a16:creationId xmlns:a16="http://schemas.microsoft.com/office/drawing/2014/main" id="{3D01ABC4-F88F-4AAE-942B-4D977DCD692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87745" y="1420492"/>
            <a:ext cx="4756373" cy="5411899"/>
          </a:xfrm>
          <a:prstGeom prst="rect">
            <a:avLst/>
          </a:prstGeom>
        </p:spPr>
      </p:pic>
      <p:sp>
        <p:nvSpPr>
          <p:cNvPr id="5" name="TextBox 4">
            <a:extLst>
              <a:ext uri="{FF2B5EF4-FFF2-40B4-BE49-F238E27FC236}">
                <a16:creationId xmlns:a16="http://schemas.microsoft.com/office/drawing/2014/main" id="{2DFF40BA-5CC4-45CC-AED5-3F14EEA70347}"/>
              </a:ext>
            </a:extLst>
          </p:cNvPr>
          <p:cNvSpPr txBox="1"/>
          <p:nvPr/>
        </p:nvSpPr>
        <p:spPr>
          <a:xfrm>
            <a:off x="2257587" y="1060098"/>
            <a:ext cx="2016690" cy="369332"/>
          </a:xfrm>
          <a:prstGeom prst="rect">
            <a:avLst/>
          </a:prstGeom>
          <a:noFill/>
        </p:spPr>
        <p:txBody>
          <a:bodyPr wrap="square" rtlCol="0">
            <a:spAutoFit/>
          </a:bodyPr>
          <a:lstStyle/>
          <a:p>
            <a:pPr algn="ctr"/>
            <a:r>
              <a:rPr lang="en-US" dirty="0"/>
              <a:t>Base</a:t>
            </a:r>
          </a:p>
        </p:txBody>
      </p:sp>
      <p:sp>
        <p:nvSpPr>
          <p:cNvPr id="6" name="TextBox 5">
            <a:extLst>
              <a:ext uri="{FF2B5EF4-FFF2-40B4-BE49-F238E27FC236}">
                <a16:creationId xmlns:a16="http://schemas.microsoft.com/office/drawing/2014/main" id="{9169320A-00D0-4A08-B1C9-A38AA9F035C9}"/>
              </a:ext>
            </a:extLst>
          </p:cNvPr>
          <p:cNvSpPr txBox="1"/>
          <p:nvPr/>
        </p:nvSpPr>
        <p:spPr>
          <a:xfrm>
            <a:off x="8034240" y="1000874"/>
            <a:ext cx="2016690" cy="369332"/>
          </a:xfrm>
          <a:prstGeom prst="rect">
            <a:avLst/>
          </a:prstGeom>
          <a:noFill/>
        </p:spPr>
        <p:txBody>
          <a:bodyPr wrap="square" rtlCol="0">
            <a:spAutoFit/>
          </a:bodyPr>
          <a:lstStyle/>
          <a:p>
            <a:pPr algn="ctr"/>
            <a:r>
              <a:rPr lang="en-US" dirty="0"/>
              <a:t>Grid Search</a:t>
            </a:r>
          </a:p>
        </p:txBody>
      </p:sp>
    </p:spTree>
    <p:extLst>
      <p:ext uri="{BB962C8B-B14F-4D97-AF65-F5344CB8AC3E}">
        <p14:creationId xmlns:p14="http://schemas.microsoft.com/office/powerpoint/2010/main" val="3874558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1823-B7E8-4F9B-B03F-29FC1BF88595}"/>
              </a:ext>
            </a:extLst>
          </p:cNvPr>
          <p:cNvSpPr>
            <a:spLocks noGrp="1"/>
          </p:cNvSpPr>
          <p:nvPr>
            <p:ph type="title"/>
          </p:nvPr>
        </p:nvSpPr>
        <p:spPr/>
        <p:txBody>
          <a:bodyPr>
            <a:normAutofit/>
          </a:bodyPr>
          <a:lstStyle/>
          <a:p>
            <a:endParaRPr lang="en-US" dirty="0"/>
          </a:p>
        </p:txBody>
      </p:sp>
      <p:sp>
        <p:nvSpPr>
          <p:cNvPr id="15" name="Freeform: Shape 14">
            <a:extLst>
              <a:ext uri="{FF2B5EF4-FFF2-40B4-BE49-F238E27FC236}">
                <a16:creationId xmlns:a16="http://schemas.microsoft.com/office/drawing/2014/main" id="{E2D3E5AB-BE36-4483-8D83-8840F83A81F7}"/>
              </a:ext>
            </a:extLst>
          </p:cNvPr>
          <p:cNvSpPr>
            <a:spLocks noChangeAspect="1"/>
          </p:cNvSpPr>
          <p:nvPr/>
        </p:nvSpPr>
        <p:spPr>
          <a:xfrm flipH="1">
            <a:off x="6334504" y="1320926"/>
            <a:ext cx="5857496" cy="5537074"/>
          </a:xfrm>
          <a:custGeom>
            <a:avLst/>
            <a:gdLst>
              <a:gd name="connsiteX0" fmla="*/ 3769619 w 6188364"/>
              <a:gd name="connsiteY0" fmla="*/ 0 h 5849843"/>
              <a:gd name="connsiteX1" fmla="*/ 4946577 w 6188364"/>
              <a:gd name="connsiteY1" fmla="*/ 509094 h 5849843"/>
              <a:gd name="connsiteX2" fmla="*/ 5968937 w 6188364"/>
              <a:gd name="connsiteY2" fmla="*/ 119788 h 5849843"/>
              <a:gd name="connsiteX3" fmla="*/ 5260768 w 6188364"/>
              <a:gd name="connsiteY3" fmla="*/ 1008212 h 5849843"/>
              <a:gd name="connsiteX4" fmla="*/ 6188364 w 6188364"/>
              <a:gd name="connsiteY4" fmla="*/ 758662 h 5849843"/>
              <a:gd name="connsiteX5" fmla="*/ 5380457 w 6188364"/>
              <a:gd name="connsiteY5" fmla="*/ 1592198 h 5849843"/>
              <a:gd name="connsiteX6" fmla="*/ 5385432 w 6188364"/>
              <a:gd name="connsiteY6" fmla="*/ 1801813 h 5849843"/>
              <a:gd name="connsiteX7" fmla="*/ 5195922 w 6188364"/>
              <a:gd name="connsiteY7" fmla="*/ 3097030 h 5849843"/>
              <a:gd name="connsiteX8" fmla="*/ 4619923 w 6188364"/>
              <a:gd name="connsiteY8" fmla="*/ 4337341 h 5849843"/>
              <a:gd name="connsiteX9" fmla="*/ 3699799 w 6188364"/>
              <a:gd name="connsiteY9" fmla="*/ 5387986 h 5849843"/>
              <a:gd name="connsiteX10" fmla="*/ 3111330 w 6188364"/>
              <a:gd name="connsiteY10" fmla="*/ 5798522 h 5849843"/>
              <a:gd name="connsiteX11" fmla="*/ 3010461 w 6188364"/>
              <a:gd name="connsiteY11" fmla="*/ 5849843 h 5849843"/>
              <a:gd name="connsiteX12" fmla="*/ 0 w 6188364"/>
              <a:gd name="connsiteY12" fmla="*/ 5849843 h 5849843"/>
              <a:gd name="connsiteX13" fmla="*/ 0 w 6188364"/>
              <a:gd name="connsiteY13" fmla="*/ 5425693 h 5849843"/>
              <a:gd name="connsiteX14" fmla="*/ 24870 w 6188364"/>
              <a:gd name="connsiteY14" fmla="*/ 5415907 h 5849843"/>
              <a:gd name="connsiteX15" fmla="*/ 717533 w 6188364"/>
              <a:gd name="connsiteY15" fmla="*/ 4996182 h 5849843"/>
              <a:gd name="connsiteX16" fmla="*/ 105829 w 6188364"/>
              <a:gd name="connsiteY16" fmla="*/ 4865751 h 5849843"/>
              <a:gd name="connsiteX17" fmla="*/ 0 w 6188364"/>
              <a:gd name="connsiteY17" fmla="*/ 4814378 h 5849843"/>
              <a:gd name="connsiteX18" fmla="*/ 0 w 6188364"/>
              <a:gd name="connsiteY18" fmla="*/ 1286227 h 5849843"/>
              <a:gd name="connsiteX19" fmla="*/ 133759 w 6188364"/>
              <a:gd name="connsiteY19" fmla="*/ 1368563 h 5849843"/>
              <a:gd name="connsiteX20" fmla="*/ 345985 w 6188364"/>
              <a:gd name="connsiteY20" fmla="*/ 1484883 h 5849843"/>
              <a:gd name="connsiteX21" fmla="*/ 2198700 w 6188364"/>
              <a:gd name="connsiteY21" fmla="*/ 1981503 h 5849843"/>
              <a:gd name="connsiteX22" fmla="*/ 2158798 w 6188364"/>
              <a:gd name="connsiteY22" fmla="*/ 1612147 h 5849843"/>
              <a:gd name="connsiteX23" fmla="*/ 2630065 w 6188364"/>
              <a:gd name="connsiteY23" fmla="*/ 471657 h 5849843"/>
              <a:gd name="connsiteX24" fmla="*/ 3769619 w 6188364"/>
              <a:gd name="connsiteY24" fmla="*/ 0 h 5849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188364" h="5849843">
                <a:moveTo>
                  <a:pt x="3769619" y="0"/>
                </a:moveTo>
                <a:cubicBezTo>
                  <a:pt x="4235081" y="0"/>
                  <a:pt x="4627394" y="169698"/>
                  <a:pt x="4946577" y="509094"/>
                </a:cubicBezTo>
                <a:cubicBezTo>
                  <a:pt x="5308973" y="439216"/>
                  <a:pt x="5649754" y="309453"/>
                  <a:pt x="5968937" y="119788"/>
                </a:cubicBezTo>
                <a:cubicBezTo>
                  <a:pt x="5845920" y="502450"/>
                  <a:pt x="5609869" y="798597"/>
                  <a:pt x="5260768" y="1008212"/>
                </a:cubicBezTo>
                <a:cubicBezTo>
                  <a:pt x="5569967" y="974939"/>
                  <a:pt x="5879166" y="891755"/>
                  <a:pt x="6188364" y="758662"/>
                </a:cubicBezTo>
                <a:cubicBezTo>
                  <a:pt x="5965591" y="1084752"/>
                  <a:pt x="5696295" y="1362597"/>
                  <a:pt x="5380457" y="1592198"/>
                </a:cubicBezTo>
                <a:cubicBezTo>
                  <a:pt x="5383768" y="1638777"/>
                  <a:pt x="5385432" y="1708654"/>
                  <a:pt x="5385432" y="1801813"/>
                </a:cubicBezTo>
                <a:cubicBezTo>
                  <a:pt x="5385432" y="2234385"/>
                  <a:pt x="5322268" y="2666124"/>
                  <a:pt x="5195922" y="3097030"/>
                </a:cubicBezTo>
                <a:cubicBezTo>
                  <a:pt x="5069577" y="3527936"/>
                  <a:pt x="4877589" y="3941373"/>
                  <a:pt x="4619923" y="4337341"/>
                </a:cubicBezTo>
                <a:cubicBezTo>
                  <a:pt x="4362259" y="4733308"/>
                  <a:pt x="4055538" y="5083529"/>
                  <a:pt x="3699799" y="5387986"/>
                </a:cubicBezTo>
                <a:cubicBezTo>
                  <a:pt x="3521929" y="5540224"/>
                  <a:pt x="3325772" y="5677069"/>
                  <a:pt x="3111330" y="5798522"/>
                </a:cubicBezTo>
                <a:lnTo>
                  <a:pt x="3010461" y="5849843"/>
                </a:lnTo>
                <a:lnTo>
                  <a:pt x="0" y="5849843"/>
                </a:lnTo>
                <a:lnTo>
                  <a:pt x="0" y="5425693"/>
                </a:lnTo>
                <a:lnTo>
                  <a:pt x="24870" y="5415907"/>
                </a:lnTo>
                <a:cubicBezTo>
                  <a:pt x="267214" y="5308285"/>
                  <a:pt x="498102" y="5168376"/>
                  <a:pt x="717533" y="4996182"/>
                </a:cubicBezTo>
                <a:cubicBezTo>
                  <a:pt x="499345" y="4992019"/>
                  <a:pt x="295444" y="4948544"/>
                  <a:pt x="105829" y="4865751"/>
                </a:cubicBezTo>
                <a:lnTo>
                  <a:pt x="0" y="4814378"/>
                </a:lnTo>
                <a:lnTo>
                  <a:pt x="0" y="1286227"/>
                </a:lnTo>
                <a:lnTo>
                  <a:pt x="133759" y="1368563"/>
                </a:lnTo>
                <a:cubicBezTo>
                  <a:pt x="203138" y="1408883"/>
                  <a:pt x="273879" y="1447656"/>
                  <a:pt x="345985" y="1484883"/>
                </a:cubicBezTo>
                <a:cubicBezTo>
                  <a:pt x="922816" y="1782678"/>
                  <a:pt x="1540399" y="1948230"/>
                  <a:pt x="2198700" y="1981503"/>
                </a:cubicBezTo>
                <a:cubicBezTo>
                  <a:pt x="2172075" y="1855054"/>
                  <a:pt x="2158798" y="1731935"/>
                  <a:pt x="2158798" y="1612147"/>
                </a:cubicBezTo>
                <a:cubicBezTo>
                  <a:pt x="2158798" y="1166270"/>
                  <a:pt x="2315893" y="786106"/>
                  <a:pt x="2630065" y="471657"/>
                </a:cubicBezTo>
                <a:cubicBezTo>
                  <a:pt x="2944257" y="157225"/>
                  <a:pt x="3324107" y="0"/>
                  <a:pt x="3769619" y="0"/>
                </a:cubicBezTo>
                <a:close/>
              </a:path>
            </a:pathLst>
          </a:custGeom>
          <a:solidFill>
            <a:srgbClr val="22A0F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14" name="Rectangle 13">
            <a:extLst>
              <a:ext uri="{FF2B5EF4-FFF2-40B4-BE49-F238E27FC236}">
                <a16:creationId xmlns:a16="http://schemas.microsoft.com/office/drawing/2014/main" id="{F008B410-051D-43C5-BEA3-FB4D1C174B46}"/>
              </a:ext>
            </a:extLst>
          </p:cNvPr>
          <p:cNvSpPr/>
          <p:nvPr/>
        </p:nvSpPr>
        <p:spPr>
          <a:xfrm>
            <a:off x="452586" y="1674869"/>
            <a:ext cx="5735781" cy="4154984"/>
          </a:xfrm>
          <a:prstGeom prst="rect">
            <a:avLst/>
          </a:prstGeom>
        </p:spPr>
        <p:txBody>
          <a:bodyPr wrap="square">
            <a:spAutoFit/>
          </a:bodyPr>
          <a:lstStyle/>
          <a:p>
            <a:pPr marL="342900" indent="-342900">
              <a:buFont typeface="Arial" panose="020B0604020202020204" pitchFamily="34" charset="0"/>
              <a:buChar char="•"/>
            </a:pPr>
            <a:r>
              <a:rPr lang="en-US" sz="2400" dirty="0">
                <a:solidFill>
                  <a:schemeClr val="tx1">
                    <a:lumMod val="65000"/>
                    <a:lumOff val="35000"/>
                  </a:schemeClr>
                </a:solidFill>
              </a:rPr>
              <a:t>Old Twitter data was gathered from </a:t>
            </a:r>
            <a:r>
              <a:rPr lang="en-US" sz="2400" dirty="0">
                <a:solidFill>
                  <a:schemeClr val="tx1">
                    <a:lumMod val="65000"/>
                    <a:lumOff val="35000"/>
                  </a:schemeClr>
                </a:solidFill>
                <a:hlinkClick r:id="rId3"/>
              </a:rPr>
              <a:t>https://data.world/crowdflower/brands-and-product-emotions</a:t>
            </a:r>
            <a:r>
              <a:rPr lang="en-US" sz="2400" dirty="0">
                <a:solidFill>
                  <a:schemeClr val="tx1">
                    <a:lumMod val="65000"/>
                    <a:lumOff val="35000"/>
                  </a:schemeClr>
                </a:solidFill>
              </a:rPr>
              <a:t>. After cleaning, 8,306 total tweets remained in the old </a:t>
            </a:r>
            <a:r>
              <a:rPr lang="en-US" sz="2400">
                <a:solidFill>
                  <a:schemeClr val="tx1">
                    <a:lumMod val="65000"/>
                    <a:lumOff val="35000"/>
                  </a:schemeClr>
                </a:solidFill>
              </a:rPr>
              <a:t>Twitter data frame</a:t>
            </a:r>
            <a:r>
              <a:rPr lang="en-US" sz="2400" dirty="0">
                <a:solidFill>
                  <a:schemeClr val="tx1">
                    <a:lumMod val="65000"/>
                    <a:lumOff val="35000"/>
                  </a:schemeClr>
                </a:solidFill>
              </a:rPr>
              <a:t>.</a:t>
            </a:r>
          </a:p>
          <a:p>
            <a:pPr marL="342900" indent="-342900">
              <a:buFont typeface="Arial" panose="020B0604020202020204" pitchFamily="34" charset="0"/>
              <a:buChar char="•"/>
            </a:pPr>
            <a:r>
              <a:rPr lang="en-US" sz="2400" dirty="0">
                <a:solidFill>
                  <a:schemeClr val="tx1">
                    <a:lumMod val="65000"/>
                    <a:lumOff val="35000"/>
                  </a:schemeClr>
                </a:solidFill>
              </a:rPr>
              <a:t>Using </a:t>
            </a:r>
            <a:r>
              <a:rPr lang="en-US" sz="2400" dirty="0" err="1">
                <a:solidFill>
                  <a:schemeClr val="tx1">
                    <a:lumMod val="65000"/>
                    <a:lumOff val="35000"/>
                  </a:schemeClr>
                </a:solidFill>
              </a:rPr>
              <a:t>Tweepy</a:t>
            </a:r>
            <a:r>
              <a:rPr lang="en-US" sz="2400" dirty="0">
                <a:solidFill>
                  <a:schemeClr val="tx1">
                    <a:lumMod val="65000"/>
                    <a:lumOff val="35000"/>
                  </a:schemeClr>
                </a:solidFill>
              </a:rPr>
              <a:t> and Twitter's Developer API, I collected 1,500 tweets per company, but around 1/3 of the tweets were not related to the company. </a:t>
            </a:r>
          </a:p>
          <a:p>
            <a:pPr marL="342900" indent="-342900">
              <a:buFont typeface="Arial" panose="020B0604020202020204" pitchFamily="34" charset="0"/>
              <a:buChar char="•"/>
            </a:pPr>
            <a:r>
              <a:rPr lang="en-US" sz="2400" dirty="0">
                <a:solidFill>
                  <a:schemeClr val="tx1">
                    <a:lumMod val="65000"/>
                    <a:lumOff val="35000"/>
                  </a:schemeClr>
                </a:solidFill>
              </a:rPr>
              <a:t>After cleaning, 3,405 tweets remained in the new Twitter data frame. </a:t>
            </a:r>
          </a:p>
        </p:txBody>
      </p:sp>
      <p:sp>
        <p:nvSpPr>
          <p:cNvPr id="16" name="Rectangle 15">
            <a:extLst>
              <a:ext uri="{FF2B5EF4-FFF2-40B4-BE49-F238E27FC236}">
                <a16:creationId xmlns:a16="http://schemas.microsoft.com/office/drawing/2014/main" id="{1BF5A5DB-6FBB-4BB9-B2CD-94B4BF93D759}"/>
              </a:ext>
            </a:extLst>
          </p:cNvPr>
          <p:cNvSpPr/>
          <p:nvPr/>
        </p:nvSpPr>
        <p:spPr>
          <a:xfrm>
            <a:off x="1299058" y="966983"/>
            <a:ext cx="4042838" cy="707886"/>
          </a:xfrm>
          <a:prstGeom prst="rect">
            <a:avLst/>
          </a:prstGeom>
        </p:spPr>
        <p:txBody>
          <a:bodyPr wrap="none" anchor="b">
            <a:spAutoFit/>
          </a:bodyPr>
          <a:lstStyle/>
          <a:p>
            <a:pPr algn="ctr"/>
            <a:r>
              <a:rPr lang="en-US" sz="4000" b="1" cap="all" dirty="0"/>
              <a:t>Data collection</a:t>
            </a:r>
          </a:p>
        </p:txBody>
      </p:sp>
    </p:spTree>
    <p:extLst>
      <p:ext uri="{BB962C8B-B14F-4D97-AF65-F5344CB8AC3E}">
        <p14:creationId xmlns:p14="http://schemas.microsoft.com/office/powerpoint/2010/main" val="2187056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AED46-5373-4E28-AD54-2825E78BCCCC}"/>
              </a:ext>
            </a:extLst>
          </p:cNvPr>
          <p:cNvSpPr>
            <a:spLocks noGrp="1"/>
          </p:cNvSpPr>
          <p:nvPr>
            <p:ph type="title"/>
          </p:nvPr>
        </p:nvSpPr>
        <p:spPr/>
        <p:txBody>
          <a:bodyPr/>
          <a:lstStyle/>
          <a:p>
            <a:r>
              <a:rPr lang="en-US" dirty="0"/>
              <a:t>Data Imbalance</a:t>
            </a:r>
          </a:p>
        </p:txBody>
      </p:sp>
      <p:pic>
        <p:nvPicPr>
          <p:cNvPr id="4" name="Picture 3" descr="Chart, bar chart&#10;&#10;Description automatically generated">
            <a:extLst>
              <a:ext uri="{FF2B5EF4-FFF2-40B4-BE49-F238E27FC236}">
                <a16:creationId xmlns:a16="http://schemas.microsoft.com/office/drawing/2014/main" id="{E19415EE-CFBD-47F7-BC50-FAA41B4E75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2656" y="163481"/>
            <a:ext cx="4563025" cy="3249188"/>
          </a:xfrm>
          <a:prstGeom prst="rect">
            <a:avLst/>
          </a:prstGeom>
        </p:spPr>
      </p:pic>
      <p:pic>
        <p:nvPicPr>
          <p:cNvPr id="6" name="Picture 5" descr="Chart, bar chart&#10;&#10;Description automatically generated">
            <a:extLst>
              <a:ext uri="{FF2B5EF4-FFF2-40B4-BE49-F238E27FC236}">
                <a16:creationId xmlns:a16="http://schemas.microsoft.com/office/drawing/2014/main" id="{D494D4E7-C931-443D-A7FC-9E94FC8204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2655" y="3445331"/>
            <a:ext cx="4563025" cy="3249188"/>
          </a:xfrm>
          <a:prstGeom prst="rect">
            <a:avLst/>
          </a:prstGeom>
        </p:spPr>
      </p:pic>
      <p:sp>
        <p:nvSpPr>
          <p:cNvPr id="7" name="Rectangle 6">
            <a:extLst>
              <a:ext uri="{FF2B5EF4-FFF2-40B4-BE49-F238E27FC236}">
                <a16:creationId xmlns:a16="http://schemas.microsoft.com/office/drawing/2014/main" id="{352408B5-CB38-4B7D-82F7-56C928E19215}"/>
              </a:ext>
            </a:extLst>
          </p:cNvPr>
          <p:cNvSpPr/>
          <p:nvPr/>
        </p:nvSpPr>
        <p:spPr>
          <a:xfrm>
            <a:off x="838200" y="2106503"/>
            <a:ext cx="5000625" cy="2677656"/>
          </a:xfrm>
          <a:prstGeom prst="rect">
            <a:avLst/>
          </a:prstGeom>
        </p:spPr>
        <p:txBody>
          <a:bodyPr wrap="square">
            <a:spAutoFit/>
          </a:bodyPr>
          <a:lstStyle/>
          <a:p>
            <a:pPr marL="342900" indent="-342900">
              <a:buFont typeface="Arial" panose="020B0604020202020204" pitchFamily="34" charset="0"/>
              <a:buChar char="•"/>
            </a:pPr>
            <a:r>
              <a:rPr lang="en-US" sz="2400" dirty="0">
                <a:solidFill>
                  <a:schemeClr val="tx1">
                    <a:lumMod val="65000"/>
                    <a:lumOff val="35000"/>
                  </a:schemeClr>
                </a:solidFill>
              </a:rPr>
              <a:t>There was an imbalance in the number of the three sentiments in both data frames.</a:t>
            </a:r>
          </a:p>
          <a:p>
            <a:pPr marL="342900" indent="-342900">
              <a:buFont typeface="Arial" panose="020B0604020202020204" pitchFamily="34" charset="0"/>
              <a:buChar char="•"/>
            </a:pPr>
            <a:r>
              <a:rPr lang="en-US" sz="2400" dirty="0">
                <a:solidFill>
                  <a:schemeClr val="tx1">
                    <a:lumMod val="65000"/>
                    <a:lumOff val="35000"/>
                  </a:schemeClr>
                </a:solidFill>
              </a:rPr>
              <a:t>The number of negative tweets were around a third of the size of the neutral tweets and positive tweets.</a:t>
            </a:r>
          </a:p>
        </p:txBody>
      </p:sp>
      <p:sp>
        <p:nvSpPr>
          <p:cNvPr id="3" name="TextBox 2">
            <a:extLst>
              <a:ext uri="{FF2B5EF4-FFF2-40B4-BE49-F238E27FC236}">
                <a16:creationId xmlns:a16="http://schemas.microsoft.com/office/drawing/2014/main" id="{894D313A-6E1E-43DB-97FE-E7ACEAC9EDC0}"/>
              </a:ext>
            </a:extLst>
          </p:cNvPr>
          <p:cNvSpPr txBox="1"/>
          <p:nvPr/>
        </p:nvSpPr>
        <p:spPr>
          <a:xfrm rot="16200000">
            <a:off x="5362808" y="1603408"/>
            <a:ext cx="2855935" cy="369332"/>
          </a:xfrm>
          <a:prstGeom prst="rect">
            <a:avLst/>
          </a:prstGeom>
          <a:noFill/>
        </p:spPr>
        <p:txBody>
          <a:bodyPr wrap="square" rtlCol="0">
            <a:spAutoFit/>
          </a:bodyPr>
          <a:lstStyle/>
          <a:p>
            <a:pPr algn="ctr"/>
            <a:r>
              <a:rPr lang="en-US" dirty="0"/>
              <a:t>Old Tweet</a:t>
            </a:r>
          </a:p>
        </p:txBody>
      </p:sp>
      <p:sp>
        <p:nvSpPr>
          <p:cNvPr id="8" name="TextBox 7">
            <a:extLst>
              <a:ext uri="{FF2B5EF4-FFF2-40B4-BE49-F238E27FC236}">
                <a16:creationId xmlns:a16="http://schemas.microsoft.com/office/drawing/2014/main" id="{B02D87A5-FA7D-4CA4-8F85-0408AB7C2B4B}"/>
              </a:ext>
            </a:extLst>
          </p:cNvPr>
          <p:cNvSpPr txBox="1"/>
          <p:nvPr/>
        </p:nvSpPr>
        <p:spPr>
          <a:xfrm rot="16200000">
            <a:off x="5490022" y="4885258"/>
            <a:ext cx="2855935" cy="369332"/>
          </a:xfrm>
          <a:prstGeom prst="rect">
            <a:avLst/>
          </a:prstGeom>
          <a:noFill/>
        </p:spPr>
        <p:txBody>
          <a:bodyPr wrap="square" rtlCol="0">
            <a:spAutoFit/>
          </a:bodyPr>
          <a:lstStyle/>
          <a:p>
            <a:pPr algn="ctr"/>
            <a:r>
              <a:rPr lang="en-US" dirty="0"/>
              <a:t>New Tweet</a:t>
            </a:r>
          </a:p>
        </p:txBody>
      </p:sp>
    </p:spTree>
    <p:extLst>
      <p:ext uri="{BB962C8B-B14F-4D97-AF65-F5344CB8AC3E}">
        <p14:creationId xmlns:p14="http://schemas.microsoft.com/office/powerpoint/2010/main" val="2053158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3A353-7CD0-4CD6-A75C-B3EBBF266B81}"/>
              </a:ext>
            </a:extLst>
          </p:cNvPr>
          <p:cNvSpPr>
            <a:spLocks noGrp="1"/>
          </p:cNvSpPr>
          <p:nvPr>
            <p:ph type="title"/>
          </p:nvPr>
        </p:nvSpPr>
        <p:spPr/>
        <p:txBody>
          <a:bodyPr>
            <a:normAutofit fontScale="90000"/>
          </a:bodyPr>
          <a:lstStyle/>
          <a:p>
            <a:r>
              <a:rPr lang="en-US" dirty="0"/>
              <a:t>Random Forest </a:t>
            </a:r>
            <a:br>
              <a:rPr lang="en-US" dirty="0"/>
            </a:br>
            <a:r>
              <a:rPr lang="en-US" sz="2700" dirty="0"/>
              <a:t>(Old Tweets)</a:t>
            </a:r>
            <a:endParaRPr lang="en-US" dirty="0"/>
          </a:p>
        </p:txBody>
      </p:sp>
      <p:sp>
        <p:nvSpPr>
          <p:cNvPr id="3" name="Rectangle 2">
            <a:extLst>
              <a:ext uri="{FF2B5EF4-FFF2-40B4-BE49-F238E27FC236}">
                <a16:creationId xmlns:a16="http://schemas.microsoft.com/office/drawing/2014/main" id="{80A2ACB0-6C3E-4982-B9E8-18534B673030}"/>
              </a:ext>
            </a:extLst>
          </p:cNvPr>
          <p:cNvSpPr/>
          <p:nvPr/>
        </p:nvSpPr>
        <p:spPr>
          <a:xfrm>
            <a:off x="6851976" y="1474497"/>
            <a:ext cx="4362994" cy="1200329"/>
          </a:xfrm>
          <a:prstGeom prst="rect">
            <a:avLst/>
          </a:prstGeom>
        </p:spPr>
        <p:txBody>
          <a:bodyPr wrap="square">
            <a:spAutoFit/>
          </a:bodyPr>
          <a:lstStyle/>
          <a:p>
            <a:pPr marL="342900" indent="-342900">
              <a:buFont typeface="Arial" panose="020B0604020202020204" pitchFamily="34" charset="0"/>
              <a:buChar char="•"/>
            </a:pPr>
            <a:r>
              <a:rPr lang="en-US" sz="2400" dirty="0">
                <a:solidFill>
                  <a:schemeClr val="tx1">
                    <a:lumMod val="65000"/>
                    <a:lumOff val="35000"/>
                  </a:schemeClr>
                </a:solidFill>
              </a:rPr>
              <a:t>Because of the small number of negative tweets, the recall score for 'Negative' is low. </a:t>
            </a:r>
          </a:p>
        </p:txBody>
      </p:sp>
      <p:pic>
        <p:nvPicPr>
          <p:cNvPr id="6" name="Picture 5" descr="Chart, treemap chart&#10;&#10;Description automatically generated">
            <a:extLst>
              <a:ext uri="{FF2B5EF4-FFF2-40B4-BE49-F238E27FC236}">
                <a16:creationId xmlns:a16="http://schemas.microsoft.com/office/drawing/2014/main" id="{1866F079-DEB8-4946-B4F0-5FA8A7317439}"/>
              </a:ext>
            </a:extLst>
          </p:cNvPr>
          <p:cNvPicPr>
            <a:picLocks noChangeAspect="1"/>
          </p:cNvPicPr>
          <p:nvPr/>
        </p:nvPicPr>
        <p:blipFill rotWithShape="1">
          <a:blip r:embed="rId3">
            <a:extLst>
              <a:ext uri="{28A0092B-C50C-407E-A947-70E740481C1C}">
                <a14:useLocalDpi xmlns:a14="http://schemas.microsoft.com/office/drawing/2010/main" val="0"/>
              </a:ext>
            </a:extLst>
          </a:blip>
          <a:srcRect l="797" t="31097" r="30589"/>
          <a:stretch/>
        </p:blipFill>
        <p:spPr>
          <a:xfrm>
            <a:off x="470262" y="1474497"/>
            <a:ext cx="5625738" cy="4725355"/>
          </a:xfrm>
          <a:prstGeom prst="rect">
            <a:avLst/>
          </a:prstGeom>
        </p:spPr>
      </p:pic>
      <p:pic>
        <p:nvPicPr>
          <p:cNvPr id="5" name="Picture 4" descr="Chart&#10;&#10;Description automatically generated">
            <a:extLst>
              <a:ext uri="{FF2B5EF4-FFF2-40B4-BE49-F238E27FC236}">
                <a16:creationId xmlns:a16="http://schemas.microsoft.com/office/drawing/2014/main" id="{68ACC0C9-CA21-4701-80C6-BEB6611BD4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1013" y="2898223"/>
            <a:ext cx="5160725" cy="3301629"/>
          </a:xfrm>
          <a:prstGeom prst="rect">
            <a:avLst/>
          </a:prstGeom>
        </p:spPr>
      </p:pic>
    </p:spTree>
    <p:extLst>
      <p:ext uri="{BB962C8B-B14F-4D97-AF65-F5344CB8AC3E}">
        <p14:creationId xmlns:p14="http://schemas.microsoft.com/office/powerpoint/2010/main" val="2077835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3A353-7CD0-4CD6-A75C-B3EBBF266B81}"/>
              </a:ext>
            </a:extLst>
          </p:cNvPr>
          <p:cNvSpPr>
            <a:spLocks noGrp="1"/>
          </p:cNvSpPr>
          <p:nvPr>
            <p:ph type="title"/>
          </p:nvPr>
        </p:nvSpPr>
        <p:spPr>
          <a:xfrm>
            <a:off x="501041" y="270957"/>
            <a:ext cx="4559475" cy="739056"/>
          </a:xfrm>
        </p:spPr>
        <p:txBody>
          <a:bodyPr>
            <a:normAutofit fontScale="90000"/>
          </a:bodyPr>
          <a:lstStyle/>
          <a:p>
            <a:r>
              <a:rPr lang="en-US" dirty="0"/>
              <a:t>Random Forest with Grid Search </a:t>
            </a:r>
            <a:r>
              <a:rPr lang="en-US" sz="2700" dirty="0"/>
              <a:t>(New Tweets)</a:t>
            </a:r>
            <a:endParaRPr lang="en-US" dirty="0"/>
          </a:p>
        </p:txBody>
      </p:sp>
      <p:sp>
        <p:nvSpPr>
          <p:cNvPr id="3" name="Rectangle 2">
            <a:extLst>
              <a:ext uri="{FF2B5EF4-FFF2-40B4-BE49-F238E27FC236}">
                <a16:creationId xmlns:a16="http://schemas.microsoft.com/office/drawing/2014/main" id="{80A2ACB0-6C3E-4982-B9E8-18534B673030}"/>
              </a:ext>
            </a:extLst>
          </p:cNvPr>
          <p:cNvSpPr/>
          <p:nvPr/>
        </p:nvSpPr>
        <p:spPr>
          <a:xfrm>
            <a:off x="6349145" y="503981"/>
            <a:ext cx="5625738" cy="1938992"/>
          </a:xfrm>
          <a:prstGeom prst="rect">
            <a:avLst/>
          </a:prstGeom>
        </p:spPr>
        <p:txBody>
          <a:bodyPr wrap="square">
            <a:spAutoFit/>
          </a:bodyPr>
          <a:lstStyle/>
          <a:p>
            <a:pPr marL="342900" indent="-342900">
              <a:buFont typeface="Arial" panose="020B0604020202020204" pitchFamily="34" charset="0"/>
              <a:buChar char="•"/>
            </a:pPr>
            <a:r>
              <a:rPr lang="en-US" sz="2400" dirty="0">
                <a:solidFill>
                  <a:schemeClr val="tx1">
                    <a:lumMod val="65000"/>
                    <a:lumOff val="35000"/>
                  </a:schemeClr>
                </a:solidFill>
              </a:rPr>
              <a:t>Same problem as the old tweets</a:t>
            </a:r>
          </a:p>
          <a:p>
            <a:pPr marL="342900" indent="-342900">
              <a:buFont typeface="Arial" panose="020B0604020202020204" pitchFamily="34" charset="0"/>
              <a:buChar char="•"/>
            </a:pPr>
            <a:r>
              <a:rPr lang="en-US" sz="2400" dirty="0">
                <a:solidFill>
                  <a:schemeClr val="tx1">
                    <a:lumMod val="65000"/>
                    <a:lumOff val="35000"/>
                  </a:schemeClr>
                </a:solidFill>
              </a:rPr>
              <a:t>Still recommended because it was able to maintain a relatively high recall scores while improving the recall score for the negative tweets.</a:t>
            </a:r>
          </a:p>
        </p:txBody>
      </p:sp>
      <p:pic>
        <p:nvPicPr>
          <p:cNvPr id="6" name="Picture 5">
            <a:extLst>
              <a:ext uri="{FF2B5EF4-FFF2-40B4-BE49-F238E27FC236}">
                <a16:creationId xmlns:a16="http://schemas.microsoft.com/office/drawing/2014/main" id="{1866F079-DEB8-4946-B4F0-5FA8A7317439}"/>
              </a:ext>
            </a:extLst>
          </p:cNvPr>
          <p:cNvPicPr>
            <a:picLocks noChangeAspect="1"/>
          </p:cNvPicPr>
          <p:nvPr/>
        </p:nvPicPr>
        <p:blipFill rotWithShape="1">
          <a:blip r:embed="rId3">
            <a:extLst>
              <a:ext uri="{28A0092B-C50C-407E-A947-70E740481C1C}">
                <a14:useLocalDpi xmlns:a14="http://schemas.microsoft.com/office/drawing/2010/main" val="0"/>
              </a:ext>
            </a:extLst>
          </a:blip>
          <a:srcRect t="25516" b="519"/>
          <a:stretch/>
        </p:blipFill>
        <p:spPr>
          <a:xfrm>
            <a:off x="206730" y="1866378"/>
            <a:ext cx="5625738" cy="4720665"/>
          </a:xfrm>
          <a:prstGeom prst="rect">
            <a:avLst/>
          </a:prstGeom>
        </p:spPr>
      </p:pic>
      <p:pic>
        <p:nvPicPr>
          <p:cNvPr id="5" name="Picture 4" descr="Chart&#10;&#10;Description automatically generated with medium confidence">
            <a:extLst>
              <a:ext uri="{FF2B5EF4-FFF2-40B4-BE49-F238E27FC236}">
                <a16:creationId xmlns:a16="http://schemas.microsoft.com/office/drawing/2014/main" id="{1D4E65B8-2E38-4B2C-BF83-1AF8A17A6A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2417" y="2866782"/>
            <a:ext cx="5832466" cy="3720261"/>
          </a:xfrm>
          <a:prstGeom prst="rect">
            <a:avLst/>
          </a:prstGeom>
        </p:spPr>
      </p:pic>
    </p:spTree>
    <p:extLst>
      <p:ext uri="{BB962C8B-B14F-4D97-AF65-F5344CB8AC3E}">
        <p14:creationId xmlns:p14="http://schemas.microsoft.com/office/powerpoint/2010/main" val="996154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3101823-B7E8-4F9B-B03F-29FC1BF88595}"/>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dirty="0">
                <a:latin typeface="Calibri (Body)"/>
              </a:rPr>
              <a:t>APPLE</a:t>
            </a:r>
          </a:p>
        </p:txBody>
      </p:sp>
      <p:sp>
        <p:nvSpPr>
          <p:cNvPr id="23" name="Rectangle 22">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5" name="Rectangle 24">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F008B410-051D-43C5-BEA3-FB4D1C174B46}"/>
              </a:ext>
            </a:extLst>
          </p:cNvPr>
          <p:cNvSpPr/>
          <p:nvPr/>
        </p:nvSpPr>
        <p:spPr>
          <a:xfrm>
            <a:off x="5250106" y="586822"/>
            <a:ext cx="6106742"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t>When comparing the user sentiments generated from the old tweets to the newer tweets, we can see an increase in the ratio of negative tweets. </a:t>
            </a:r>
          </a:p>
        </p:txBody>
      </p:sp>
      <p:pic>
        <p:nvPicPr>
          <p:cNvPr id="7" name="Picture 6">
            <a:extLst>
              <a:ext uri="{FF2B5EF4-FFF2-40B4-BE49-F238E27FC236}">
                <a16:creationId xmlns:a16="http://schemas.microsoft.com/office/drawing/2014/main" id="{770260DC-5919-42FD-8B97-60A388787D4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139644" y="2925356"/>
            <a:ext cx="5419344" cy="3676628"/>
          </a:xfrm>
          <a:prstGeom prst="rect">
            <a:avLst/>
          </a:prstGeom>
        </p:spPr>
      </p:pic>
      <p:pic>
        <p:nvPicPr>
          <p:cNvPr id="4" name="Picture 3">
            <a:extLst>
              <a:ext uri="{FF2B5EF4-FFF2-40B4-BE49-F238E27FC236}">
                <a16:creationId xmlns:a16="http://schemas.microsoft.com/office/drawing/2014/main" id="{1B613720-693C-4B67-8EAA-3635591E8FA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45149" y="2925356"/>
            <a:ext cx="5419344" cy="3676628"/>
          </a:xfrm>
          <a:prstGeom prst="rect">
            <a:avLst/>
          </a:prstGeom>
        </p:spPr>
      </p:pic>
    </p:spTree>
    <p:extLst>
      <p:ext uri="{BB962C8B-B14F-4D97-AF65-F5344CB8AC3E}">
        <p14:creationId xmlns:p14="http://schemas.microsoft.com/office/powerpoint/2010/main" val="1638676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1823-B7E8-4F9B-B03F-29FC1BF88595}"/>
              </a:ext>
            </a:extLst>
          </p:cNvPr>
          <p:cNvSpPr>
            <a:spLocks noGrp="1"/>
          </p:cNvSpPr>
          <p:nvPr>
            <p:ph type="title"/>
          </p:nvPr>
        </p:nvSpPr>
        <p:spPr>
          <a:xfrm>
            <a:off x="838201" y="163481"/>
            <a:ext cx="5625738" cy="739056"/>
          </a:xfrm>
        </p:spPr>
        <p:txBody>
          <a:bodyPr>
            <a:normAutofit fontScale="90000"/>
          </a:bodyPr>
          <a:lstStyle/>
          <a:p>
            <a:r>
              <a:rPr lang="en-US" dirty="0"/>
              <a:t>Word Cloud Comparison: Positive Sentiment Towards Apple </a:t>
            </a:r>
          </a:p>
        </p:txBody>
      </p:sp>
      <p:pic>
        <p:nvPicPr>
          <p:cNvPr id="4" name="Picture 3">
            <a:extLst>
              <a:ext uri="{FF2B5EF4-FFF2-40B4-BE49-F238E27FC236}">
                <a16:creationId xmlns:a16="http://schemas.microsoft.com/office/drawing/2014/main" id="{0D942AE8-A76D-4F0F-8500-E3EBE80A3E1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204716" y="615505"/>
            <a:ext cx="4863105" cy="3055019"/>
          </a:xfrm>
          <a:prstGeom prst="rect">
            <a:avLst/>
          </a:prstGeom>
        </p:spPr>
      </p:pic>
      <p:pic>
        <p:nvPicPr>
          <p:cNvPr id="6" name="Picture 5">
            <a:extLst>
              <a:ext uri="{FF2B5EF4-FFF2-40B4-BE49-F238E27FC236}">
                <a16:creationId xmlns:a16="http://schemas.microsoft.com/office/drawing/2014/main" id="{3DA90E20-93E6-4C7E-A307-B0EA3EBB143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204716" y="3737926"/>
            <a:ext cx="4863105" cy="3055019"/>
          </a:xfrm>
          <a:prstGeom prst="rect">
            <a:avLst/>
          </a:prstGeom>
        </p:spPr>
      </p:pic>
      <p:sp>
        <p:nvSpPr>
          <p:cNvPr id="7" name="Rectangle 6">
            <a:extLst>
              <a:ext uri="{FF2B5EF4-FFF2-40B4-BE49-F238E27FC236}">
                <a16:creationId xmlns:a16="http://schemas.microsoft.com/office/drawing/2014/main" id="{55B350B7-6B06-4D89-A822-5B473CAAB5F8}"/>
              </a:ext>
            </a:extLst>
          </p:cNvPr>
          <p:cNvSpPr/>
          <p:nvPr/>
        </p:nvSpPr>
        <p:spPr>
          <a:xfrm>
            <a:off x="838201" y="2147030"/>
            <a:ext cx="5625738" cy="3785652"/>
          </a:xfrm>
          <a:prstGeom prst="rect">
            <a:avLst/>
          </a:prstGeom>
        </p:spPr>
        <p:txBody>
          <a:bodyPr wrap="square">
            <a:spAutoFit/>
          </a:bodyPr>
          <a:lstStyle/>
          <a:p>
            <a:pPr marL="342900" indent="-342900">
              <a:buFont typeface="Arial" panose="020B0604020202020204" pitchFamily="34" charset="0"/>
              <a:buChar char="•"/>
            </a:pPr>
            <a:r>
              <a:rPr lang="en-US" sz="2400" dirty="0">
                <a:solidFill>
                  <a:schemeClr val="tx1">
                    <a:lumMod val="65000"/>
                    <a:lumOff val="35000"/>
                  </a:schemeClr>
                </a:solidFill>
              </a:rPr>
              <a:t>Old Tweet: store, app, line, opening, win, great, Thank, want</a:t>
            </a:r>
          </a:p>
          <a:p>
            <a:pPr marL="342900" indent="-342900">
              <a:buFont typeface="Arial" panose="020B0604020202020204" pitchFamily="34" charset="0"/>
              <a:buChar char="•"/>
            </a:pPr>
            <a:r>
              <a:rPr lang="en-US" sz="2400" dirty="0">
                <a:solidFill>
                  <a:schemeClr val="tx1">
                    <a:lumMod val="65000"/>
                    <a:lumOff val="35000"/>
                  </a:schemeClr>
                </a:solidFill>
              </a:rPr>
              <a:t>New Tweet: music, like, phone, Spotify, want, Watch</a:t>
            </a:r>
          </a:p>
          <a:p>
            <a:pPr marL="342900" indent="-342900">
              <a:buFont typeface="Arial" panose="020B0604020202020204" pitchFamily="34" charset="0"/>
              <a:buChar char="•"/>
            </a:pPr>
            <a:r>
              <a:rPr lang="en-US" sz="2400" dirty="0">
                <a:solidFill>
                  <a:schemeClr val="tx1">
                    <a:lumMod val="65000"/>
                    <a:lumOff val="35000"/>
                  </a:schemeClr>
                </a:solidFill>
              </a:rPr>
              <a:t>Words associated with positive sentiment seems to change from one's experience at the Apple store or using their product apps such as Apple Music or Spotify. </a:t>
            </a:r>
          </a:p>
          <a:p>
            <a:pPr marL="342900" indent="-342900">
              <a:buFont typeface="Arial" panose="020B0604020202020204" pitchFamily="34" charset="0"/>
              <a:buChar char="•"/>
            </a:pPr>
            <a:endParaRPr lang="en-US" sz="2400" dirty="0">
              <a:solidFill>
                <a:schemeClr val="tx1">
                  <a:lumMod val="65000"/>
                  <a:lumOff val="35000"/>
                </a:schemeClr>
              </a:solidFill>
            </a:endParaRPr>
          </a:p>
        </p:txBody>
      </p:sp>
    </p:spTree>
    <p:extLst>
      <p:ext uri="{BB962C8B-B14F-4D97-AF65-F5344CB8AC3E}">
        <p14:creationId xmlns:p14="http://schemas.microsoft.com/office/powerpoint/2010/main" val="3162313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1823-B7E8-4F9B-B03F-29FC1BF88595}"/>
              </a:ext>
            </a:extLst>
          </p:cNvPr>
          <p:cNvSpPr>
            <a:spLocks noGrp="1"/>
          </p:cNvSpPr>
          <p:nvPr>
            <p:ph type="title"/>
          </p:nvPr>
        </p:nvSpPr>
        <p:spPr>
          <a:xfrm>
            <a:off x="838200" y="163481"/>
            <a:ext cx="5731933" cy="739056"/>
          </a:xfrm>
        </p:spPr>
        <p:txBody>
          <a:bodyPr>
            <a:normAutofit fontScale="90000"/>
          </a:bodyPr>
          <a:lstStyle/>
          <a:p>
            <a:r>
              <a:rPr lang="en-US" dirty="0"/>
              <a:t>Word Cloud Comparison: Negative Sentiment Towards Apple </a:t>
            </a:r>
          </a:p>
        </p:txBody>
      </p:sp>
      <p:pic>
        <p:nvPicPr>
          <p:cNvPr id="4" name="Picture 3">
            <a:extLst>
              <a:ext uri="{FF2B5EF4-FFF2-40B4-BE49-F238E27FC236}">
                <a16:creationId xmlns:a16="http://schemas.microsoft.com/office/drawing/2014/main" id="{0D942AE8-A76D-4F0F-8500-E3EBE80A3E1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225058" y="533009"/>
            <a:ext cx="4807988" cy="3119106"/>
          </a:xfrm>
          <a:prstGeom prst="rect">
            <a:avLst/>
          </a:prstGeom>
        </p:spPr>
      </p:pic>
      <p:pic>
        <p:nvPicPr>
          <p:cNvPr id="6" name="Picture 5">
            <a:extLst>
              <a:ext uri="{FF2B5EF4-FFF2-40B4-BE49-F238E27FC236}">
                <a16:creationId xmlns:a16="http://schemas.microsoft.com/office/drawing/2014/main" id="{3DA90E20-93E6-4C7E-A307-B0EA3EBB143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271123" y="3575413"/>
            <a:ext cx="4807988" cy="3119106"/>
          </a:xfrm>
          <a:prstGeom prst="rect">
            <a:avLst/>
          </a:prstGeom>
        </p:spPr>
      </p:pic>
      <p:sp>
        <p:nvSpPr>
          <p:cNvPr id="5" name="Rectangle 4">
            <a:extLst>
              <a:ext uri="{FF2B5EF4-FFF2-40B4-BE49-F238E27FC236}">
                <a16:creationId xmlns:a16="http://schemas.microsoft.com/office/drawing/2014/main" id="{9BA72F7E-37B1-4576-88B4-0DF0B4B7A549}"/>
              </a:ext>
            </a:extLst>
          </p:cNvPr>
          <p:cNvSpPr/>
          <p:nvPr/>
        </p:nvSpPr>
        <p:spPr>
          <a:xfrm>
            <a:off x="838200" y="1731532"/>
            <a:ext cx="5625738" cy="4154984"/>
          </a:xfrm>
          <a:prstGeom prst="rect">
            <a:avLst/>
          </a:prstGeom>
        </p:spPr>
        <p:txBody>
          <a:bodyPr wrap="square">
            <a:spAutoFit/>
          </a:bodyPr>
          <a:lstStyle/>
          <a:p>
            <a:pPr marL="342900" indent="-342900">
              <a:buFont typeface="Arial" panose="020B0604020202020204" pitchFamily="34" charset="0"/>
              <a:buChar char="•"/>
            </a:pPr>
            <a:r>
              <a:rPr lang="en-US" sz="2400" dirty="0">
                <a:solidFill>
                  <a:schemeClr val="tx1">
                    <a:lumMod val="65000"/>
                    <a:lumOff val="35000"/>
                  </a:schemeClr>
                </a:solidFill>
              </a:rPr>
              <a:t>Old Tweet: store, line, block, need, crazy</a:t>
            </a:r>
          </a:p>
          <a:p>
            <a:pPr marL="342900" indent="-342900">
              <a:buFont typeface="Arial" panose="020B0604020202020204" pitchFamily="34" charset="0"/>
              <a:buChar char="•"/>
            </a:pPr>
            <a:r>
              <a:rPr lang="en-US" sz="2400" dirty="0">
                <a:solidFill>
                  <a:schemeClr val="tx1">
                    <a:lumMod val="65000"/>
                    <a:lumOff val="35000"/>
                  </a:schemeClr>
                </a:solidFill>
              </a:rPr>
              <a:t>New Tweet: price yet, people text, problem, stop, minutes drop</a:t>
            </a:r>
          </a:p>
          <a:p>
            <a:pPr marL="342900" indent="-342900">
              <a:buFont typeface="Arial" panose="020B0604020202020204" pitchFamily="34" charset="0"/>
              <a:buChar char="•"/>
            </a:pPr>
            <a:r>
              <a:rPr lang="en-US" sz="2400" dirty="0">
                <a:solidFill>
                  <a:schemeClr val="tx1">
                    <a:lumMod val="65000"/>
                    <a:lumOff val="35000"/>
                  </a:schemeClr>
                </a:solidFill>
              </a:rPr>
              <a:t>As with before, the negative sentiment towards Apple has shifted from the Apple experience to people's discontent towards Apple's products and prices. </a:t>
            </a:r>
          </a:p>
          <a:p>
            <a:pPr marL="342900" indent="-342900">
              <a:buFont typeface="Arial" panose="020B0604020202020204" pitchFamily="34" charset="0"/>
              <a:buChar char="•"/>
            </a:pPr>
            <a:r>
              <a:rPr lang="en-US" sz="2400" dirty="0" err="1">
                <a:solidFill>
                  <a:schemeClr val="tx1">
                    <a:lumMod val="65000"/>
                    <a:lumOff val="35000"/>
                  </a:schemeClr>
                </a:solidFill>
              </a:rPr>
              <a:t>Cashtag</a:t>
            </a:r>
            <a:r>
              <a:rPr lang="en-US" sz="2400" dirty="0">
                <a:solidFill>
                  <a:schemeClr val="tx1">
                    <a:lumMod val="65000"/>
                    <a:lumOff val="35000"/>
                  </a:schemeClr>
                </a:solidFill>
              </a:rPr>
              <a:t>, get paid, </a:t>
            </a:r>
            <a:r>
              <a:rPr lang="en-US" sz="2400" dirty="0" err="1">
                <a:solidFill>
                  <a:schemeClr val="tx1">
                    <a:lumMod val="65000"/>
                    <a:lumOff val="35000"/>
                  </a:schemeClr>
                </a:solidFill>
              </a:rPr>
              <a:t>cashtag</a:t>
            </a:r>
            <a:r>
              <a:rPr lang="en-US" sz="2400" dirty="0">
                <a:solidFill>
                  <a:schemeClr val="tx1">
                    <a:lumMod val="65000"/>
                    <a:lumOff val="35000"/>
                  </a:schemeClr>
                </a:solidFill>
              </a:rPr>
              <a:t> name are all from advertisements that use an app called </a:t>
            </a:r>
            <a:r>
              <a:rPr lang="en-US" sz="2400" dirty="0" err="1">
                <a:solidFill>
                  <a:schemeClr val="tx1">
                    <a:lumMod val="65000"/>
                    <a:lumOff val="35000"/>
                  </a:schemeClr>
                </a:solidFill>
              </a:rPr>
              <a:t>Cashpay</a:t>
            </a:r>
            <a:r>
              <a:rPr lang="en-US" sz="2400" dirty="0">
                <a:solidFill>
                  <a:schemeClr val="tx1">
                    <a:lumMod val="65000"/>
                    <a:lumOff val="35000"/>
                  </a:schemeClr>
                </a:solidFill>
              </a:rPr>
              <a:t>. PayPal also seems to be associated with advertisements. </a:t>
            </a:r>
          </a:p>
        </p:txBody>
      </p:sp>
    </p:spTree>
    <p:extLst>
      <p:ext uri="{BB962C8B-B14F-4D97-AF65-F5344CB8AC3E}">
        <p14:creationId xmlns:p14="http://schemas.microsoft.com/office/powerpoint/2010/main" val="480745458"/>
      </p:ext>
    </p:extLst>
  </p:cSld>
  <p:clrMapOvr>
    <a:masterClrMapping/>
  </p:clrMapOvr>
</p:sld>
</file>

<file path=ppt/theme/theme1.xml><?xml version="1.0" encoding="utf-8"?>
<a:theme xmlns:a="http://schemas.openxmlformats.org/drawingml/2006/main" name="Template PresentationGo">
  <a:themeElements>
    <a:clrScheme name="PGO2">
      <a:dk1>
        <a:sysClr val="windowText" lastClr="000000"/>
      </a:dk1>
      <a:lt1>
        <a:sysClr val="window" lastClr="FFFFFF"/>
      </a:lt1>
      <a:dk2>
        <a:srgbClr val="063951"/>
      </a:dk2>
      <a:lt2>
        <a:srgbClr val="D3D3D3"/>
      </a:lt2>
      <a:accent1>
        <a:srgbClr val="3A5C84"/>
      </a:accent1>
      <a:accent2>
        <a:srgbClr val="F7931F"/>
      </a:accent2>
      <a:accent3>
        <a:srgbClr val="4CC1EF"/>
      </a:accent3>
      <a:accent4>
        <a:srgbClr val="FFCC4C"/>
      </a:accent4>
      <a:accent5>
        <a:srgbClr val="C13018"/>
      </a:accent5>
      <a:accent6>
        <a:srgbClr val="A2B969"/>
      </a:accent6>
      <a:hlink>
        <a:srgbClr val="6C2B43"/>
      </a:hlink>
      <a:folHlink>
        <a:srgbClr val="6C2B43"/>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plate PresentationGo Dark">
  <a:themeElements>
    <a:clrScheme name="PGO2">
      <a:dk1>
        <a:sysClr val="windowText" lastClr="000000"/>
      </a:dk1>
      <a:lt1>
        <a:sysClr val="window" lastClr="FFFFFF"/>
      </a:lt1>
      <a:dk2>
        <a:srgbClr val="063951"/>
      </a:dk2>
      <a:lt2>
        <a:srgbClr val="D3D3D3"/>
      </a:lt2>
      <a:accent1>
        <a:srgbClr val="3A5C84"/>
      </a:accent1>
      <a:accent2>
        <a:srgbClr val="F7931F"/>
      </a:accent2>
      <a:accent3>
        <a:srgbClr val="4CC1EF"/>
      </a:accent3>
      <a:accent4>
        <a:srgbClr val="FFCC4C"/>
      </a:accent4>
      <a:accent5>
        <a:srgbClr val="C13018"/>
      </a:accent5>
      <a:accent6>
        <a:srgbClr val="A2B969"/>
      </a:accent6>
      <a:hlink>
        <a:srgbClr val="6C2B43"/>
      </a:hlink>
      <a:folHlink>
        <a:srgbClr val="6C2B43"/>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TEMPLATE-PGO(16_9)</Template>
  <TotalTime>9737</TotalTime>
  <Words>1404</Words>
  <Application>Microsoft Office PowerPoint</Application>
  <PresentationFormat>Widescreen</PresentationFormat>
  <Paragraphs>112</Paragraphs>
  <Slides>22</Slides>
  <Notes>15</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22</vt:i4>
      </vt:variant>
    </vt:vector>
  </HeadingPairs>
  <TitlesOfParts>
    <vt:vector size="31" baseType="lpstr">
      <vt:lpstr>Calibri (Body)</vt:lpstr>
      <vt:lpstr>Arial</vt:lpstr>
      <vt:lpstr>Calibri</vt:lpstr>
      <vt:lpstr>Calibri Light</vt:lpstr>
      <vt:lpstr>Helvetica</vt:lpstr>
      <vt:lpstr>Open Sans</vt:lpstr>
      <vt:lpstr>Template PresentationGo</vt:lpstr>
      <vt:lpstr>Template PresentationGo Dark</vt:lpstr>
      <vt:lpstr>Custom Design</vt:lpstr>
      <vt:lpstr>Capstone Project: Comparing Consumer Sentiment of Apple, Google, and Android from the Past and Present on Twitter</vt:lpstr>
      <vt:lpstr>PowerPoint Presentation</vt:lpstr>
      <vt:lpstr>PowerPoint Presentation</vt:lpstr>
      <vt:lpstr>Data Imbalance</vt:lpstr>
      <vt:lpstr>Random Forest  (Old Tweets)</vt:lpstr>
      <vt:lpstr>Random Forest with Grid Search (New Tweets)</vt:lpstr>
      <vt:lpstr>APPLE</vt:lpstr>
      <vt:lpstr>Word Cloud Comparison: Positive Sentiment Towards Apple </vt:lpstr>
      <vt:lpstr>Word Cloud Comparison: Negative Sentiment Towards Apple </vt:lpstr>
      <vt:lpstr>Google</vt:lpstr>
      <vt:lpstr>Word Cloud Comparison: Neutral Sentiment Towards Google </vt:lpstr>
      <vt:lpstr>Word Cloud Comparison: Positive Sentiment Towards Google </vt:lpstr>
      <vt:lpstr>Android</vt:lpstr>
      <vt:lpstr>Word Cloud Comparison: Positive Sentiment Towards Android </vt:lpstr>
      <vt:lpstr>Word Cloud Comparison: Neutral Sentiment Towards Android </vt:lpstr>
      <vt:lpstr>Recommendation</vt:lpstr>
      <vt:lpstr>Future Works</vt:lpstr>
      <vt:lpstr>Thank You Q&amp;A</vt:lpstr>
      <vt:lpstr>Appendx: Random Forest Base model and Pipeline (Old Tweet)</vt:lpstr>
      <vt:lpstr>Appendx: Random Forest Base model and Pipeline (New Tweet)</vt:lpstr>
      <vt:lpstr>Appendx: Naïve Bayesian Base model and Grid Search (Old Tweet)</vt:lpstr>
      <vt:lpstr>Appendx: Naïve Bayesian Base model and Grid Search (New Tweet)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PowerPoint Template Slide</dc:title>
  <dc:creator>PresentationGO.com</dc:creator>
  <dc:description>© Copyright PresentationGO.com</dc:description>
  <cp:lastModifiedBy>Sam Lim</cp:lastModifiedBy>
  <cp:revision>18</cp:revision>
  <cp:lastPrinted>2021-07-30T16:00:09Z</cp:lastPrinted>
  <dcterms:created xsi:type="dcterms:W3CDTF">2014-11-26T05:14:11Z</dcterms:created>
  <dcterms:modified xsi:type="dcterms:W3CDTF">2021-07-30T20:51:48Z</dcterms:modified>
  <cp:category>Templates</cp:category>
</cp:coreProperties>
</file>