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23"/>
  </p:notesMasterIdLst>
  <p:sldIdLst>
    <p:sldId id="354" r:id="rId4"/>
    <p:sldId id="352" r:id="rId5"/>
    <p:sldId id="355" r:id="rId6"/>
    <p:sldId id="365" r:id="rId7"/>
    <p:sldId id="364" r:id="rId8"/>
    <p:sldId id="366" r:id="rId9"/>
    <p:sldId id="356" r:id="rId10"/>
    <p:sldId id="359" r:id="rId11"/>
    <p:sldId id="358" r:id="rId12"/>
    <p:sldId id="360" r:id="rId13"/>
    <p:sldId id="357" r:id="rId14"/>
    <p:sldId id="361" r:id="rId15"/>
    <p:sldId id="368" r:id="rId16"/>
    <p:sldId id="362" r:id="rId17"/>
    <p:sldId id="363" r:id="rId18"/>
    <p:sldId id="369" r:id="rId19"/>
    <p:sldId id="370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67333" autoAdjust="0"/>
  </p:normalViewPr>
  <p:slideViewPr>
    <p:cSldViewPr snapToGrid="0" showGuides="1">
      <p:cViewPr varScale="1">
        <p:scale>
          <a:sx n="77" d="100"/>
          <a:sy n="77" d="100"/>
        </p:scale>
        <p:origin x="17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the old tweets and new tweets, there was an imbalance in the number of the three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top image represents the number of old tweets with the respective sentiments, and the bottom represents the new tweets with the respective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old and new tweets, the number of negative tweets were around a third of the size of the neutral tweets and positive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old and new tweets, Random Forest Modeling and Naïve Bayesian Modeling were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image on the right shows the confusion matrix of the random forest model after the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shown before, the number of negative tweets were far less, which resulted in the low recall score for the negative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recall score of the random forest model with grid search for the new tweets also show the same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 would still recommend this model (random forest with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above others because it was able to maintain a relatively high recalls core for the positive and neutral tweets while improving the recall score for the negative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rowdflower/brands-and-product-emo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97005B-E417-4650-866A-44B015A6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F69069-E926-4B35-877F-DFAFC740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384425"/>
            <a:ext cx="3616325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CF68707-B9D6-4809-9072-ED2B0563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99792-235D-4C0D-B445-07180F2D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Capstone Project: Comparing Consumer Sentiment of Apple, Google, and Android from the Past and Present on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36BB-2488-479A-AF27-E47128B7B340}"/>
              </a:ext>
            </a:extLst>
          </p:cNvPr>
          <p:cNvSpPr txBox="1"/>
          <p:nvPr/>
        </p:nvSpPr>
        <p:spPr>
          <a:xfrm>
            <a:off x="9213669" y="6104709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Sam Lim</a:t>
            </a:r>
          </a:p>
          <a:p>
            <a:r>
              <a:rPr lang="en-US" dirty="0"/>
              <a:t>Date: 7/28/21</a:t>
            </a:r>
          </a:p>
        </p:txBody>
      </p:sp>
    </p:spTree>
    <p:extLst>
      <p:ext uri="{BB962C8B-B14F-4D97-AF65-F5344CB8AC3E}">
        <p14:creationId xmlns:p14="http://schemas.microsoft.com/office/powerpoint/2010/main" val="365194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Google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6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1348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Android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User's sentiment towards Android has improved significantly.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 may seem to show similar sentiment, the ratio of negative to positive sentiments are not too different, but the total number of positive sentiments has increased.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5" cy="342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6" cy="3420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32082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15B28-B541-4D89-91E6-28F314FEC53B}"/>
              </a:ext>
            </a:extLst>
          </p:cNvPr>
          <p:cNvSpPr/>
          <p:nvPr/>
        </p:nvSpPr>
        <p:spPr>
          <a:xfrm>
            <a:off x="6493165" y="1032755"/>
            <a:ext cx="516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recommend using the Random Forest model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was able to improve on the low recall score for tweets with negative sentiments while maintaining the relatively high recall scores for other tweets.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that the consumer's sentiment towards some of these companies have turned more negative, it could be recommended that these companies start paying more attention to their consumers to retain/improve their relationships with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78681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2D2B-C871-4189-A3BD-BF1A596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F4D57-DA2F-4AE8-937C-B5A029D35B7A}"/>
              </a:ext>
            </a:extLst>
          </p:cNvPr>
          <p:cNvSpPr/>
          <p:nvPr/>
        </p:nvSpPr>
        <p:spPr>
          <a:xfrm>
            <a:off x="273133" y="1172091"/>
            <a:ext cx="57357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timeline that displays continuous changes in public's sentiment towards these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important events to the timelines to have a better understanding of what end consumers' wants and needs.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monthly/quarterly/annual earnings to show the relationship between the rate of increase in earnings to public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companies that have continuously improved its relations with the end consumers and report on the changes in their earnings.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F0E749-00EC-4CCB-9E87-D06A59AB59E8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847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2C7-94DC-40B4-A7A3-C779995D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8" y="2689944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/>
              <a:t>Thank You</a:t>
            </a:r>
            <a:br>
              <a:rPr lang="en-US" dirty="0"/>
            </a:b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639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Random Forest Base model and Pipeline (Old Tweet)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F4C5A53-FBF8-4502-A3BE-22F6B30D4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53" y="1420492"/>
            <a:ext cx="4855464" cy="5437507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753364F9-C1F5-4944-8627-0EFEEDB95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492"/>
            <a:ext cx="4855464" cy="541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D876D-6908-4B8A-B53F-7CE788381D7B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7906D-2577-4C1C-A250-0EAFDBEAA775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Piepeline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Random Forest Base model and Pipeline (New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B54F7-4ED2-426E-82A4-2E4724F1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7342" y="1420492"/>
            <a:ext cx="4710486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9F23A-D3A1-4A2F-ADB5-428121E8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123" y="1420492"/>
            <a:ext cx="4771617" cy="541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EFEF6-5DB6-44BD-ADC8-6AC6DA14BC80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D8B8-CAD8-4546-A79B-694F49A74BD8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Piepeline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4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Naïve Bayesian Base model and Grid Search (Old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3EBF4-05EB-4FC0-B904-4CCC6AA0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228" y="1420492"/>
            <a:ext cx="4742714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95F1E7-B7FE-4350-A51B-EAD63E47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20928"/>
            <a:ext cx="4855464" cy="5411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7E81E-70C4-44B1-BD0F-91EF99761667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68D60-4075-461A-90C0-1763D2558FCA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170832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Naïve Bayesian Base model and Grid Search (New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1D51D-641E-4651-BCDA-C81EC02E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4330" y="1420492"/>
            <a:ext cx="4816510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1ABC4-F88F-4AAE-942B-4D977DCD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45" y="1420492"/>
            <a:ext cx="4756373" cy="541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F40BA-5CC4-45CC-AED5-3F14EEA70347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320A-00D0-4A08-B1C9-A38AA9F035C9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387455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902754" y="2748341"/>
            <a:ext cx="5949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better or worse, people's perception of tech giants have changed over time. A company that consults these large companies' PR teams have hired me to find how the consumers' sentiments have changed. To gather the necessary information, I am going to go to Twitter, and perform NLP sentiment analysis of the general public's sentiment towards these companies from the past and present.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6534488" y="1736109"/>
            <a:ext cx="4472315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2852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452586" y="1674869"/>
            <a:ext cx="57357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 Twitter data was gathered from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https://data.world/crowdflower/brands-and-product-emotions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After cleaning, 8,306 total tweets remained in the old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Twitter data frame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Tweepy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Twitter's Developer API, I collected 1,500 tweets per company, but around 1/3 of the tweets were not related to the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cleaning, 3,405 tweets remained in the new Twitter data frame.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1299058" y="966983"/>
            <a:ext cx="404283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870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ED46-5373-4E28-AD54-2825E7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19415EE-CFBD-47F7-BC50-FAA41B4E7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6" y="163481"/>
            <a:ext cx="4563025" cy="324918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494D4E7-C931-443D-A7FC-9E94FC820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5" y="3445331"/>
            <a:ext cx="4563025" cy="3249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2408B5-CB38-4B7D-82F7-56C928E19215}"/>
              </a:ext>
            </a:extLst>
          </p:cNvPr>
          <p:cNvSpPr/>
          <p:nvPr/>
        </p:nvSpPr>
        <p:spPr>
          <a:xfrm>
            <a:off x="838200" y="2106503"/>
            <a:ext cx="50006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was an imbalance in the number of the three sentiments in both data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negative tweets were around a third of the size of the neutral tweets and positive tweets.</a:t>
            </a:r>
          </a:p>
        </p:txBody>
      </p:sp>
    </p:spTree>
    <p:extLst>
      <p:ext uri="{BB962C8B-B14F-4D97-AF65-F5344CB8AC3E}">
        <p14:creationId xmlns:p14="http://schemas.microsoft.com/office/powerpoint/2010/main" val="20531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</a:t>
            </a:r>
            <a:br>
              <a:rPr lang="en-US" dirty="0"/>
            </a:br>
            <a:r>
              <a:rPr lang="en-US" sz="2700" dirty="0"/>
              <a:t>(Old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513806" y="1590101"/>
            <a:ext cx="4362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small number of negative tweets, the recall score for 'Negative' is low.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7902" r="30589"/>
          <a:stretch/>
        </p:blipFill>
        <p:spPr>
          <a:xfrm>
            <a:off x="5728062" y="463536"/>
            <a:ext cx="5625738" cy="631608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ACC0C9-CA21-4701-80C6-BEB6611B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6" y="3129651"/>
            <a:ext cx="5160725" cy="33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408" y="0"/>
            <a:ext cx="4559475" cy="73905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with Grid Search </a:t>
            </a:r>
            <a:r>
              <a:rPr lang="en-US" sz="2700" dirty="0"/>
              <a:t>(New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6519276" y="929866"/>
            <a:ext cx="5625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problem as the old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Still recommended because it was able to maintain a relatively high recall scores while improving the recall score for the negative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" b="519"/>
          <a:stretch/>
        </p:blipFill>
        <p:spPr>
          <a:xfrm>
            <a:off x="206730" y="270956"/>
            <a:ext cx="5625738" cy="6316087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D4E65B8-2E38-4B2C-BF83-1AF8A17A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7" y="2866782"/>
            <a:ext cx="5832466" cy="37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APPLE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comparing the user sentiments generated from the old tweets to the newer tweets, we can see an increase in the ratio of negative tweets.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Apple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7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66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Google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towards Google also became slightly worse.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the graphs may seem to represent a positive change, the ratio of negative to positive comments have increased by nearly two-fold.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9463</TotalTime>
  <Words>928</Words>
  <Application>Microsoft Office PowerPoint</Application>
  <PresentationFormat>Widescreen</PresentationFormat>
  <Paragraphs>85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 (Body)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Capstone Project: Comparing Consumer Sentiment of Apple, Google, and Android from the Past and Present on Twitter</vt:lpstr>
      <vt:lpstr>PowerPoint Presentation</vt:lpstr>
      <vt:lpstr>PowerPoint Presentation</vt:lpstr>
      <vt:lpstr>Data Imbalance</vt:lpstr>
      <vt:lpstr>Random Forest  (Old Tweets)</vt:lpstr>
      <vt:lpstr>Random Forest with Grid Search (New Tweets)</vt:lpstr>
      <vt:lpstr>APPLE</vt:lpstr>
      <vt:lpstr>Word Cloud Comparison: Apple</vt:lpstr>
      <vt:lpstr>Google</vt:lpstr>
      <vt:lpstr>Word Cloud Comparison: Google</vt:lpstr>
      <vt:lpstr>Android</vt:lpstr>
      <vt:lpstr>Word Cloud Comparison: Android</vt:lpstr>
      <vt:lpstr>Recommendation</vt:lpstr>
      <vt:lpstr>Future Works</vt:lpstr>
      <vt:lpstr>Thank You Q&amp;A</vt:lpstr>
      <vt:lpstr>Appendx: Random Forest Base model and Pipeline (Old Tweet)</vt:lpstr>
      <vt:lpstr>Appendx: Random Forest Base model and Pipeline (New Tweet)</vt:lpstr>
      <vt:lpstr>Appendx: Naïve Bayesian Base model and Grid Search (Old Tweet)</vt:lpstr>
      <vt:lpstr>Appendx: Naïve Bayesian Base model and Grid Search (New Tweet)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PowerPoint Template Slide</dc:title>
  <dc:creator>PresentationGO.com</dc:creator>
  <dc:description>© Copyright PresentationGO.com</dc:description>
  <cp:lastModifiedBy>Sam Lim</cp:lastModifiedBy>
  <cp:revision>12</cp:revision>
  <cp:lastPrinted>2021-07-30T16:00:09Z</cp:lastPrinted>
  <dcterms:created xsi:type="dcterms:W3CDTF">2014-11-26T05:14:11Z</dcterms:created>
  <dcterms:modified xsi:type="dcterms:W3CDTF">2021-07-30T16:00:29Z</dcterms:modified>
  <cp:category>Templates</cp:category>
</cp:coreProperties>
</file>