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20"/>
  </p:notesMasterIdLst>
  <p:sldIdLst>
    <p:sldId id="354" r:id="rId4"/>
    <p:sldId id="352" r:id="rId5"/>
    <p:sldId id="355" r:id="rId6"/>
    <p:sldId id="365" r:id="rId7"/>
    <p:sldId id="364" r:id="rId8"/>
    <p:sldId id="366" r:id="rId9"/>
    <p:sldId id="367" r:id="rId10"/>
    <p:sldId id="356" r:id="rId11"/>
    <p:sldId id="358" r:id="rId12"/>
    <p:sldId id="357" r:id="rId13"/>
    <p:sldId id="359" r:id="rId14"/>
    <p:sldId id="360" r:id="rId15"/>
    <p:sldId id="361" r:id="rId16"/>
    <p:sldId id="368" r:id="rId17"/>
    <p:sldId id="362" r:id="rId18"/>
    <p:sldId id="3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3B3D"/>
    <a:srgbClr val="DD4B39"/>
    <a:srgbClr val="FF0000"/>
    <a:srgbClr val="FE8D3D"/>
    <a:srgbClr val="E5407C"/>
    <a:srgbClr val="4D30D3"/>
    <a:srgbClr val="F46459"/>
    <a:srgbClr val="F9EB42"/>
    <a:srgbClr val="4267B2"/>
    <a:srgbClr val="CB2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10" d="100"/>
          <a:sy n="110" d="100"/>
        </p:scale>
        <p:origin x="48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1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6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8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1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E97005B-E417-4650-866A-44B015A6D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2384425"/>
            <a:ext cx="3030538" cy="36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9F69069-E926-4B35-877F-DFAFC740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384425"/>
            <a:ext cx="3616325" cy="36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CF68707-B9D6-4809-9072-ED2B05633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2384425"/>
            <a:ext cx="3030538" cy="36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D99792-235D-4C0D-B445-07180F2D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Capstone Project: Comparing Consumer Sentiment of Apple, Google, and Android from the Past and Present on Twitter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A36BB-2488-479A-AF27-E47128B7B340}"/>
              </a:ext>
            </a:extLst>
          </p:cNvPr>
          <p:cNvSpPr txBox="1"/>
          <p:nvPr/>
        </p:nvSpPr>
        <p:spPr>
          <a:xfrm>
            <a:off x="9213669" y="6104709"/>
            <a:ext cx="24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Sam Lim</a:t>
            </a:r>
          </a:p>
          <a:p>
            <a:r>
              <a:rPr lang="en-US" dirty="0"/>
              <a:t>Date: 7/28/21</a:t>
            </a:r>
          </a:p>
        </p:txBody>
      </p:sp>
    </p:spTree>
    <p:extLst>
      <p:ext uri="{BB962C8B-B14F-4D97-AF65-F5344CB8AC3E}">
        <p14:creationId xmlns:p14="http://schemas.microsoft.com/office/powerpoint/2010/main" val="365194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Calibri (Body)"/>
              </a:rPr>
              <a:t>Android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8B410-051D-43C5-BEA3-FB4D1C174B46}"/>
              </a:ext>
            </a:extLst>
          </p:cNvPr>
          <p:cNvSpPr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User's sentiment towards Android has improved significantly.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graph may seem to show similar sentiment, the ratio of negative to positive sentiments are not too different, but the total number of positive sentiments has increased.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260DC-5919-42FD-8B97-60A388787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9644" y="3118120"/>
            <a:ext cx="5419344" cy="3483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613720-693C-4B67-8EAA-3635591E8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149" y="3118120"/>
            <a:ext cx="5419344" cy="3483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3A73C2-C20F-47FA-91AF-509AE5877D1C}"/>
              </a:ext>
            </a:extLst>
          </p:cNvPr>
          <p:cNvSpPr txBox="1"/>
          <p:nvPr/>
        </p:nvSpPr>
        <p:spPr>
          <a:xfrm>
            <a:off x="1262743" y="26561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9533F6-31C4-4F00-A756-297A6B1B70A8}"/>
              </a:ext>
            </a:extLst>
          </p:cNvPr>
          <p:cNvSpPr txBox="1"/>
          <p:nvPr/>
        </p:nvSpPr>
        <p:spPr>
          <a:xfrm>
            <a:off x="7126107" y="26561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15455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Comparison Apple: Negative</a:t>
            </a:r>
          </a:p>
        </p:txBody>
      </p:sp>
      <p:pic>
        <p:nvPicPr>
          <p:cNvPr id="4" name="Picture 3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0D942AE8-A76D-4F0F-8500-E3EBE80A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5" y="2276355"/>
            <a:ext cx="5557627" cy="342007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DA90E20-93E6-4C7E-A307-B0EA3EBB1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74" y="2276354"/>
            <a:ext cx="5557627" cy="3420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A0FBC2-A78B-427A-B244-5AEAF817997E}"/>
              </a:ext>
            </a:extLst>
          </p:cNvPr>
          <p:cNvSpPr txBox="1"/>
          <p:nvPr/>
        </p:nvSpPr>
        <p:spPr>
          <a:xfrm>
            <a:off x="1320616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45C37-A0EF-45E3-9977-C94B7D4E34ED}"/>
              </a:ext>
            </a:extLst>
          </p:cNvPr>
          <p:cNvSpPr txBox="1"/>
          <p:nvPr/>
        </p:nvSpPr>
        <p:spPr>
          <a:xfrm>
            <a:off x="7183980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75665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Comparison Google: Neutral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42AE8-A76D-4F0F-8500-E3EBE80A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285" y="2276355"/>
            <a:ext cx="5557626" cy="3420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90E20-93E6-4C7E-A307-B0EA3EBB1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2374" y="2276354"/>
            <a:ext cx="5557627" cy="3420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A0FBC2-A78B-427A-B244-5AEAF817997E}"/>
              </a:ext>
            </a:extLst>
          </p:cNvPr>
          <p:cNvSpPr txBox="1"/>
          <p:nvPr/>
        </p:nvSpPr>
        <p:spPr>
          <a:xfrm>
            <a:off x="1320616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45C37-A0EF-45E3-9977-C94B7D4E34ED}"/>
              </a:ext>
            </a:extLst>
          </p:cNvPr>
          <p:cNvSpPr txBox="1"/>
          <p:nvPr/>
        </p:nvSpPr>
        <p:spPr>
          <a:xfrm>
            <a:off x="7183980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51348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Comparison Android: Positive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42AE8-A76D-4F0F-8500-E3EBE80A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285" y="2276355"/>
            <a:ext cx="5557626" cy="3420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90E20-93E6-4C7E-A307-B0EA3EBB1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2374" y="2276354"/>
            <a:ext cx="5557626" cy="3420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A0FBC2-A78B-427A-B244-5AEAF817997E}"/>
              </a:ext>
            </a:extLst>
          </p:cNvPr>
          <p:cNvSpPr txBox="1"/>
          <p:nvPr/>
        </p:nvSpPr>
        <p:spPr>
          <a:xfrm>
            <a:off x="1320616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45C37-A0EF-45E3-9977-C94B7D4E34ED}"/>
              </a:ext>
            </a:extLst>
          </p:cNvPr>
          <p:cNvSpPr txBox="1"/>
          <p:nvPr/>
        </p:nvSpPr>
        <p:spPr>
          <a:xfrm>
            <a:off x="7183980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32082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D3E5AB-BE36-4483-8D83-8840F83A81F7}"/>
              </a:ext>
            </a:extLst>
          </p:cNvPr>
          <p:cNvSpPr/>
          <p:nvPr/>
        </p:nvSpPr>
        <p:spPr>
          <a:xfrm>
            <a:off x="0" y="1330374"/>
            <a:ext cx="6188364" cy="5849843"/>
          </a:xfrm>
          <a:custGeom>
            <a:avLst/>
            <a:gdLst>
              <a:gd name="connsiteX0" fmla="*/ 3769619 w 6188364"/>
              <a:gd name="connsiteY0" fmla="*/ 0 h 5849843"/>
              <a:gd name="connsiteX1" fmla="*/ 4946577 w 6188364"/>
              <a:gd name="connsiteY1" fmla="*/ 509094 h 5849843"/>
              <a:gd name="connsiteX2" fmla="*/ 5968937 w 6188364"/>
              <a:gd name="connsiteY2" fmla="*/ 119788 h 5849843"/>
              <a:gd name="connsiteX3" fmla="*/ 5260768 w 6188364"/>
              <a:gd name="connsiteY3" fmla="*/ 1008212 h 5849843"/>
              <a:gd name="connsiteX4" fmla="*/ 6188364 w 6188364"/>
              <a:gd name="connsiteY4" fmla="*/ 758662 h 5849843"/>
              <a:gd name="connsiteX5" fmla="*/ 5380457 w 6188364"/>
              <a:gd name="connsiteY5" fmla="*/ 1592198 h 5849843"/>
              <a:gd name="connsiteX6" fmla="*/ 5385432 w 6188364"/>
              <a:gd name="connsiteY6" fmla="*/ 1801813 h 5849843"/>
              <a:gd name="connsiteX7" fmla="*/ 5195922 w 6188364"/>
              <a:gd name="connsiteY7" fmla="*/ 3097030 h 5849843"/>
              <a:gd name="connsiteX8" fmla="*/ 4619923 w 6188364"/>
              <a:gd name="connsiteY8" fmla="*/ 4337341 h 5849843"/>
              <a:gd name="connsiteX9" fmla="*/ 3699799 w 6188364"/>
              <a:gd name="connsiteY9" fmla="*/ 5387986 h 5849843"/>
              <a:gd name="connsiteX10" fmla="*/ 3111330 w 6188364"/>
              <a:gd name="connsiteY10" fmla="*/ 5798522 h 5849843"/>
              <a:gd name="connsiteX11" fmla="*/ 3010461 w 6188364"/>
              <a:gd name="connsiteY11" fmla="*/ 5849843 h 5849843"/>
              <a:gd name="connsiteX12" fmla="*/ 0 w 6188364"/>
              <a:gd name="connsiteY12" fmla="*/ 5849843 h 5849843"/>
              <a:gd name="connsiteX13" fmla="*/ 0 w 6188364"/>
              <a:gd name="connsiteY13" fmla="*/ 5425693 h 5849843"/>
              <a:gd name="connsiteX14" fmla="*/ 24870 w 6188364"/>
              <a:gd name="connsiteY14" fmla="*/ 5415907 h 5849843"/>
              <a:gd name="connsiteX15" fmla="*/ 717533 w 6188364"/>
              <a:gd name="connsiteY15" fmla="*/ 4996182 h 5849843"/>
              <a:gd name="connsiteX16" fmla="*/ 105829 w 6188364"/>
              <a:gd name="connsiteY16" fmla="*/ 4865751 h 5849843"/>
              <a:gd name="connsiteX17" fmla="*/ 0 w 6188364"/>
              <a:gd name="connsiteY17" fmla="*/ 4814378 h 5849843"/>
              <a:gd name="connsiteX18" fmla="*/ 0 w 6188364"/>
              <a:gd name="connsiteY18" fmla="*/ 1286227 h 5849843"/>
              <a:gd name="connsiteX19" fmla="*/ 133759 w 6188364"/>
              <a:gd name="connsiteY19" fmla="*/ 1368563 h 5849843"/>
              <a:gd name="connsiteX20" fmla="*/ 345985 w 6188364"/>
              <a:gd name="connsiteY20" fmla="*/ 1484883 h 5849843"/>
              <a:gd name="connsiteX21" fmla="*/ 2198700 w 6188364"/>
              <a:gd name="connsiteY21" fmla="*/ 1981503 h 5849843"/>
              <a:gd name="connsiteX22" fmla="*/ 2158798 w 6188364"/>
              <a:gd name="connsiteY22" fmla="*/ 1612147 h 5849843"/>
              <a:gd name="connsiteX23" fmla="*/ 2630065 w 6188364"/>
              <a:gd name="connsiteY23" fmla="*/ 471657 h 5849843"/>
              <a:gd name="connsiteX24" fmla="*/ 3769619 w 6188364"/>
              <a:gd name="connsiteY24" fmla="*/ 0 h 584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88364" h="5849843">
                <a:moveTo>
                  <a:pt x="3769619" y="0"/>
                </a:moveTo>
                <a:cubicBezTo>
                  <a:pt x="4235081" y="0"/>
                  <a:pt x="4627394" y="169698"/>
                  <a:pt x="4946577" y="509094"/>
                </a:cubicBezTo>
                <a:cubicBezTo>
                  <a:pt x="5308973" y="439216"/>
                  <a:pt x="5649754" y="309453"/>
                  <a:pt x="5968937" y="119788"/>
                </a:cubicBezTo>
                <a:cubicBezTo>
                  <a:pt x="5845920" y="502450"/>
                  <a:pt x="5609869" y="798597"/>
                  <a:pt x="5260768" y="1008212"/>
                </a:cubicBezTo>
                <a:cubicBezTo>
                  <a:pt x="5569967" y="974939"/>
                  <a:pt x="5879166" y="891755"/>
                  <a:pt x="6188364" y="758662"/>
                </a:cubicBezTo>
                <a:cubicBezTo>
                  <a:pt x="5965591" y="1084752"/>
                  <a:pt x="5696295" y="1362597"/>
                  <a:pt x="5380457" y="1592198"/>
                </a:cubicBezTo>
                <a:cubicBezTo>
                  <a:pt x="5383768" y="1638777"/>
                  <a:pt x="5385432" y="1708654"/>
                  <a:pt x="5385432" y="1801813"/>
                </a:cubicBezTo>
                <a:cubicBezTo>
                  <a:pt x="5385432" y="2234385"/>
                  <a:pt x="5322268" y="2666124"/>
                  <a:pt x="5195922" y="3097030"/>
                </a:cubicBezTo>
                <a:cubicBezTo>
                  <a:pt x="5069577" y="3527936"/>
                  <a:pt x="4877589" y="3941373"/>
                  <a:pt x="4619923" y="4337341"/>
                </a:cubicBezTo>
                <a:cubicBezTo>
                  <a:pt x="4362259" y="4733308"/>
                  <a:pt x="4055538" y="5083529"/>
                  <a:pt x="3699799" y="5387986"/>
                </a:cubicBezTo>
                <a:cubicBezTo>
                  <a:pt x="3521929" y="5540224"/>
                  <a:pt x="3325772" y="5677069"/>
                  <a:pt x="3111330" y="5798522"/>
                </a:cubicBezTo>
                <a:lnTo>
                  <a:pt x="3010461" y="5849843"/>
                </a:lnTo>
                <a:lnTo>
                  <a:pt x="0" y="5849843"/>
                </a:lnTo>
                <a:lnTo>
                  <a:pt x="0" y="5425693"/>
                </a:lnTo>
                <a:lnTo>
                  <a:pt x="24870" y="5415907"/>
                </a:lnTo>
                <a:cubicBezTo>
                  <a:pt x="267214" y="5308285"/>
                  <a:pt x="498102" y="5168376"/>
                  <a:pt x="717533" y="4996182"/>
                </a:cubicBezTo>
                <a:cubicBezTo>
                  <a:pt x="499345" y="4992019"/>
                  <a:pt x="295444" y="4948544"/>
                  <a:pt x="105829" y="4865751"/>
                </a:cubicBezTo>
                <a:lnTo>
                  <a:pt x="0" y="4814378"/>
                </a:lnTo>
                <a:lnTo>
                  <a:pt x="0" y="1286227"/>
                </a:lnTo>
                <a:lnTo>
                  <a:pt x="133759" y="1368563"/>
                </a:lnTo>
                <a:cubicBezTo>
                  <a:pt x="203138" y="1408883"/>
                  <a:pt x="273879" y="1447656"/>
                  <a:pt x="345985" y="1484883"/>
                </a:cubicBezTo>
                <a:cubicBezTo>
                  <a:pt x="922816" y="1782678"/>
                  <a:pt x="1540399" y="1948230"/>
                  <a:pt x="2198700" y="1981503"/>
                </a:cubicBezTo>
                <a:cubicBezTo>
                  <a:pt x="2172075" y="1855054"/>
                  <a:pt x="2158798" y="1731935"/>
                  <a:pt x="2158798" y="1612147"/>
                </a:cubicBezTo>
                <a:cubicBezTo>
                  <a:pt x="2158798" y="1166270"/>
                  <a:pt x="2315893" y="786106"/>
                  <a:pt x="2630065" y="471657"/>
                </a:cubicBezTo>
                <a:cubicBezTo>
                  <a:pt x="2944257" y="157225"/>
                  <a:pt x="3324107" y="0"/>
                  <a:pt x="3769619" y="0"/>
                </a:cubicBezTo>
                <a:close/>
              </a:path>
            </a:pathLst>
          </a:cu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15B28-B541-4D89-91E6-28F314FEC53B}"/>
              </a:ext>
            </a:extLst>
          </p:cNvPr>
          <p:cNvSpPr/>
          <p:nvPr/>
        </p:nvSpPr>
        <p:spPr>
          <a:xfrm>
            <a:off x="6493165" y="1032755"/>
            <a:ext cx="51654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recommend using the Random Forest model with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gridsearch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model was able to improve on the low recall score for tweets with negative sentiments while maintaining the relatively high recall scores for other tweets.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that the consumer's sentiment towards some of these companies have turned more negative, it could be recommended that these companies start paying more attention to their consumers to retain/improve their relationships with their customers.</a:t>
            </a:r>
          </a:p>
        </p:txBody>
      </p:sp>
    </p:spTree>
    <p:extLst>
      <p:ext uri="{BB962C8B-B14F-4D97-AF65-F5344CB8AC3E}">
        <p14:creationId xmlns:p14="http://schemas.microsoft.com/office/powerpoint/2010/main" val="2786818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2D2B-C871-4189-A3BD-BF1A596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F4D57-DA2F-4AE8-937C-B5A029D35B7A}"/>
              </a:ext>
            </a:extLst>
          </p:cNvPr>
          <p:cNvSpPr/>
          <p:nvPr/>
        </p:nvSpPr>
        <p:spPr>
          <a:xfrm>
            <a:off x="273133" y="1172091"/>
            <a:ext cx="573578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timeline that displays continuous changes in public's sentiment towards these companies.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important events to the timelines to have a better understanding of what end consumers' wants and needs.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monthly/quarterly/annual earnings to show the relationship between the rate of increase in earnings to public sentiment.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companies that have continuously improved its relations with the end consumers and report on the changes in their earnings.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F0E749-00EC-4CCB-9E87-D06A59AB59E8}"/>
              </a:ext>
            </a:extLst>
          </p:cNvPr>
          <p:cNvSpPr>
            <a:spLocks noChangeAspect="1"/>
          </p:cNvSpPr>
          <p:nvPr/>
        </p:nvSpPr>
        <p:spPr>
          <a:xfrm flipH="1">
            <a:off x="6334504" y="1320926"/>
            <a:ext cx="5857496" cy="5537074"/>
          </a:xfrm>
          <a:custGeom>
            <a:avLst/>
            <a:gdLst>
              <a:gd name="connsiteX0" fmla="*/ 3769619 w 6188364"/>
              <a:gd name="connsiteY0" fmla="*/ 0 h 5849843"/>
              <a:gd name="connsiteX1" fmla="*/ 4946577 w 6188364"/>
              <a:gd name="connsiteY1" fmla="*/ 509094 h 5849843"/>
              <a:gd name="connsiteX2" fmla="*/ 5968937 w 6188364"/>
              <a:gd name="connsiteY2" fmla="*/ 119788 h 5849843"/>
              <a:gd name="connsiteX3" fmla="*/ 5260768 w 6188364"/>
              <a:gd name="connsiteY3" fmla="*/ 1008212 h 5849843"/>
              <a:gd name="connsiteX4" fmla="*/ 6188364 w 6188364"/>
              <a:gd name="connsiteY4" fmla="*/ 758662 h 5849843"/>
              <a:gd name="connsiteX5" fmla="*/ 5380457 w 6188364"/>
              <a:gd name="connsiteY5" fmla="*/ 1592198 h 5849843"/>
              <a:gd name="connsiteX6" fmla="*/ 5385432 w 6188364"/>
              <a:gd name="connsiteY6" fmla="*/ 1801813 h 5849843"/>
              <a:gd name="connsiteX7" fmla="*/ 5195922 w 6188364"/>
              <a:gd name="connsiteY7" fmla="*/ 3097030 h 5849843"/>
              <a:gd name="connsiteX8" fmla="*/ 4619923 w 6188364"/>
              <a:gd name="connsiteY8" fmla="*/ 4337341 h 5849843"/>
              <a:gd name="connsiteX9" fmla="*/ 3699799 w 6188364"/>
              <a:gd name="connsiteY9" fmla="*/ 5387986 h 5849843"/>
              <a:gd name="connsiteX10" fmla="*/ 3111330 w 6188364"/>
              <a:gd name="connsiteY10" fmla="*/ 5798522 h 5849843"/>
              <a:gd name="connsiteX11" fmla="*/ 3010461 w 6188364"/>
              <a:gd name="connsiteY11" fmla="*/ 5849843 h 5849843"/>
              <a:gd name="connsiteX12" fmla="*/ 0 w 6188364"/>
              <a:gd name="connsiteY12" fmla="*/ 5849843 h 5849843"/>
              <a:gd name="connsiteX13" fmla="*/ 0 w 6188364"/>
              <a:gd name="connsiteY13" fmla="*/ 5425693 h 5849843"/>
              <a:gd name="connsiteX14" fmla="*/ 24870 w 6188364"/>
              <a:gd name="connsiteY14" fmla="*/ 5415907 h 5849843"/>
              <a:gd name="connsiteX15" fmla="*/ 717533 w 6188364"/>
              <a:gd name="connsiteY15" fmla="*/ 4996182 h 5849843"/>
              <a:gd name="connsiteX16" fmla="*/ 105829 w 6188364"/>
              <a:gd name="connsiteY16" fmla="*/ 4865751 h 5849843"/>
              <a:gd name="connsiteX17" fmla="*/ 0 w 6188364"/>
              <a:gd name="connsiteY17" fmla="*/ 4814378 h 5849843"/>
              <a:gd name="connsiteX18" fmla="*/ 0 w 6188364"/>
              <a:gd name="connsiteY18" fmla="*/ 1286227 h 5849843"/>
              <a:gd name="connsiteX19" fmla="*/ 133759 w 6188364"/>
              <a:gd name="connsiteY19" fmla="*/ 1368563 h 5849843"/>
              <a:gd name="connsiteX20" fmla="*/ 345985 w 6188364"/>
              <a:gd name="connsiteY20" fmla="*/ 1484883 h 5849843"/>
              <a:gd name="connsiteX21" fmla="*/ 2198700 w 6188364"/>
              <a:gd name="connsiteY21" fmla="*/ 1981503 h 5849843"/>
              <a:gd name="connsiteX22" fmla="*/ 2158798 w 6188364"/>
              <a:gd name="connsiteY22" fmla="*/ 1612147 h 5849843"/>
              <a:gd name="connsiteX23" fmla="*/ 2630065 w 6188364"/>
              <a:gd name="connsiteY23" fmla="*/ 471657 h 5849843"/>
              <a:gd name="connsiteX24" fmla="*/ 3769619 w 6188364"/>
              <a:gd name="connsiteY24" fmla="*/ 0 h 584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88364" h="5849843">
                <a:moveTo>
                  <a:pt x="3769619" y="0"/>
                </a:moveTo>
                <a:cubicBezTo>
                  <a:pt x="4235081" y="0"/>
                  <a:pt x="4627394" y="169698"/>
                  <a:pt x="4946577" y="509094"/>
                </a:cubicBezTo>
                <a:cubicBezTo>
                  <a:pt x="5308973" y="439216"/>
                  <a:pt x="5649754" y="309453"/>
                  <a:pt x="5968937" y="119788"/>
                </a:cubicBezTo>
                <a:cubicBezTo>
                  <a:pt x="5845920" y="502450"/>
                  <a:pt x="5609869" y="798597"/>
                  <a:pt x="5260768" y="1008212"/>
                </a:cubicBezTo>
                <a:cubicBezTo>
                  <a:pt x="5569967" y="974939"/>
                  <a:pt x="5879166" y="891755"/>
                  <a:pt x="6188364" y="758662"/>
                </a:cubicBezTo>
                <a:cubicBezTo>
                  <a:pt x="5965591" y="1084752"/>
                  <a:pt x="5696295" y="1362597"/>
                  <a:pt x="5380457" y="1592198"/>
                </a:cubicBezTo>
                <a:cubicBezTo>
                  <a:pt x="5383768" y="1638777"/>
                  <a:pt x="5385432" y="1708654"/>
                  <a:pt x="5385432" y="1801813"/>
                </a:cubicBezTo>
                <a:cubicBezTo>
                  <a:pt x="5385432" y="2234385"/>
                  <a:pt x="5322268" y="2666124"/>
                  <a:pt x="5195922" y="3097030"/>
                </a:cubicBezTo>
                <a:cubicBezTo>
                  <a:pt x="5069577" y="3527936"/>
                  <a:pt x="4877589" y="3941373"/>
                  <a:pt x="4619923" y="4337341"/>
                </a:cubicBezTo>
                <a:cubicBezTo>
                  <a:pt x="4362259" y="4733308"/>
                  <a:pt x="4055538" y="5083529"/>
                  <a:pt x="3699799" y="5387986"/>
                </a:cubicBezTo>
                <a:cubicBezTo>
                  <a:pt x="3521929" y="5540224"/>
                  <a:pt x="3325772" y="5677069"/>
                  <a:pt x="3111330" y="5798522"/>
                </a:cubicBezTo>
                <a:lnTo>
                  <a:pt x="3010461" y="5849843"/>
                </a:lnTo>
                <a:lnTo>
                  <a:pt x="0" y="5849843"/>
                </a:lnTo>
                <a:lnTo>
                  <a:pt x="0" y="5425693"/>
                </a:lnTo>
                <a:lnTo>
                  <a:pt x="24870" y="5415907"/>
                </a:lnTo>
                <a:cubicBezTo>
                  <a:pt x="267214" y="5308285"/>
                  <a:pt x="498102" y="5168376"/>
                  <a:pt x="717533" y="4996182"/>
                </a:cubicBezTo>
                <a:cubicBezTo>
                  <a:pt x="499345" y="4992019"/>
                  <a:pt x="295444" y="4948544"/>
                  <a:pt x="105829" y="4865751"/>
                </a:cubicBezTo>
                <a:lnTo>
                  <a:pt x="0" y="4814378"/>
                </a:lnTo>
                <a:lnTo>
                  <a:pt x="0" y="1286227"/>
                </a:lnTo>
                <a:lnTo>
                  <a:pt x="133759" y="1368563"/>
                </a:lnTo>
                <a:cubicBezTo>
                  <a:pt x="203138" y="1408883"/>
                  <a:pt x="273879" y="1447656"/>
                  <a:pt x="345985" y="1484883"/>
                </a:cubicBezTo>
                <a:cubicBezTo>
                  <a:pt x="922816" y="1782678"/>
                  <a:pt x="1540399" y="1948230"/>
                  <a:pt x="2198700" y="1981503"/>
                </a:cubicBezTo>
                <a:cubicBezTo>
                  <a:pt x="2172075" y="1855054"/>
                  <a:pt x="2158798" y="1731935"/>
                  <a:pt x="2158798" y="1612147"/>
                </a:cubicBezTo>
                <a:cubicBezTo>
                  <a:pt x="2158798" y="1166270"/>
                  <a:pt x="2315893" y="786106"/>
                  <a:pt x="2630065" y="471657"/>
                </a:cubicBezTo>
                <a:cubicBezTo>
                  <a:pt x="2944257" y="157225"/>
                  <a:pt x="3324107" y="0"/>
                  <a:pt x="3769619" y="0"/>
                </a:cubicBezTo>
                <a:close/>
              </a:path>
            </a:pathLst>
          </a:cu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08473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C2C7-94DC-40B4-A7A3-C779995D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68" y="2689944"/>
            <a:ext cx="10515600" cy="7390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800" dirty="0"/>
              <a:t>Thank You</a:t>
            </a:r>
            <a:br>
              <a:rPr lang="en-US" dirty="0"/>
            </a:b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6397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D3E5AB-BE36-4483-8D83-8840F83A81F7}"/>
              </a:ext>
            </a:extLst>
          </p:cNvPr>
          <p:cNvSpPr/>
          <p:nvPr/>
        </p:nvSpPr>
        <p:spPr>
          <a:xfrm>
            <a:off x="0" y="1330374"/>
            <a:ext cx="6188364" cy="5849843"/>
          </a:xfrm>
          <a:custGeom>
            <a:avLst/>
            <a:gdLst>
              <a:gd name="connsiteX0" fmla="*/ 3769619 w 6188364"/>
              <a:gd name="connsiteY0" fmla="*/ 0 h 5849843"/>
              <a:gd name="connsiteX1" fmla="*/ 4946577 w 6188364"/>
              <a:gd name="connsiteY1" fmla="*/ 509094 h 5849843"/>
              <a:gd name="connsiteX2" fmla="*/ 5968937 w 6188364"/>
              <a:gd name="connsiteY2" fmla="*/ 119788 h 5849843"/>
              <a:gd name="connsiteX3" fmla="*/ 5260768 w 6188364"/>
              <a:gd name="connsiteY3" fmla="*/ 1008212 h 5849843"/>
              <a:gd name="connsiteX4" fmla="*/ 6188364 w 6188364"/>
              <a:gd name="connsiteY4" fmla="*/ 758662 h 5849843"/>
              <a:gd name="connsiteX5" fmla="*/ 5380457 w 6188364"/>
              <a:gd name="connsiteY5" fmla="*/ 1592198 h 5849843"/>
              <a:gd name="connsiteX6" fmla="*/ 5385432 w 6188364"/>
              <a:gd name="connsiteY6" fmla="*/ 1801813 h 5849843"/>
              <a:gd name="connsiteX7" fmla="*/ 5195922 w 6188364"/>
              <a:gd name="connsiteY7" fmla="*/ 3097030 h 5849843"/>
              <a:gd name="connsiteX8" fmla="*/ 4619923 w 6188364"/>
              <a:gd name="connsiteY8" fmla="*/ 4337341 h 5849843"/>
              <a:gd name="connsiteX9" fmla="*/ 3699799 w 6188364"/>
              <a:gd name="connsiteY9" fmla="*/ 5387986 h 5849843"/>
              <a:gd name="connsiteX10" fmla="*/ 3111330 w 6188364"/>
              <a:gd name="connsiteY10" fmla="*/ 5798522 h 5849843"/>
              <a:gd name="connsiteX11" fmla="*/ 3010461 w 6188364"/>
              <a:gd name="connsiteY11" fmla="*/ 5849843 h 5849843"/>
              <a:gd name="connsiteX12" fmla="*/ 0 w 6188364"/>
              <a:gd name="connsiteY12" fmla="*/ 5849843 h 5849843"/>
              <a:gd name="connsiteX13" fmla="*/ 0 w 6188364"/>
              <a:gd name="connsiteY13" fmla="*/ 5425693 h 5849843"/>
              <a:gd name="connsiteX14" fmla="*/ 24870 w 6188364"/>
              <a:gd name="connsiteY14" fmla="*/ 5415907 h 5849843"/>
              <a:gd name="connsiteX15" fmla="*/ 717533 w 6188364"/>
              <a:gd name="connsiteY15" fmla="*/ 4996182 h 5849843"/>
              <a:gd name="connsiteX16" fmla="*/ 105829 w 6188364"/>
              <a:gd name="connsiteY16" fmla="*/ 4865751 h 5849843"/>
              <a:gd name="connsiteX17" fmla="*/ 0 w 6188364"/>
              <a:gd name="connsiteY17" fmla="*/ 4814378 h 5849843"/>
              <a:gd name="connsiteX18" fmla="*/ 0 w 6188364"/>
              <a:gd name="connsiteY18" fmla="*/ 1286227 h 5849843"/>
              <a:gd name="connsiteX19" fmla="*/ 133759 w 6188364"/>
              <a:gd name="connsiteY19" fmla="*/ 1368563 h 5849843"/>
              <a:gd name="connsiteX20" fmla="*/ 345985 w 6188364"/>
              <a:gd name="connsiteY20" fmla="*/ 1484883 h 5849843"/>
              <a:gd name="connsiteX21" fmla="*/ 2198700 w 6188364"/>
              <a:gd name="connsiteY21" fmla="*/ 1981503 h 5849843"/>
              <a:gd name="connsiteX22" fmla="*/ 2158798 w 6188364"/>
              <a:gd name="connsiteY22" fmla="*/ 1612147 h 5849843"/>
              <a:gd name="connsiteX23" fmla="*/ 2630065 w 6188364"/>
              <a:gd name="connsiteY23" fmla="*/ 471657 h 5849843"/>
              <a:gd name="connsiteX24" fmla="*/ 3769619 w 6188364"/>
              <a:gd name="connsiteY24" fmla="*/ 0 h 584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88364" h="5849843">
                <a:moveTo>
                  <a:pt x="3769619" y="0"/>
                </a:moveTo>
                <a:cubicBezTo>
                  <a:pt x="4235081" y="0"/>
                  <a:pt x="4627394" y="169698"/>
                  <a:pt x="4946577" y="509094"/>
                </a:cubicBezTo>
                <a:cubicBezTo>
                  <a:pt x="5308973" y="439216"/>
                  <a:pt x="5649754" y="309453"/>
                  <a:pt x="5968937" y="119788"/>
                </a:cubicBezTo>
                <a:cubicBezTo>
                  <a:pt x="5845920" y="502450"/>
                  <a:pt x="5609869" y="798597"/>
                  <a:pt x="5260768" y="1008212"/>
                </a:cubicBezTo>
                <a:cubicBezTo>
                  <a:pt x="5569967" y="974939"/>
                  <a:pt x="5879166" y="891755"/>
                  <a:pt x="6188364" y="758662"/>
                </a:cubicBezTo>
                <a:cubicBezTo>
                  <a:pt x="5965591" y="1084752"/>
                  <a:pt x="5696295" y="1362597"/>
                  <a:pt x="5380457" y="1592198"/>
                </a:cubicBezTo>
                <a:cubicBezTo>
                  <a:pt x="5383768" y="1638777"/>
                  <a:pt x="5385432" y="1708654"/>
                  <a:pt x="5385432" y="1801813"/>
                </a:cubicBezTo>
                <a:cubicBezTo>
                  <a:pt x="5385432" y="2234385"/>
                  <a:pt x="5322268" y="2666124"/>
                  <a:pt x="5195922" y="3097030"/>
                </a:cubicBezTo>
                <a:cubicBezTo>
                  <a:pt x="5069577" y="3527936"/>
                  <a:pt x="4877589" y="3941373"/>
                  <a:pt x="4619923" y="4337341"/>
                </a:cubicBezTo>
                <a:cubicBezTo>
                  <a:pt x="4362259" y="4733308"/>
                  <a:pt x="4055538" y="5083529"/>
                  <a:pt x="3699799" y="5387986"/>
                </a:cubicBezTo>
                <a:cubicBezTo>
                  <a:pt x="3521929" y="5540224"/>
                  <a:pt x="3325772" y="5677069"/>
                  <a:pt x="3111330" y="5798522"/>
                </a:cubicBezTo>
                <a:lnTo>
                  <a:pt x="3010461" y="5849843"/>
                </a:lnTo>
                <a:lnTo>
                  <a:pt x="0" y="5849843"/>
                </a:lnTo>
                <a:lnTo>
                  <a:pt x="0" y="5425693"/>
                </a:lnTo>
                <a:lnTo>
                  <a:pt x="24870" y="5415907"/>
                </a:lnTo>
                <a:cubicBezTo>
                  <a:pt x="267214" y="5308285"/>
                  <a:pt x="498102" y="5168376"/>
                  <a:pt x="717533" y="4996182"/>
                </a:cubicBezTo>
                <a:cubicBezTo>
                  <a:pt x="499345" y="4992019"/>
                  <a:pt x="295444" y="4948544"/>
                  <a:pt x="105829" y="4865751"/>
                </a:cubicBezTo>
                <a:lnTo>
                  <a:pt x="0" y="4814378"/>
                </a:lnTo>
                <a:lnTo>
                  <a:pt x="0" y="1286227"/>
                </a:lnTo>
                <a:lnTo>
                  <a:pt x="133759" y="1368563"/>
                </a:lnTo>
                <a:cubicBezTo>
                  <a:pt x="203138" y="1408883"/>
                  <a:pt x="273879" y="1447656"/>
                  <a:pt x="345985" y="1484883"/>
                </a:cubicBezTo>
                <a:cubicBezTo>
                  <a:pt x="922816" y="1782678"/>
                  <a:pt x="1540399" y="1948230"/>
                  <a:pt x="2198700" y="1981503"/>
                </a:cubicBezTo>
                <a:cubicBezTo>
                  <a:pt x="2172075" y="1855054"/>
                  <a:pt x="2158798" y="1731935"/>
                  <a:pt x="2158798" y="1612147"/>
                </a:cubicBezTo>
                <a:cubicBezTo>
                  <a:pt x="2158798" y="1166270"/>
                  <a:pt x="2315893" y="786106"/>
                  <a:pt x="2630065" y="471657"/>
                </a:cubicBezTo>
                <a:cubicBezTo>
                  <a:pt x="2944257" y="157225"/>
                  <a:pt x="3324107" y="0"/>
                  <a:pt x="3769619" y="0"/>
                </a:cubicBezTo>
                <a:close/>
              </a:path>
            </a:pathLst>
          </a:cu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8B410-051D-43C5-BEA3-FB4D1C174B46}"/>
              </a:ext>
            </a:extLst>
          </p:cNvPr>
          <p:cNvSpPr/>
          <p:nvPr/>
        </p:nvSpPr>
        <p:spPr>
          <a:xfrm>
            <a:off x="5902754" y="2748341"/>
            <a:ext cx="59496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better or worse, people's perception of tech giants have changed over time. A company that consults these large companies' PR teams have hired me to find how the consumers' sentiments have changed. To gather the necessary information, I am going to go to Twitter, and perform NLP sentiment analysis of the general public's sentiment towards these companies from the past and present.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5A5DB-6FBB-4BB9-B2CD-94B4BF93D759}"/>
              </a:ext>
            </a:extLst>
          </p:cNvPr>
          <p:cNvSpPr/>
          <p:nvPr/>
        </p:nvSpPr>
        <p:spPr>
          <a:xfrm>
            <a:off x="6534488" y="1736109"/>
            <a:ext cx="4472315" cy="707886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4000" b="1" cap="all" dirty="0"/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128521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D3E5AB-BE36-4483-8D83-8840F83A81F7}"/>
              </a:ext>
            </a:extLst>
          </p:cNvPr>
          <p:cNvSpPr>
            <a:spLocks noChangeAspect="1"/>
          </p:cNvSpPr>
          <p:nvPr/>
        </p:nvSpPr>
        <p:spPr>
          <a:xfrm flipH="1">
            <a:off x="6334504" y="1320926"/>
            <a:ext cx="5857496" cy="5537074"/>
          </a:xfrm>
          <a:custGeom>
            <a:avLst/>
            <a:gdLst>
              <a:gd name="connsiteX0" fmla="*/ 3769619 w 6188364"/>
              <a:gd name="connsiteY0" fmla="*/ 0 h 5849843"/>
              <a:gd name="connsiteX1" fmla="*/ 4946577 w 6188364"/>
              <a:gd name="connsiteY1" fmla="*/ 509094 h 5849843"/>
              <a:gd name="connsiteX2" fmla="*/ 5968937 w 6188364"/>
              <a:gd name="connsiteY2" fmla="*/ 119788 h 5849843"/>
              <a:gd name="connsiteX3" fmla="*/ 5260768 w 6188364"/>
              <a:gd name="connsiteY3" fmla="*/ 1008212 h 5849843"/>
              <a:gd name="connsiteX4" fmla="*/ 6188364 w 6188364"/>
              <a:gd name="connsiteY4" fmla="*/ 758662 h 5849843"/>
              <a:gd name="connsiteX5" fmla="*/ 5380457 w 6188364"/>
              <a:gd name="connsiteY5" fmla="*/ 1592198 h 5849843"/>
              <a:gd name="connsiteX6" fmla="*/ 5385432 w 6188364"/>
              <a:gd name="connsiteY6" fmla="*/ 1801813 h 5849843"/>
              <a:gd name="connsiteX7" fmla="*/ 5195922 w 6188364"/>
              <a:gd name="connsiteY7" fmla="*/ 3097030 h 5849843"/>
              <a:gd name="connsiteX8" fmla="*/ 4619923 w 6188364"/>
              <a:gd name="connsiteY8" fmla="*/ 4337341 h 5849843"/>
              <a:gd name="connsiteX9" fmla="*/ 3699799 w 6188364"/>
              <a:gd name="connsiteY9" fmla="*/ 5387986 h 5849843"/>
              <a:gd name="connsiteX10" fmla="*/ 3111330 w 6188364"/>
              <a:gd name="connsiteY10" fmla="*/ 5798522 h 5849843"/>
              <a:gd name="connsiteX11" fmla="*/ 3010461 w 6188364"/>
              <a:gd name="connsiteY11" fmla="*/ 5849843 h 5849843"/>
              <a:gd name="connsiteX12" fmla="*/ 0 w 6188364"/>
              <a:gd name="connsiteY12" fmla="*/ 5849843 h 5849843"/>
              <a:gd name="connsiteX13" fmla="*/ 0 w 6188364"/>
              <a:gd name="connsiteY13" fmla="*/ 5425693 h 5849843"/>
              <a:gd name="connsiteX14" fmla="*/ 24870 w 6188364"/>
              <a:gd name="connsiteY14" fmla="*/ 5415907 h 5849843"/>
              <a:gd name="connsiteX15" fmla="*/ 717533 w 6188364"/>
              <a:gd name="connsiteY15" fmla="*/ 4996182 h 5849843"/>
              <a:gd name="connsiteX16" fmla="*/ 105829 w 6188364"/>
              <a:gd name="connsiteY16" fmla="*/ 4865751 h 5849843"/>
              <a:gd name="connsiteX17" fmla="*/ 0 w 6188364"/>
              <a:gd name="connsiteY17" fmla="*/ 4814378 h 5849843"/>
              <a:gd name="connsiteX18" fmla="*/ 0 w 6188364"/>
              <a:gd name="connsiteY18" fmla="*/ 1286227 h 5849843"/>
              <a:gd name="connsiteX19" fmla="*/ 133759 w 6188364"/>
              <a:gd name="connsiteY19" fmla="*/ 1368563 h 5849843"/>
              <a:gd name="connsiteX20" fmla="*/ 345985 w 6188364"/>
              <a:gd name="connsiteY20" fmla="*/ 1484883 h 5849843"/>
              <a:gd name="connsiteX21" fmla="*/ 2198700 w 6188364"/>
              <a:gd name="connsiteY21" fmla="*/ 1981503 h 5849843"/>
              <a:gd name="connsiteX22" fmla="*/ 2158798 w 6188364"/>
              <a:gd name="connsiteY22" fmla="*/ 1612147 h 5849843"/>
              <a:gd name="connsiteX23" fmla="*/ 2630065 w 6188364"/>
              <a:gd name="connsiteY23" fmla="*/ 471657 h 5849843"/>
              <a:gd name="connsiteX24" fmla="*/ 3769619 w 6188364"/>
              <a:gd name="connsiteY24" fmla="*/ 0 h 584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88364" h="5849843">
                <a:moveTo>
                  <a:pt x="3769619" y="0"/>
                </a:moveTo>
                <a:cubicBezTo>
                  <a:pt x="4235081" y="0"/>
                  <a:pt x="4627394" y="169698"/>
                  <a:pt x="4946577" y="509094"/>
                </a:cubicBezTo>
                <a:cubicBezTo>
                  <a:pt x="5308973" y="439216"/>
                  <a:pt x="5649754" y="309453"/>
                  <a:pt x="5968937" y="119788"/>
                </a:cubicBezTo>
                <a:cubicBezTo>
                  <a:pt x="5845920" y="502450"/>
                  <a:pt x="5609869" y="798597"/>
                  <a:pt x="5260768" y="1008212"/>
                </a:cubicBezTo>
                <a:cubicBezTo>
                  <a:pt x="5569967" y="974939"/>
                  <a:pt x="5879166" y="891755"/>
                  <a:pt x="6188364" y="758662"/>
                </a:cubicBezTo>
                <a:cubicBezTo>
                  <a:pt x="5965591" y="1084752"/>
                  <a:pt x="5696295" y="1362597"/>
                  <a:pt x="5380457" y="1592198"/>
                </a:cubicBezTo>
                <a:cubicBezTo>
                  <a:pt x="5383768" y="1638777"/>
                  <a:pt x="5385432" y="1708654"/>
                  <a:pt x="5385432" y="1801813"/>
                </a:cubicBezTo>
                <a:cubicBezTo>
                  <a:pt x="5385432" y="2234385"/>
                  <a:pt x="5322268" y="2666124"/>
                  <a:pt x="5195922" y="3097030"/>
                </a:cubicBezTo>
                <a:cubicBezTo>
                  <a:pt x="5069577" y="3527936"/>
                  <a:pt x="4877589" y="3941373"/>
                  <a:pt x="4619923" y="4337341"/>
                </a:cubicBezTo>
                <a:cubicBezTo>
                  <a:pt x="4362259" y="4733308"/>
                  <a:pt x="4055538" y="5083529"/>
                  <a:pt x="3699799" y="5387986"/>
                </a:cubicBezTo>
                <a:cubicBezTo>
                  <a:pt x="3521929" y="5540224"/>
                  <a:pt x="3325772" y="5677069"/>
                  <a:pt x="3111330" y="5798522"/>
                </a:cubicBezTo>
                <a:lnTo>
                  <a:pt x="3010461" y="5849843"/>
                </a:lnTo>
                <a:lnTo>
                  <a:pt x="0" y="5849843"/>
                </a:lnTo>
                <a:lnTo>
                  <a:pt x="0" y="5425693"/>
                </a:lnTo>
                <a:lnTo>
                  <a:pt x="24870" y="5415907"/>
                </a:lnTo>
                <a:cubicBezTo>
                  <a:pt x="267214" y="5308285"/>
                  <a:pt x="498102" y="5168376"/>
                  <a:pt x="717533" y="4996182"/>
                </a:cubicBezTo>
                <a:cubicBezTo>
                  <a:pt x="499345" y="4992019"/>
                  <a:pt x="295444" y="4948544"/>
                  <a:pt x="105829" y="4865751"/>
                </a:cubicBezTo>
                <a:lnTo>
                  <a:pt x="0" y="4814378"/>
                </a:lnTo>
                <a:lnTo>
                  <a:pt x="0" y="1286227"/>
                </a:lnTo>
                <a:lnTo>
                  <a:pt x="133759" y="1368563"/>
                </a:lnTo>
                <a:cubicBezTo>
                  <a:pt x="203138" y="1408883"/>
                  <a:pt x="273879" y="1447656"/>
                  <a:pt x="345985" y="1484883"/>
                </a:cubicBezTo>
                <a:cubicBezTo>
                  <a:pt x="922816" y="1782678"/>
                  <a:pt x="1540399" y="1948230"/>
                  <a:pt x="2198700" y="1981503"/>
                </a:cubicBezTo>
                <a:cubicBezTo>
                  <a:pt x="2172075" y="1855054"/>
                  <a:pt x="2158798" y="1731935"/>
                  <a:pt x="2158798" y="1612147"/>
                </a:cubicBezTo>
                <a:cubicBezTo>
                  <a:pt x="2158798" y="1166270"/>
                  <a:pt x="2315893" y="786106"/>
                  <a:pt x="2630065" y="471657"/>
                </a:cubicBezTo>
                <a:cubicBezTo>
                  <a:pt x="2944257" y="157225"/>
                  <a:pt x="3324107" y="0"/>
                  <a:pt x="3769619" y="0"/>
                </a:cubicBezTo>
                <a:close/>
              </a:path>
            </a:pathLst>
          </a:cu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8B410-051D-43C5-BEA3-FB4D1C174B46}"/>
              </a:ext>
            </a:extLst>
          </p:cNvPr>
          <p:cNvSpPr/>
          <p:nvPr/>
        </p:nvSpPr>
        <p:spPr>
          <a:xfrm>
            <a:off x="452587" y="2635131"/>
            <a:ext cx="57357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Tweepy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Twitter's Developer API, I was able to gather around 3,000 current user tweets about these companies.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each company, I collected 1,500 tweets, but around 1/3 of the tweets did not contain any information of said companies.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containing older tweets were provided.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5A5DB-6FBB-4BB9-B2CD-94B4BF93D759}"/>
              </a:ext>
            </a:extLst>
          </p:cNvPr>
          <p:cNvSpPr/>
          <p:nvPr/>
        </p:nvSpPr>
        <p:spPr>
          <a:xfrm>
            <a:off x="1299059" y="1744818"/>
            <a:ext cx="4042838" cy="707886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4000" b="1" cap="all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18705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ED46-5373-4E28-AD54-2825E7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Imbalance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19415EE-CFBD-47F7-BC50-FAA41B4E7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656" y="163481"/>
            <a:ext cx="4563025" cy="324918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494D4E7-C931-443D-A7FC-9E94FC820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655" y="3445331"/>
            <a:ext cx="4563025" cy="32491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2408B5-CB38-4B7D-82F7-56C928E19215}"/>
              </a:ext>
            </a:extLst>
          </p:cNvPr>
          <p:cNvSpPr/>
          <p:nvPr/>
        </p:nvSpPr>
        <p:spPr>
          <a:xfrm>
            <a:off x="838200" y="1301631"/>
            <a:ext cx="50006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both the old tweets and new tweets, there was an imbalance in the number of the three sentiments.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top image represents the number of old tweets with the respective sentiments, and the bottom represents the new tweets with the respective sentiments.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both old and new tweets, the number of negative tweets were around a third of the size of the neutral tweets and positive tweets.</a:t>
            </a:r>
          </a:p>
        </p:txBody>
      </p:sp>
    </p:spTree>
    <p:extLst>
      <p:ext uri="{BB962C8B-B14F-4D97-AF65-F5344CB8AC3E}">
        <p14:creationId xmlns:p14="http://schemas.microsoft.com/office/powerpoint/2010/main" val="20531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A353-7CD0-4CD6-A75C-B3EBBF26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 </a:t>
            </a:r>
            <a:br>
              <a:rPr lang="en-US" dirty="0"/>
            </a:br>
            <a:r>
              <a:rPr lang="en-US" sz="2700" dirty="0"/>
              <a:t>(Old Tweets)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2ACB0-6C3E-4982-B9E8-18534B673030}"/>
              </a:ext>
            </a:extLst>
          </p:cNvPr>
          <p:cNvSpPr/>
          <p:nvPr/>
        </p:nvSpPr>
        <p:spPr>
          <a:xfrm>
            <a:off x="513806" y="1590101"/>
            <a:ext cx="436299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each old and new tweets, Random Forest Modeling and Naïve Bayesian Modeling were performed.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image on the right shows the confusion matrix of the random forest model after the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gridsearch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was performed.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shown before, the number of negative tweets were far less, which resulted in the low recall score for the negative tweets.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1866F079-DEB8-4946-B4F0-5FA8A7317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t="7902" r="30589"/>
          <a:stretch/>
        </p:blipFill>
        <p:spPr>
          <a:xfrm>
            <a:off x="5728062" y="463536"/>
            <a:ext cx="5625738" cy="63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3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A353-7CD0-4CD6-A75C-B3EBBF26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300" y="163481"/>
            <a:ext cx="3619500" cy="73905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Random Forest </a:t>
            </a:r>
            <a:br>
              <a:rPr lang="en-US" dirty="0"/>
            </a:br>
            <a:r>
              <a:rPr lang="en-US" sz="2700" dirty="0"/>
              <a:t>(New Tweets)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2ACB0-6C3E-4982-B9E8-18534B673030}"/>
              </a:ext>
            </a:extLst>
          </p:cNvPr>
          <p:cNvSpPr/>
          <p:nvPr/>
        </p:nvSpPr>
        <p:spPr>
          <a:xfrm>
            <a:off x="6819900" y="1500817"/>
            <a:ext cx="46958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recall score of the random forest model with grid search for the new tweets also show the same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However, I would still recommend this model (random forest with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gridsearch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above others because it was able to maintain a relatively high recalls core for the positive and neutral tweets while improving the recall score for the negative tweets.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6F079-DEB8-4946-B4F0-5FA8A7317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" b="519"/>
          <a:stretch/>
        </p:blipFill>
        <p:spPr>
          <a:xfrm>
            <a:off x="676275" y="350129"/>
            <a:ext cx="5625738" cy="63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5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A353-7CD0-4CD6-A75C-B3EBBF26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Naïve Bayesian Model</a:t>
            </a:r>
            <a:br>
              <a:rPr lang="en-US" dirty="0"/>
            </a:br>
            <a:r>
              <a:rPr lang="en-US" sz="2700" dirty="0"/>
              <a:t>(Old Tweets)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2ACB0-6C3E-4982-B9E8-18534B673030}"/>
              </a:ext>
            </a:extLst>
          </p:cNvPr>
          <p:cNvSpPr/>
          <p:nvPr/>
        </p:nvSpPr>
        <p:spPr>
          <a:xfrm>
            <a:off x="513806" y="1590101"/>
            <a:ext cx="43629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Naïve Bayesian model after the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gridsearch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also performed quite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However, this model's recall score for the neutral and positive tweets were lower than that of the random forest model, hence why this model is not recommended.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6F079-DEB8-4946-B4F0-5FA8A7317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 b="1037"/>
          <a:stretch/>
        </p:blipFill>
        <p:spPr>
          <a:xfrm>
            <a:off x="5728062" y="463536"/>
            <a:ext cx="5625738" cy="63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Calibri (Body)"/>
              </a:rPr>
              <a:t>APPLE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8B410-051D-43C5-BEA3-FB4D1C174B46}"/>
              </a:ext>
            </a:extLst>
          </p:cNvPr>
          <p:cNvSpPr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comparing the user sentiments generated from the old tweets to the newer tweets, we can see an increase in the ratio of negative tweets. 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70260DC-5919-42FD-8B97-60A388787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39" y="3118120"/>
            <a:ext cx="5422355" cy="348386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B613720-693C-4B67-8EAA-3635591E8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4" y="3118120"/>
            <a:ext cx="5422355" cy="3483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3A73C2-C20F-47FA-91AF-509AE5877D1C}"/>
              </a:ext>
            </a:extLst>
          </p:cNvPr>
          <p:cNvSpPr txBox="1"/>
          <p:nvPr/>
        </p:nvSpPr>
        <p:spPr>
          <a:xfrm>
            <a:off x="1262743" y="26561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9533F6-31C4-4F00-A756-297A6B1B70A8}"/>
              </a:ext>
            </a:extLst>
          </p:cNvPr>
          <p:cNvSpPr txBox="1"/>
          <p:nvPr/>
        </p:nvSpPr>
        <p:spPr>
          <a:xfrm>
            <a:off x="7126107" y="26561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63867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Calibri (Body)"/>
              </a:rPr>
              <a:t>Google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8B410-051D-43C5-BEA3-FB4D1C174B46}"/>
              </a:ext>
            </a:extLst>
          </p:cNvPr>
          <p:cNvSpPr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Sentiment towards Google also became slightly worse.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While the graphs may seem to represent a positive change, the ratio of negative to positive comments have increased by nearly two-fold.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260DC-5919-42FD-8B97-60A388787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9644" y="3118120"/>
            <a:ext cx="5419344" cy="3483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613720-693C-4B67-8EAA-3635591E8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149" y="3118120"/>
            <a:ext cx="5419344" cy="3483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3A73C2-C20F-47FA-91AF-509AE5877D1C}"/>
              </a:ext>
            </a:extLst>
          </p:cNvPr>
          <p:cNvSpPr txBox="1"/>
          <p:nvPr/>
        </p:nvSpPr>
        <p:spPr>
          <a:xfrm>
            <a:off x="1262743" y="26561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9533F6-31C4-4F00-A756-297A6B1B70A8}"/>
              </a:ext>
            </a:extLst>
          </p:cNvPr>
          <p:cNvSpPr txBox="1"/>
          <p:nvPr/>
        </p:nvSpPr>
        <p:spPr>
          <a:xfrm>
            <a:off x="7126107" y="26561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87179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9261</TotalTime>
  <Words>822</Words>
  <Application>Microsoft Office PowerPoint</Application>
  <PresentationFormat>Widescreen</PresentationFormat>
  <Paragraphs>74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 (Body)</vt:lpstr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Capstone Project: Comparing Consumer Sentiment of Apple, Google, and Android from the Past and Present on Twitter</vt:lpstr>
      <vt:lpstr>PowerPoint Presentation</vt:lpstr>
      <vt:lpstr>PowerPoint Presentation</vt:lpstr>
      <vt:lpstr>Data Imbalance</vt:lpstr>
      <vt:lpstr>Random Forest  (Old Tweets)</vt:lpstr>
      <vt:lpstr>Random Forest  (New Tweets)</vt:lpstr>
      <vt:lpstr>Naïve Bayesian Model (Old Tweets)</vt:lpstr>
      <vt:lpstr>APPLE</vt:lpstr>
      <vt:lpstr>Google</vt:lpstr>
      <vt:lpstr>Android</vt:lpstr>
      <vt:lpstr>Word Cloud Comparison Apple: Negative</vt:lpstr>
      <vt:lpstr>Word Cloud Comparison Google: Neutral</vt:lpstr>
      <vt:lpstr>Word Cloud Comparison Android: Positive</vt:lpstr>
      <vt:lpstr>Recommendation</vt:lpstr>
      <vt:lpstr>Future Works</vt:lpstr>
      <vt:lpstr>Thank You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PowerPoint Template Slide</dc:title>
  <dc:creator>PresentationGO.com</dc:creator>
  <dc:description>© Copyright PresentationGO.com</dc:description>
  <cp:lastModifiedBy>Sam Lim</cp:lastModifiedBy>
  <cp:revision>8</cp:revision>
  <cp:lastPrinted>2021-07-28T20:26:19Z</cp:lastPrinted>
  <dcterms:created xsi:type="dcterms:W3CDTF">2014-11-26T05:14:11Z</dcterms:created>
  <dcterms:modified xsi:type="dcterms:W3CDTF">2021-07-28T21:10:10Z</dcterms:modified>
  <cp:category>Templates</cp:category>
</cp:coreProperties>
</file>