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71" r:id="rId12"/>
    <p:sldId id="272" r:id="rId13"/>
    <p:sldId id="267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>
      <p:cViewPr varScale="1">
        <p:scale>
          <a:sx n="78" d="100"/>
          <a:sy n="78" d="100"/>
        </p:scale>
        <p:origin x="11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dirty="0" smtClean="0"/>
              <a:t>Consumo de Cerveja </a:t>
            </a:r>
            <a:r>
              <a:rPr lang="pt-BR" dirty="0"/>
              <a:t>(bilhões de litros anuais)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Consumo (bilhões de litros anuais)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0.14882442552919498"/>
                  <c:y val="-2.97687414151168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F13-448E-AE3D-09E91BD68CD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Plan1!$A$2:$A$3</c:f>
              <c:strCache>
                <c:ptCount val="2"/>
                <c:pt idx="0">
                  <c:v>Penúltima Década</c:v>
                </c:pt>
                <c:pt idx="1">
                  <c:v>Última      Década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13-448E-AE3D-09E91BD68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47968"/>
        <c:axId val="6949504"/>
      </c:lineChart>
      <c:catAx>
        <c:axId val="6947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949504"/>
        <c:crosses val="autoZero"/>
        <c:auto val="1"/>
        <c:lblAlgn val="ctr"/>
        <c:lblOffset val="100"/>
        <c:noMultiLvlLbl val="0"/>
      </c:catAx>
      <c:valAx>
        <c:axId val="6949504"/>
        <c:scaling>
          <c:orientation val="minMax"/>
          <c:max val="15"/>
          <c:min val="7"/>
        </c:scaling>
        <c:delete val="0"/>
        <c:axPos val="l"/>
        <c:majorGridlines>
          <c:spPr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c:spPr>
        </c:majorGridlines>
        <c:numFmt formatCode="General" sourceLinked="1"/>
        <c:majorTickMark val="out"/>
        <c:minorTickMark val="none"/>
        <c:tickLblPos val="nextTo"/>
        <c:crossAx val="69479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dirty="0" smtClean="0"/>
              <a:t>Representação das cervejas artesanais no mercado cervejeiro (%)</a:t>
            </a:r>
            <a:endParaRPr lang="pt-BR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Representação no mercado Cervejeiro (%)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0.12269572928110868"/>
                  <c:y val="-3.72109267688961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D83-4730-9D82-240E37BA209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Plan1!$A$2:$A$3</c:f>
              <c:numCache>
                <c:formatCode>General</c:formatCode>
                <c:ptCount val="2"/>
                <c:pt idx="0">
                  <c:v>2012</c:v>
                </c:pt>
                <c:pt idx="1">
                  <c:v>2014</c:v>
                </c:pt>
              </c:numCache>
            </c:numRef>
          </c:cat>
          <c:val>
            <c:numRef>
              <c:f>Plan1!$B$2:$B$3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83-4730-9D82-240E37BA20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94560"/>
        <c:axId val="7008640"/>
      </c:lineChart>
      <c:catAx>
        <c:axId val="6994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008640"/>
        <c:crosses val="autoZero"/>
        <c:auto val="1"/>
        <c:lblAlgn val="ctr"/>
        <c:lblOffset val="100"/>
        <c:noMultiLvlLbl val="0"/>
      </c:catAx>
      <c:valAx>
        <c:axId val="7008640"/>
        <c:scaling>
          <c:orientation val="minMax"/>
          <c:max val="13"/>
          <c:min val="7"/>
        </c:scaling>
        <c:delete val="0"/>
        <c:axPos val="l"/>
        <c:majorGridlines>
          <c:spPr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c:spPr>
        </c:majorGridlines>
        <c:numFmt formatCode="General" sourceLinked="1"/>
        <c:majorTickMark val="out"/>
        <c:minorTickMark val="none"/>
        <c:tickLblPos val="nextTo"/>
        <c:crossAx val="69945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1D-1E28-415F-9985-15E9FD05AC55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897E-6E7D-4692-B566-6880CBB4D6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1D-1E28-415F-9985-15E9FD05AC55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897E-6E7D-4692-B566-6880CBB4D6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1D-1E28-415F-9985-15E9FD05AC55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897E-6E7D-4692-B566-6880CBB4D6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1D-1E28-415F-9985-15E9FD05AC55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897E-6E7D-4692-B566-6880CBB4D6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1D-1E28-415F-9985-15E9FD05AC55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897E-6E7D-4692-B566-6880CBB4D6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1D-1E28-415F-9985-15E9FD05AC55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897E-6E7D-4692-B566-6880CBB4D6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1D-1E28-415F-9985-15E9FD05AC55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897E-6E7D-4692-B566-6880CBB4D6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1D-1E28-415F-9985-15E9FD05AC55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897E-6E7D-4692-B566-6880CBB4D6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1D-1E28-415F-9985-15E9FD05AC55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897E-6E7D-4692-B566-6880CBB4D6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1D-1E28-415F-9985-15E9FD05AC55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897E-6E7D-4692-B566-6880CBB4D6B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51D-1E28-415F-9985-15E9FD05AC55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26897E-6E7D-4692-B566-6880CBB4D6B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E26897E-6E7D-4692-B566-6880CBB4D6B0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4E7F51D-1E28-415F-9985-15E9FD05AC55}" type="datetimeFigureOut">
              <a:rPr lang="pt-BR" smtClean="0"/>
              <a:t>04/11/2019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6710" y="2758367"/>
            <a:ext cx="7543800" cy="237795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5400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Cervejaria King </a:t>
            </a:r>
            <a:r>
              <a:rPr lang="pt-BR" sz="5400" i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of</a:t>
            </a:r>
            <a:r>
              <a:rPr lang="pt-BR" sz="5400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pt-BR" sz="5400" i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Beers</a:t>
            </a:r>
            <a:r>
              <a:rPr lang="pt-BR" sz="5400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/>
            </a:r>
            <a:br>
              <a:rPr lang="pt-BR" sz="5400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r>
              <a:rPr lang="pt-BR" sz="5400" i="1" dirty="0" smtClean="0">
                <a:solidFill>
                  <a:schemeClr val="tx2">
                    <a:lumMod val="75000"/>
                  </a:schemeClr>
                </a:solidFill>
              </a:rPr>
              <a:t>Cerveja em pó Ki-</a:t>
            </a:r>
            <a:r>
              <a:rPr lang="pt-BR" sz="5400" i="1" dirty="0" err="1" smtClean="0">
                <a:solidFill>
                  <a:schemeClr val="tx2">
                    <a:lumMod val="75000"/>
                  </a:schemeClr>
                </a:solidFill>
              </a:rPr>
              <a:t>Beer</a:t>
            </a:r>
            <a:endParaRPr lang="pt-BR" sz="5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6282" y="5589240"/>
            <a:ext cx="5904656" cy="10668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Grupo: Douglas Valle, Gabriel Silveira, Lucas Gil, Rodrigo Kawaguti e  Sam Lars.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662" y="548680"/>
            <a:ext cx="2263896" cy="222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7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Matriz SWOT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888209"/>
              </p:ext>
            </p:extLst>
          </p:nvPr>
        </p:nvGraphicFramePr>
        <p:xfrm>
          <a:off x="457200" y="1412776"/>
          <a:ext cx="7859215" cy="514806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5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9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324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Positivos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Negativos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37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Interno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Forças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Matéria</a:t>
                      </a:r>
                      <a:r>
                        <a:rPr lang="pt-BR" baseline="0" dirty="0" smtClean="0"/>
                        <a:t> Prima de qualidade;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Qualidade</a:t>
                      </a:r>
                      <a:r>
                        <a:rPr lang="pt-BR" baseline="0" dirty="0" smtClean="0"/>
                        <a:t> da cerveja;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Diferenciação do produto;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Baixo custo de propaganda;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Necessidade de poucos funcionários.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Fraquezas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Alto investimento inicial;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Insumos</a:t>
                      </a:r>
                      <a:r>
                        <a:rPr lang="pt-BR" baseline="0" dirty="0" smtClean="0"/>
                        <a:t> mais caros 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Pouco poder de barganha com fornecedores;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Marca pouco conhecida;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Produto desconhecido.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37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Externo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Oportunidades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Mercado em franco crescimento;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Eventos e feiras de divulgação;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Maior poder de compra dos consumidores;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Possibilidade</a:t>
                      </a:r>
                      <a:r>
                        <a:rPr lang="pt-BR" baseline="0" dirty="0" smtClean="0"/>
                        <a:t> de parcerias com sites especializados.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Ameaças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Alta tributação</a:t>
                      </a:r>
                      <a:r>
                        <a:rPr lang="pt-BR" baseline="0" dirty="0" smtClean="0"/>
                        <a:t> no setor;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Dificuldade na obtenção do registro;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Concorrência forte;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Sazonalidade no setor de bebidas.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3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Análise de Porter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602972"/>
              </p:ext>
            </p:extLst>
          </p:nvPr>
        </p:nvGraphicFramePr>
        <p:xfrm>
          <a:off x="539553" y="1412776"/>
          <a:ext cx="7488831" cy="5112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0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8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0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Entidades</a:t>
                      </a:r>
                      <a:endParaRPr lang="pt-BR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682" marR="65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Quem são</a:t>
                      </a:r>
                      <a:endParaRPr lang="pt-BR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682" marR="65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Seu poder de barganha ou barreira de entrada (Força/Fraqueza)</a:t>
                      </a:r>
                      <a:endParaRPr lang="pt-BR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682" marR="65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1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Fornecedores</a:t>
                      </a:r>
                      <a:endParaRPr lang="pt-BR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682" marR="65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500" dirty="0">
                          <a:effectLst/>
                        </a:rPr>
                        <a:t>Fornecedores de insumos (Malte, Lúpulo, Água, Leveduras).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682" marR="65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500" dirty="0">
                          <a:effectLst/>
                        </a:rPr>
                        <a:t>Por haver poucos fornecedores de alta qualidade no mercado nacional, o poder de barganha dos fornecedores é considerado alto.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682" marR="65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1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Clientes</a:t>
                      </a:r>
                      <a:endParaRPr lang="pt-BR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682" marR="65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500">
                          <a:effectLst/>
                        </a:rPr>
                        <a:t>Consumidores de cerveja artesana.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682" marR="65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500" dirty="0">
                          <a:effectLst/>
                        </a:rPr>
                        <a:t>Por pouco influenciar no preço do produto e estar sempre consumindo marcas diferentes o poder de barganha dos clientes é considerado moderado.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682" marR="65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72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Competidores</a:t>
                      </a:r>
                      <a:endParaRPr lang="pt-BR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682" marR="65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500">
                          <a:effectLst/>
                        </a:rPr>
                        <a:t>Cerveja Caborê (Paraty)</a:t>
                      </a:r>
                      <a:endParaRPr lang="pt-BR" sz="15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500">
                          <a:effectLst/>
                        </a:rPr>
                        <a:t>Mistura Clássica (Volta Redonda)</a:t>
                      </a:r>
                      <a:endParaRPr lang="pt-BR" sz="15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500">
                          <a:effectLst/>
                        </a:rPr>
                        <a:t>Cidade Imperial (Petrópolis)</a:t>
                      </a:r>
                      <a:endParaRPr lang="pt-BR" sz="15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St. Gallen (Teresópolis)</a:t>
                      </a:r>
                      <a:endParaRPr lang="pt-BR" sz="15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Ranz Bier (Nova Friburgo)</a:t>
                      </a:r>
                      <a:endParaRPr lang="pt-BR" sz="15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effectLst/>
                        </a:rPr>
                        <a:t>Cerveja 2Cabeças (Rio de Janeiro)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682" marR="65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500" dirty="0">
                          <a:effectLst/>
                        </a:rPr>
                        <a:t>A diversidade entre os concorrentes, a pouca diferença no preço e a ameaça de novos entrantes são fatores que tornam a rivalidade entre os concorrentes acirrada.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682" marR="65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7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Análise de Porter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17829"/>
              </p:ext>
            </p:extLst>
          </p:nvPr>
        </p:nvGraphicFramePr>
        <p:xfrm>
          <a:off x="539552" y="1628800"/>
          <a:ext cx="7488831" cy="3528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0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8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65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Entidades</a:t>
                      </a:r>
                      <a:endParaRPr lang="pt-BR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682" marR="65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Quem são</a:t>
                      </a:r>
                      <a:endParaRPr lang="pt-BR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682" marR="65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Seu poder de barganha ou barreira de entrada (Força/Fraqueza)</a:t>
                      </a:r>
                      <a:endParaRPr lang="pt-BR" sz="16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5682" marR="656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5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Produtos Substitutos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50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Vodka, vinho e cachaça artesanal.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500">
                          <a:effectLst/>
                          <a:latin typeface="Calibri"/>
                          <a:ea typeface="Times New Roman"/>
                          <a:cs typeface="Calibri"/>
                        </a:rPr>
                        <a:t>A ameaça de produtos substitutos é considerada fraca, visto que estes produtos possuem um valor mais elevado que a cerveja, além de possuir maior teor alcoólico.</a:t>
                      </a:r>
                      <a:endParaRPr lang="pt-BR" sz="1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5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Novos Entrantes</a:t>
                      </a:r>
                      <a:endParaRPr lang="pt-BR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50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Cervejarias Artesanais.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50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A ameaça de novos entrantes é considerada moderada, visto que apesar do alto investimento necessário, o custo de troca entre os concorrentes não é caro para o consumidor.</a:t>
                      </a:r>
                      <a:endParaRPr lang="pt-BR" sz="1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Estratégias de Mercado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BR" dirty="0" smtClean="0"/>
              <a:t>Realizar parcerias com sites especializados em cerveja;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BR" dirty="0" smtClean="0"/>
              <a:t>Divulgação em feiras especializadas em cerveja;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BR" dirty="0" smtClean="0"/>
              <a:t>Comercialização em supermercados e comércio especializado;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BR" dirty="0" smtClean="0"/>
              <a:t>Publicidade através de redes sociais;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BR" dirty="0" smtClean="0"/>
              <a:t>Fortalecimento da marca e da cultura cervejeira através das redes sociais;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9844"/>
            <a:ext cx="1354134" cy="133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4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7620000" cy="11430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Obrigado!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24944"/>
            <a:ext cx="2263896" cy="222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3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>
                <a:solidFill>
                  <a:schemeClr val="tx1"/>
                </a:solidFill>
              </a:rPr>
              <a:t>King </a:t>
            </a:r>
            <a:r>
              <a:rPr lang="pt-BR" i="1" dirty="0" err="1" smtClean="0">
                <a:solidFill>
                  <a:schemeClr val="tx1"/>
                </a:solidFill>
              </a:rPr>
              <a:t>of</a:t>
            </a:r>
            <a:r>
              <a:rPr lang="pt-BR" i="1" dirty="0" smtClean="0">
                <a:solidFill>
                  <a:schemeClr val="tx1"/>
                </a:solidFill>
              </a:rPr>
              <a:t> </a:t>
            </a:r>
            <a:r>
              <a:rPr lang="pt-BR" i="1" dirty="0" err="1" smtClean="0">
                <a:solidFill>
                  <a:schemeClr val="tx1"/>
                </a:solidFill>
              </a:rPr>
              <a:t>Beers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81213"/>
            <a:ext cx="7620000" cy="4800600"/>
          </a:xfrm>
        </p:spPr>
        <p:txBody>
          <a:bodyPr/>
          <a:lstStyle/>
          <a:p>
            <a:pPr marL="114300" indent="0" algn="ctr">
              <a:lnSpc>
                <a:spcPct val="150000"/>
              </a:lnSpc>
              <a:buNone/>
            </a:pPr>
            <a:r>
              <a:rPr lang="pt-BR" dirty="0" smtClean="0"/>
              <a:t>A micro cervejaria artesanal </a:t>
            </a:r>
            <a:r>
              <a:rPr lang="pt-BR" i="1" dirty="0" smtClean="0"/>
              <a:t>King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Beers</a:t>
            </a:r>
            <a:r>
              <a:rPr lang="pt-BR" dirty="0" smtClean="0"/>
              <a:t> foi desenvolvida na cidade de Vassouras/RJ, no ano de 2017 por um grupo de amigos consumidores ativos de cerveja e adeptos da cultura cervejeira,  com o objetivo de colocar no mercado um produto de qualidade, afim de satisfazer o paladar do consumidor que assim como os criadores também curtem beber uma cerveja de qualidade e sabor apurado. 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2656"/>
            <a:ext cx="1531499" cy="150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Missão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7620000" cy="2232248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pt-PT" dirty="0" smtClean="0"/>
              <a:t>Produzir </a:t>
            </a:r>
            <a:r>
              <a:rPr lang="pt-PT" dirty="0"/>
              <a:t>cerveja artesanal respeitando as características de uma cerveja de qualidade e utilizando </a:t>
            </a:r>
            <a:r>
              <a:rPr lang="pt-PT" dirty="0" smtClean="0"/>
              <a:t>ingredientes originais </a:t>
            </a:r>
            <a:r>
              <a:rPr lang="pt-PT" dirty="0"/>
              <a:t>para abastecer o mercado de consumidores de cervejas </a:t>
            </a:r>
            <a:r>
              <a:rPr lang="pt-PT" dirty="0" smtClean="0"/>
              <a:t>artesanais da região Sul-Fluminense.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21191" y="3645024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Visão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16549" y="4629096"/>
            <a:ext cx="76200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lnSpc>
                <a:spcPct val="150000"/>
              </a:lnSpc>
              <a:buNone/>
            </a:pPr>
            <a:r>
              <a:rPr lang="pt-PT" dirty="0"/>
              <a:t>Ser reconhecida como uma das melhores cervejarias artesanais da região Sul-Fluminense sendo </a:t>
            </a:r>
            <a:r>
              <a:rPr lang="pt-PT" dirty="0" smtClean="0"/>
              <a:t>referência </a:t>
            </a:r>
            <a:r>
              <a:rPr lang="pt-PT" dirty="0"/>
              <a:t>de excelência e sabor. 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9844"/>
            <a:ext cx="1354134" cy="133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0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Valores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PT" dirty="0"/>
              <a:t>Qualidade </a:t>
            </a:r>
            <a:endParaRPr lang="pt-BR" dirty="0"/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PT" dirty="0"/>
              <a:t>Comprometimento</a:t>
            </a:r>
            <a:endParaRPr lang="pt-BR" dirty="0"/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PT" dirty="0"/>
              <a:t>Objetividade 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PT" dirty="0" smtClean="0"/>
              <a:t>Simplicidade</a:t>
            </a:r>
            <a:endParaRPr lang="pt-BR" dirty="0"/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PT" dirty="0"/>
              <a:t>Sabor </a:t>
            </a:r>
            <a:endParaRPr lang="pt-BR" dirty="0"/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PT" dirty="0"/>
              <a:t>Diferenciação</a:t>
            </a:r>
            <a:endParaRPr lang="pt-BR" dirty="0"/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9844"/>
            <a:ext cx="1354134" cy="133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7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Seguimento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41648"/>
              </p:ext>
            </p:extLst>
          </p:nvPr>
        </p:nvGraphicFramePr>
        <p:xfrm>
          <a:off x="179512" y="1484784"/>
          <a:ext cx="3888432" cy="3412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79512" y="5099917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Sistema </a:t>
            </a:r>
            <a:r>
              <a:rPr lang="pt-PT" dirty="0"/>
              <a:t>de Controle de Produção de Bebidas da Receita Federal (Sicobe)</a:t>
            </a:r>
            <a:endParaRPr lang="pt-BR" dirty="0"/>
          </a:p>
        </p:txBody>
      </p:sp>
      <p:graphicFrame>
        <p:nvGraphicFramePr>
          <p:cNvPr id="9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26686"/>
              </p:ext>
            </p:extLst>
          </p:nvPr>
        </p:nvGraphicFramePr>
        <p:xfrm>
          <a:off x="4427984" y="1484784"/>
          <a:ext cx="3888432" cy="371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4860032" y="5339543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Sindicato Nacional da Cerveja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51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Seguimento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7620000" cy="480060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BR" dirty="0" smtClean="0"/>
              <a:t>O principal fator para o aumento no consumo de cervejas artesanais é a difusão entre consumidores.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endParaRPr lang="pt-BR" dirty="0" smtClean="0"/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PT" dirty="0"/>
              <a:t>As cervejas produzidas de maneira artesanal são mais encorpadas, com mais cheiro e sabor apurado, capaz de oferecer uma experiência diferente ao consumidor, enquanto que as cervejas de massa tem intuito apenas de refrescar.</a:t>
            </a: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1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>
                <a:solidFill>
                  <a:schemeClr val="tx1"/>
                </a:solidFill>
              </a:rPr>
              <a:t>Ki-</a:t>
            </a:r>
            <a:r>
              <a:rPr lang="pt-BR" i="1" dirty="0" err="1" smtClean="0">
                <a:solidFill>
                  <a:schemeClr val="tx1"/>
                </a:solidFill>
              </a:rPr>
              <a:t>Beer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0529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BR" dirty="0" smtClean="0"/>
              <a:t>O Ki-</a:t>
            </a:r>
            <a:r>
              <a:rPr lang="pt-BR" dirty="0" err="1" smtClean="0"/>
              <a:t>Beer</a:t>
            </a:r>
            <a:r>
              <a:rPr lang="pt-BR" dirty="0" smtClean="0"/>
              <a:t> é um produto inovador que a Cervejaria </a:t>
            </a:r>
            <a:r>
              <a:rPr lang="pt-BR" i="1" dirty="0" smtClean="0"/>
              <a:t>King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Beers</a:t>
            </a:r>
            <a:r>
              <a:rPr lang="pt-BR" i="1" dirty="0" smtClean="0"/>
              <a:t> </a:t>
            </a:r>
            <a:r>
              <a:rPr lang="pt-BR" dirty="0" smtClean="0"/>
              <a:t>deseja lançar no mercado;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BR" dirty="0" smtClean="0"/>
              <a:t>Inspirado em  outras bebidas em pó já existentes;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BR" dirty="0" smtClean="0"/>
              <a:t>É obtido a partir da mistura do pó com água mineral gelada;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BR" dirty="0"/>
              <a:t>Cerveja em pó.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9844"/>
            <a:ext cx="1354134" cy="133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5652120" y="3861048"/>
            <a:ext cx="2284020" cy="27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7466" y="188640"/>
            <a:ext cx="3865240" cy="144016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Pesquisa de Mercado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1640" y="1844824"/>
            <a:ext cx="3754760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pt-BR" sz="1100" b="1" dirty="0"/>
              <a:t>Qual a sua faixa etária?</a:t>
            </a:r>
            <a:endParaRPr lang="pt-BR" sz="1100" dirty="0"/>
          </a:p>
          <a:p>
            <a:pPr marL="114300" indent="0">
              <a:buNone/>
            </a:pPr>
            <a:r>
              <a:rPr lang="pt-BR" sz="1100" dirty="0"/>
              <a:t>(   ) De 18 a 25 anos  </a:t>
            </a:r>
          </a:p>
          <a:p>
            <a:pPr marL="114300" indent="0">
              <a:buNone/>
            </a:pPr>
            <a:r>
              <a:rPr lang="pt-BR" sz="1100" dirty="0"/>
              <a:t>(   ) De 26 a 40 anos  </a:t>
            </a:r>
          </a:p>
          <a:p>
            <a:pPr marL="114300" indent="0">
              <a:buNone/>
            </a:pPr>
            <a:r>
              <a:rPr lang="pt-BR" sz="1100" dirty="0"/>
              <a:t>(   ) De 41 a 60 anos  </a:t>
            </a:r>
          </a:p>
          <a:p>
            <a:pPr marL="114300" indent="0">
              <a:buNone/>
            </a:pPr>
            <a:r>
              <a:rPr lang="pt-BR" sz="1100" dirty="0"/>
              <a:t>(   ) Acima de 60 anos</a:t>
            </a:r>
          </a:p>
          <a:p>
            <a:pPr marL="114300" indent="0">
              <a:buNone/>
            </a:pPr>
            <a:r>
              <a:rPr lang="pt-BR" sz="1100" dirty="0"/>
              <a:t> </a:t>
            </a:r>
          </a:p>
          <a:p>
            <a:pPr marL="114300" indent="0">
              <a:buNone/>
            </a:pPr>
            <a:r>
              <a:rPr lang="pt-BR" sz="1100" b="1" dirty="0"/>
              <a:t>Qual seu nível de escolaridade?</a:t>
            </a:r>
            <a:endParaRPr lang="pt-BR" sz="1100" dirty="0"/>
          </a:p>
          <a:p>
            <a:pPr marL="114300" indent="0">
              <a:buNone/>
            </a:pPr>
            <a:r>
              <a:rPr lang="pt-BR" sz="1100" dirty="0"/>
              <a:t>(   ) Até Ensino Fundamental    </a:t>
            </a:r>
          </a:p>
          <a:p>
            <a:pPr marL="114300" indent="0">
              <a:buNone/>
            </a:pPr>
            <a:r>
              <a:rPr lang="pt-BR" sz="1100" dirty="0"/>
              <a:t>(   ) Ensino Médio Completo    </a:t>
            </a:r>
          </a:p>
          <a:p>
            <a:pPr marL="114300" indent="0">
              <a:buNone/>
            </a:pPr>
            <a:r>
              <a:rPr lang="pt-BR" sz="1100" dirty="0"/>
              <a:t>(   ) Técnico                                          </a:t>
            </a:r>
          </a:p>
          <a:p>
            <a:pPr marL="114300" indent="0">
              <a:buNone/>
            </a:pPr>
            <a:r>
              <a:rPr lang="pt-BR" sz="1100" dirty="0"/>
              <a:t>(   ) Ensino Superior Incompleto  </a:t>
            </a:r>
          </a:p>
          <a:p>
            <a:pPr marL="114300" indent="0">
              <a:buNone/>
            </a:pPr>
            <a:r>
              <a:rPr lang="pt-BR" sz="1100" dirty="0"/>
              <a:t>(   ) Ensino Superior Completo    </a:t>
            </a:r>
          </a:p>
          <a:p>
            <a:pPr marL="114300" indent="0">
              <a:buNone/>
            </a:pPr>
            <a:r>
              <a:rPr lang="pt-BR" sz="1100" dirty="0"/>
              <a:t>(   )Pós Graduação</a:t>
            </a:r>
          </a:p>
          <a:p>
            <a:pPr marL="114300" indent="0">
              <a:buNone/>
            </a:pPr>
            <a:r>
              <a:rPr lang="pt-BR" sz="1100" b="1" dirty="0"/>
              <a:t> </a:t>
            </a:r>
            <a:endParaRPr lang="pt-BR" sz="1100" dirty="0"/>
          </a:p>
          <a:p>
            <a:pPr marL="114300" indent="0">
              <a:buNone/>
            </a:pPr>
            <a:r>
              <a:rPr lang="pt-BR" sz="1100" b="1" dirty="0"/>
              <a:t>Gênero:</a:t>
            </a:r>
            <a:endParaRPr lang="pt-BR" sz="1100" dirty="0"/>
          </a:p>
          <a:p>
            <a:pPr marL="114300" indent="0">
              <a:buNone/>
            </a:pPr>
            <a:r>
              <a:rPr lang="pt-BR" sz="1100" dirty="0"/>
              <a:t>(   ) Masculino     (   ) Feminino</a:t>
            </a:r>
          </a:p>
          <a:p>
            <a:pPr marL="114300" indent="0">
              <a:buNone/>
            </a:pPr>
            <a:r>
              <a:rPr lang="pt-BR" sz="1100" b="1" dirty="0"/>
              <a:t> </a:t>
            </a:r>
            <a:endParaRPr lang="pt-BR" sz="1100" dirty="0"/>
          </a:p>
          <a:p>
            <a:pPr marL="114300" indent="0">
              <a:buNone/>
            </a:pPr>
            <a:r>
              <a:rPr lang="pt-BR" sz="1100" b="1" dirty="0"/>
              <a:t>Qual sua renda familiar?</a:t>
            </a:r>
            <a:endParaRPr lang="pt-BR" sz="1100" dirty="0"/>
          </a:p>
          <a:p>
            <a:pPr marL="114300" indent="0">
              <a:buNone/>
            </a:pPr>
            <a:r>
              <a:rPr lang="pt-BR" sz="1100" dirty="0"/>
              <a:t>(   ) Até 2 salários mínimos    </a:t>
            </a:r>
          </a:p>
          <a:p>
            <a:pPr marL="114300" indent="0">
              <a:buNone/>
            </a:pPr>
            <a:r>
              <a:rPr lang="pt-BR" sz="1100" dirty="0"/>
              <a:t>(   ) De 2 a 5 salários mínimos   </a:t>
            </a:r>
          </a:p>
          <a:p>
            <a:pPr marL="114300" indent="0">
              <a:buNone/>
            </a:pPr>
            <a:r>
              <a:rPr lang="pt-BR" sz="1100" dirty="0"/>
              <a:t>(   ) De 5 a 10 salários mínimos</a:t>
            </a:r>
          </a:p>
          <a:p>
            <a:pPr marL="114300" indent="0">
              <a:buNone/>
            </a:pPr>
            <a:r>
              <a:rPr lang="pt-BR" sz="1100" dirty="0"/>
              <a:t>(   ) Acima de 10 salários mínimos</a:t>
            </a:r>
          </a:p>
          <a:p>
            <a:pPr marL="114300" indent="0">
              <a:buNone/>
            </a:pPr>
            <a:r>
              <a:rPr lang="pt-BR" sz="1100" b="1" dirty="0"/>
              <a:t> </a:t>
            </a:r>
            <a:endParaRPr lang="pt-BR" sz="1100" dirty="0"/>
          </a:p>
          <a:p>
            <a:pPr marL="114300" indent="0">
              <a:buNone/>
            </a:pPr>
            <a:r>
              <a:rPr lang="pt-BR" sz="1100" dirty="0"/>
              <a:t> </a:t>
            </a:r>
          </a:p>
          <a:p>
            <a:r>
              <a:rPr lang="pt-BR" sz="1100" dirty="0"/>
              <a:t> </a:t>
            </a:r>
          </a:p>
          <a:p>
            <a:r>
              <a:rPr lang="pt-BR" sz="1100" dirty="0"/>
              <a:t> </a:t>
            </a:r>
          </a:p>
          <a:p>
            <a:endParaRPr lang="pt-BR" sz="11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52706" y="620688"/>
            <a:ext cx="3754760" cy="5160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t-BR" sz="1100" b="1" dirty="0"/>
              <a:t>Com que frequência consome cerveja?</a:t>
            </a:r>
            <a:endParaRPr lang="pt-BR" sz="1100" dirty="0"/>
          </a:p>
          <a:p>
            <a:pPr marL="114300" indent="0">
              <a:buNone/>
            </a:pPr>
            <a:r>
              <a:rPr lang="pt-BR" sz="1100" dirty="0"/>
              <a:t>(   ) Mais de 4 vezes por semana</a:t>
            </a:r>
          </a:p>
          <a:p>
            <a:pPr marL="114300" indent="0">
              <a:buNone/>
            </a:pPr>
            <a:r>
              <a:rPr lang="pt-BR" sz="1100" dirty="0"/>
              <a:t>(   ) Entre 2 e 4 vezes por semana</a:t>
            </a:r>
          </a:p>
          <a:p>
            <a:pPr marL="114300" indent="0">
              <a:buNone/>
            </a:pPr>
            <a:r>
              <a:rPr lang="pt-BR" sz="1100" dirty="0"/>
              <a:t>(   ) Semanalmente</a:t>
            </a:r>
          </a:p>
          <a:p>
            <a:pPr marL="114300" indent="0">
              <a:buNone/>
            </a:pPr>
            <a:r>
              <a:rPr lang="pt-BR" sz="1100" dirty="0"/>
              <a:t>(   ) </a:t>
            </a:r>
            <a:r>
              <a:rPr lang="pt-BR" sz="1100" dirty="0" smtClean="0"/>
              <a:t>Esporadicamente</a:t>
            </a:r>
            <a:endParaRPr lang="pt-BR" sz="1100" dirty="0"/>
          </a:p>
          <a:p>
            <a:pPr marL="114300" indent="0">
              <a:buNone/>
            </a:pPr>
            <a:endParaRPr lang="pt-BR" sz="1100" b="1" dirty="0" smtClean="0"/>
          </a:p>
          <a:p>
            <a:pPr marL="114300" indent="0">
              <a:buNone/>
            </a:pPr>
            <a:r>
              <a:rPr lang="pt-BR" sz="1100" b="1" dirty="0" smtClean="0"/>
              <a:t>O </a:t>
            </a:r>
            <a:r>
              <a:rPr lang="pt-BR" sz="1100" b="1" dirty="0"/>
              <a:t>que mais você preza em uma cerveja?</a:t>
            </a:r>
            <a:endParaRPr lang="pt-BR" sz="1100" dirty="0"/>
          </a:p>
          <a:p>
            <a:pPr marL="114300" indent="0">
              <a:buNone/>
            </a:pPr>
            <a:r>
              <a:rPr lang="pt-BR" sz="1100" dirty="0"/>
              <a:t>(   ) Sabor</a:t>
            </a:r>
          </a:p>
          <a:p>
            <a:pPr marL="114300" indent="0">
              <a:buNone/>
            </a:pPr>
            <a:r>
              <a:rPr lang="pt-BR" sz="1100" dirty="0"/>
              <a:t>(   ) Preço</a:t>
            </a:r>
          </a:p>
          <a:p>
            <a:pPr marL="114300" indent="0">
              <a:buNone/>
            </a:pPr>
            <a:r>
              <a:rPr lang="pt-BR" sz="1100" dirty="0"/>
              <a:t>(   ) Marca</a:t>
            </a:r>
          </a:p>
          <a:p>
            <a:pPr marL="114300" indent="0">
              <a:buNone/>
            </a:pPr>
            <a:r>
              <a:rPr lang="pt-BR" sz="1100" dirty="0"/>
              <a:t>(   ) Aroma</a:t>
            </a:r>
          </a:p>
          <a:p>
            <a:pPr marL="114300" indent="0">
              <a:buNone/>
            </a:pPr>
            <a:r>
              <a:rPr lang="pt-BR" sz="1100" dirty="0"/>
              <a:t>(   ) Influência em amigos</a:t>
            </a:r>
          </a:p>
          <a:p>
            <a:pPr marL="114300" indent="0">
              <a:buNone/>
            </a:pPr>
            <a:r>
              <a:rPr lang="pt-BR" sz="1100" dirty="0"/>
              <a:t>(   ) Outros</a:t>
            </a:r>
          </a:p>
          <a:p>
            <a:pPr marL="114300" indent="0">
              <a:buNone/>
            </a:pPr>
            <a:r>
              <a:rPr lang="pt-BR" sz="1100" b="1" dirty="0"/>
              <a:t> </a:t>
            </a:r>
            <a:endParaRPr lang="pt-BR" sz="1100" dirty="0"/>
          </a:p>
          <a:p>
            <a:pPr marL="114300" indent="0">
              <a:buNone/>
            </a:pPr>
            <a:r>
              <a:rPr lang="pt-BR" sz="1100" b="1" dirty="0"/>
              <a:t>Com que frequência você consome cerveja artesanal?</a:t>
            </a:r>
            <a:endParaRPr lang="pt-BR" sz="1100" dirty="0"/>
          </a:p>
          <a:p>
            <a:pPr marL="114300" indent="0">
              <a:buNone/>
            </a:pPr>
            <a:r>
              <a:rPr lang="pt-BR" sz="1100" dirty="0"/>
              <a:t>(   ) Mais de 4 vezes por semana</a:t>
            </a:r>
          </a:p>
          <a:p>
            <a:pPr marL="114300" indent="0">
              <a:buNone/>
            </a:pPr>
            <a:r>
              <a:rPr lang="pt-BR" sz="1100" dirty="0"/>
              <a:t>(   ) Entre 2 e 4 vezes por semana</a:t>
            </a:r>
          </a:p>
          <a:p>
            <a:pPr marL="114300" indent="0">
              <a:buNone/>
            </a:pPr>
            <a:r>
              <a:rPr lang="pt-BR" sz="1100" dirty="0"/>
              <a:t>(   ) Semanalmente</a:t>
            </a:r>
          </a:p>
          <a:p>
            <a:pPr marL="114300" indent="0">
              <a:buNone/>
            </a:pPr>
            <a:r>
              <a:rPr lang="pt-BR" sz="1100" dirty="0"/>
              <a:t>(   ) </a:t>
            </a:r>
            <a:r>
              <a:rPr lang="pt-BR" sz="1100" dirty="0" smtClean="0"/>
              <a:t>Esporadicamente</a:t>
            </a:r>
            <a:endParaRPr lang="pt-BR" sz="1100" dirty="0"/>
          </a:p>
          <a:p>
            <a:pPr marL="114300" indent="0">
              <a:buNone/>
            </a:pPr>
            <a:r>
              <a:rPr lang="pt-BR" sz="1100" b="1" dirty="0"/>
              <a:t> </a:t>
            </a:r>
            <a:endParaRPr lang="pt-BR" sz="1100" dirty="0"/>
          </a:p>
          <a:p>
            <a:pPr marL="114300" indent="0">
              <a:buNone/>
            </a:pPr>
            <a:r>
              <a:rPr lang="pt-BR" sz="1100" b="1" dirty="0"/>
              <a:t>Você consumiria uma cerveja em pó</a:t>
            </a:r>
            <a:endParaRPr lang="pt-BR" sz="1100" dirty="0"/>
          </a:p>
          <a:p>
            <a:pPr marL="114300" indent="0">
              <a:buNone/>
            </a:pPr>
            <a:r>
              <a:rPr lang="pt-BR" sz="1100" dirty="0"/>
              <a:t>(   ) Sim     (   )Não</a:t>
            </a:r>
          </a:p>
          <a:p>
            <a:pPr marL="114300" indent="0">
              <a:buNone/>
            </a:pPr>
            <a:r>
              <a:rPr lang="pt-BR" sz="1100" b="1" dirty="0"/>
              <a:t> </a:t>
            </a:r>
            <a:endParaRPr lang="pt-BR" sz="1100" dirty="0"/>
          </a:p>
          <a:p>
            <a:pPr marL="114300" indent="0">
              <a:buNone/>
            </a:pPr>
            <a:r>
              <a:rPr lang="pt-BR" sz="1100" b="1" dirty="0"/>
              <a:t>Se sim, até quanto pagaria por um copo de 300ml de Cerveja em pó</a:t>
            </a:r>
            <a:endParaRPr lang="pt-BR" sz="1100" dirty="0"/>
          </a:p>
          <a:p>
            <a:pPr marL="114300" indent="0">
              <a:buNone/>
            </a:pPr>
            <a:r>
              <a:rPr lang="pt-BR" sz="1100" dirty="0"/>
              <a:t>(   ) Até 5 reais</a:t>
            </a:r>
          </a:p>
          <a:p>
            <a:pPr marL="114300" indent="0">
              <a:buNone/>
            </a:pPr>
            <a:r>
              <a:rPr lang="pt-BR" sz="1100" dirty="0"/>
              <a:t>(   ) Até 10 reais</a:t>
            </a:r>
          </a:p>
          <a:p>
            <a:pPr marL="114300" indent="0">
              <a:buNone/>
            </a:pPr>
            <a:r>
              <a:rPr lang="pt-BR" sz="1100" dirty="0"/>
              <a:t>(   ) Até 15 reais</a:t>
            </a:r>
          </a:p>
          <a:p>
            <a:pPr marL="114300" indent="0">
              <a:buNone/>
            </a:pPr>
            <a:r>
              <a:rPr lang="pt-BR" sz="1100" dirty="0"/>
              <a:t>(   ) Acima de 15 reais</a:t>
            </a:r>
          </a:p>
          <a:p>
            <a:pPr marL="114300" indent="0">
              <a:buNone/>
            </a:pPr>
            <a:r>
              <a:rPr lang="pt-BR" sz="1100" dirty="0" smtClean="0"/>
              <a:t> </a:t>
            </a:r>
          </a:p>
          <a:p>
            <a:r>
              <a:rPr lang="pt-BR" sz="1100" dirty="0" smtClean="0"/>
              <a:t> </a:t>
            </a:r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3293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Macro Ambiente (Público Alvo)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BR" dirty="0" smtClean="0"/>
              <a:t>Homens e Mulheres;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BR" dirty="0" smtClean="0"/>
              <a:t>De 18 a 50 anos;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BR" dirty="0" smtClean="0"/>
              <a:t>Classe Média e Alta;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BR" dirty="0" smtClean="0"/>
              <a:t>Priorizam a qualidade da cerveja;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BR" dirty="0" smtClean="0"/>
              <a:t>Consumidores de Cervejas Especiais.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5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onalizada 4">
      <a:dk1>
        <a:srgbClr val="2F2B20"/>
      </a:dk1>
      <a:lt1>
        <a:srgbClr val="FFFFFF"/>
      </a:lt1>
      <a:dk2>
        <a:srgbClr val="F0C010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284</TotalTime>
  <Words>788</Words>
  <Application>Microsoft Office PowerPoint</Application>
  <PresentationFormat>Apresentação na tela (4:3)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Times New Roman</vt:lpstr>
      <vt:lpstr>Adjacência</vt:lpstr>
      <vt:lpstr>Cervejaria King of Beers Cerveja em pó Ki-Beer</vt:lpstr>
      <vt:lpstr>King of Beers</vt:lpstr>
      <vt:lpstr>Missão</vt:lpstr>
      <vt:lpstr>Valores</vt:lpstr>
      <vt:lpstr>Seguimento</vt:lpstr>
      <vt:lpstr>Seguimento</vt:lpstr>
      <vt:lpstr>Ki-Beer</vt:lpstr>
      <vt:lpstr>Pesquisa de Mercado</vt:lpstr>
      <vt:lpstr>Macro Ambiente (Público Alvo)</vt:lpstr>
      <vt:lpstr>Matriz SWOT</vt:lpstr>
      <vt:lpstr>Análise de Porter</vt:lpstr>
      <vt:lpstr>Análise de Porter</vt:lpstr>
      <vt:lpstr>Estratégias de Mercado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Cerveja em pó  Ki-Beer</dc:title>
  <dc:creator>INV</dc:creator>
  <cp:lastModifiedBy>Sam Eriksson</cp:lastModifiedBy>
  <cp:revision>25</cp:revision>
  <dcterms:created xsi:type="dcterms:W3CDTF">2017-09-07T18:45:26Z</dcterms:created>
  <dcterms:modified xsi:type="dcterms:W3CDTF">2019-11-04T19:50:36Z</dcterms:modified>
</cp:coreProperties>
</file>