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964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5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801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192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199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0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94913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4294967295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1B46FB-CD16-4271-BC13-E7071269550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9DBDEC-2E84-4CD1-9F1E-0E0AFFC3F7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046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792">
          <p15:clr>
            <a:srgbClr val="F26B43"/>
          </p15:clr>
        </p15:guide>
        <p15:guide id="4294967295" pos="7200">
          <p15:clr>
            <a:srgbClr val="F26B43"/>
          </p15:clr>
        </p15:guide>
        <p15:guide id="4294967295" orient="horz" pos="400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720">
          <p15:clr>
            <a:srgbClr val="F26B43"/>
          </p15:clr>
        </p15:guide>
        <p15:guide id="4294967295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Lagos_State_local_government_areas_by_popu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/>
              <a:t>Coursera</a:t>
            </a:r>
            <a:r>
              <a:rPr lang="en-US" sz="6000" dirty="0"/>
              <a:t> Capstone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IBM </a:t>
            </a:r>
            <a:r>
              <a:rPr lang="en-US" sz="6000" dirty="0"/>
              <a:t>Applied Data </a:t>
            </a:r>
            <a:r>
              <a:rPr lang="en-US" sz="6000" dirty="0" smtClean="0"/>
              <a:t>Science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SITUATING a </a:t>
            </a:r>
            <a:r>
              <a:rPr lang="en-US" dirty="0"/>
              <a:t>New Shopping Mall in </a:t>
            </a:r>
            <a:r>
              <a:rPr lang="en-US" dirty="0" smtClean="0"/>
              <a:t>LAGOS, NIGERIA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7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Location </a:t>
            </a:r>
            <a:r>
              <a:rPr lang="en-US" dirty="0"/>
              <a:t>of the shopping mall is one of the most important decisions that will determine whether the mall will be a success or a failure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Objective: To </a:t>
            </a:r>
            <a:r>
              <a:rPr lang="en-US" dirty="0" smtClean="0"/>
              <a:t>analyze </a:t>
            </a:r>
            <a:r>
              <a:rPr lang="en-US" dirty="0"/>
              <a:t>and select the best locations in the </a:t>
            </a:r>
            <a:r>
              <a:rPr lang="en-US" dirty="0" smtClean="0"/>
              <a:t>area of Lagos, Nigeria to </a:t>
            </a:r>
            <a:r>
              <a:rPr lang="en-US" dirty="0"/>
              <a:t>open a new shopping mall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Business question</a:t>
            </a:r>
          </a:p>
          <a:p>
            <a:pPr marL="0" indent="0">
              <a:buNone/>
            </a:pPr>
            <a:r>
              <a:rPr lang="en-US" dirty="0" smtClean="0"/>
              <a:t> 	➢In the city of Lagos, Nigeria, if a property developer is looking to open a new 	shopping mall, where would you recommend that they open it?</a:t>
            </a:r>
          </a:p>
          <a:p>
            <a:pPr marL="0" indent="0">
              <a:buNone/>
            </a:pPr>
            <a:r>
              <a:rPr lang="en-US" dirty="0" smtClean="0"/>
              <a:t>	➢</a:t>
            </a:r>
            <a:r>
              <a:rPr lang="en-US" i="1" dirty="0" smtClean="0"/>
              <a:t>“</a:t>
            </a:r>
            <a:r>
              <a:rPr lang="en-US" i="1" dirty="0"/>
              <a:t>Where are the most promising </a:t>
            </a:r>
            <a:r>
              <a:rPr lang="en-US" i="1" dirty="0" smtClean="0"/>
              <a:t>area with </a:t>
            </a:r>
            <a:r>
              <a:rPr lang="en-US" i="1" dirty="0"/>
              <a:t>least competition and most likely </a:t>
            </a:r>
            <a:r>
              <a:rPr lang="en-US" i="1" dirty="0" smtClean="0"/>
              <a:t>business </a:t>
            </a:r>
            <a:r>
              <a:rPr lang="en-US" i="1" dirty="0"/>
              <a:t>	</a:t>
            </a:r>
            <a:r>
              <a:rPr lang="en-US" i="1" dirty="0" smtClean="0"/>
              <a:t>success</a:t>
            </a:r>
            <a:r>
              <a:rPr lang="en-US" i="1" dirty="0"/>
              <a:t>?”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7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required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➢</a:t>
            </a:r>
            <a:r>
              <a:rPr lang="en-US" dirty="0"/>
              <a:t>List of </a:t>
            </a:r>
            <a:r>
              <a:rPr lang="en-US" dirty="0" smtClean="0"/>
              <a:t>areas in Lagos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➢</a:t>
            </a:r>
            <a:r>
              <a:rPr lang="en-US" dirty="0"/>
              <a:t>Latitude and longitude coordinates of the </a:t>
            </a:r>
            <a:r>
              <a:rPr lang="en-US" dirty="0" smtClean="0"/>
              <a:t>areas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➢</a:t>
            </a:r>
            <a:r>
              <a:rPr lang="en-US" dirty="0"/>
              <a:t>Venue data, particularly data related to shopping </a:t>
            </a:r>
            <a:r>
              <a:rPr lang="en-US" dirty="0" smtClean="0"/>
              <a:t>malls</a:t>
            </a:r>
          </a:p>
          <a:p>
            <a:pPr marL="0" indent="0">
              <a:buNone/>
            </a:pPr>
            <a:r>
              <a:rPr lang="en-US" dirty="0"/>
              <a:t>• Sources of data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➢</a:t>
            </a:r>
            <a:r>
              <a:rPr lang="en-US" dirty="0"/>
              <a:t>Wikipedia page for </a:t>
            </a:r>
            <a:r>
              <a:rPr lang="en-US" dirty="0" smtClean="0"/>
              <a:t>Lagos areas			</a:t>
            </a:r>
            <a:r>
              <a:rPr lang="en-US" dirty="0"/>
              <a:t> (</a:t>
            </a:r>
            <a:r>
              <a:rPr lang="en-US" u="sng" dirty="0">
                <a:hlinkClick r:id="rId2"/>
              </a:rPr>
              <a:t>https://en.wikipedia.org/wiki/List_of_Lagos_State_local_government_areas_by_population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➢</a:t>
            </a:r>
            <a:r>
              <a:rPr lang="en-US" dirty="0" err="1"/>
              <a:t>Geocoder</a:t>
            </a:r>
            <a:r>
              <a:rPr lang="en-US" dirty="0"/>
              <a:t> package for latitude and longitude coordinates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➢</a:t>
            </a:r>
            <a:r>
              <a:rPr lang="en-US" dirty="0"/>
              <a:t>Foursquare API for venue data</a:t>
            </a:r>
          </a:p>
        </p:txBody>
      </p:sp>
    </p:spTree>
    <p:extLst>
      <p:ext uri="{BB962C8B-B14F-4D97-AF65-F5344CB8AC3E}">
        <p14:creationId xmlns:p14="http://schemas.microsoft.com/office/powerpoint/2010/main" val="29989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scraping Wikipedia page for </a:t>
            </a:r>
            <a:r>
              <a:rPr lang="en-US" dirty="0" smtClean="0"/>
              <a:t>area list </a:t>
            </a:r>
          </a:p>
          <a:p>
            <a:r>
              <a:rPr lang="en-US" dirty="0" smtClean="0"/>
              <a:t>Get </a:t>
            </a:r>
            <a:r>
              <a:rPr lang="en-US" dirty="0"/>
              <a:t>latitude and longitude coordinates using </a:t>
            </a:r>
            <a:r>
              <a:rPr lang="en-US" dirty="0" err="1"/>
              <a:t>Geocoder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Foursquare API to get venue data 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/>
              <a:t>data by </a:t>
            </a:r>
            <a:r>
              <a:rPr lang="en-US" dirty="0" smtClean="0"/>
              <a:t>area and </a:t>
            </a:r>
            <a:r>
              <a:rPr lang="en-US" dirty="0"/>
              <a:t>taking the mean of the frequency of occurrence of each venue category </a:t>
            </a:r>
            <a:endParaRPr lang="en-US" dirty="0" smtClean="0"/>
          </a:p>
          <a:p>
            <a:r>
              <a:rPr lang="en-US" dirty="0" smtClean="0"/>
              <a:t>Filter </a:t>
            </a:r>
            <a:r>
              <a:rPr lang="en-US" dirty="0"/>
              <a:t>venue category by Shopping Mall </a:t>
            </a:r>
            <a:endParaRPr lang="en-US" dirty="0" smtClean="0"/>
          </a:p>
          <a:p>
            <a:r>
              <a:rPr lang="en-US" dirty="0" smtClean="0"/>
              <a:t>Perform </a:t>
            </a:r>
            <a:r>
              <a:rPr lang="en-US" dirty="0"/>
              <a:t>clustering on the data by using k-means clustering </a:t>
            </a:r>
            <a:endParaRPr lang="en-US" dirty="0" smtClean="0"/>
          </a:p>
          <a:p>
            <a:r>
              <a:rPr lang="en-US" dirty="0" smtClean="0"/>
              <a:t>Visualize </a:t>
            </a:r>
            <a:r>
              <a:rPr lang="en-US" dirty="0"/>
              <a:t>the clusters in a map using Folium</a:t>
            </a:r>
          </a:p>
        </p:txBody>
      </p:sp>
    </p:spTree>
    <p:extLst>
      <p:ext uri="{BB962C8B-B14F-4D97-AF65-F5344CB8AC3E}">
        <p14:creationId xmlns:p14="http://schemas.microsoft.com/office/powerpoint/2010/main" val="111779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Categorized </a:t>
            </a:r>
            <a:r>
              <a:rPr lang="en-US" dirty="0"/>
              <a:t>the areas </a:t>
            </a:r>
            <a:r>
              <a:rPr lang="en-US" dirty="0" smtClean="0"/>
              <a:t>into </a:t>
            </a:r>
            <a:r>
              <a:rPr lang="en-US" dirty="0"/>
              <a:t>3 clusters 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➢</a:t>
            </a:r>
            <a:r>
              <a:rPr lang="en-US" dirty="0"/>
              <a:t>Cluster 0: </a:t>
            </a:r>
            <a:r>
              <a:rPr lang="en-US" dirty="0" smtClean="0"/>
              <a:t>Areas with high number </a:t>
            </a:r>
            <a:r>
              <a:rPr lang="en-US" dirty="0"/>
              <a:t>of shopping malls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➢</a:t>
            </a:r>
            <a:r>
              <a:rPr lang="en-US" dirty="0"/>
              <a:t>Cluster 1: Areas </a:t>
            </a:r>
            <a:r>
              <a:rPr lang="en-US" dirty="0" smtClean="0"/>
              <a:t>with </a:t>
            </a:r>
            <a:r>
              <a:rPr lang="en-US" dirty="0"/>
              <a:t>low number to no existence of shopping malls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➢</a:t>
            </a:r>
            <a:r>
              <a:rPr lang="en-US" dirty="0"/>
              <a:t>Cluster 2: Areas </a:t>
            </a:r>
            <a:r>
              <a:rPr lang="en-US" dirty="0" smtClean="0"/>
              <a:t>with moderate concentration </a:t>
            </a:r>
            <a:r>
              <a:rPr lang="en-US" dirty="0"/>
              <a:t>of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253080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/>
              <a:t>of the shopping malls are concentrated in the central area of the city </a:t>
            </a:r>
            <a:endParaRPr lang="en-US" dirty="0" smtClean="0"/>
          </a:p>
          <a:p>
            <a:r>
              <a:rPr lang="en-US" dirty="0" smtClean="0"/>
              <a:t>Highest </a:t>
            </a:r>
            <a:r>
              <a:rPr lang="en-US" dirty="0"/>
              <a:t>number in cluster </a:t>
            </a:r>
            <a:r>
              <a:rPr lang="en-US" dirty="0" smtClean="0"/>
              <a:t>0 </a:t>
            </a:r>
            <a:r>
              <a:rPr lang="en-US" dirty="0"/>
              <a:t>and moderate number in cluster 0 </a:t>
            </a:r>
            <a:endParaRPr lang="en-US" dirty="0" smtClean="0"/>
          </a:p>
          <a:p>
            <a:r>
              <a:rPr lang="en-US" dirty="0" smtClean="0"/>
              <a:t>Cluster </a:t>
            </a:r>
            <a:r>
              <a:rPr lang="en-US" dirty="0"/>
              <a:t>1 has very low number to no shopping mall in the </a:t>
            </a:r>
            <a:r>
              <a:rPr lang="en-US" dirty="0" smtClean="0"/>
              <a:t>areas</a:t>
            </a:r>
          </a:p>
          <a:p>
            <a:r>
              <a:rPr lang="en-US" dirty="0" smtClean="0"/>
              <a:t>Oversupply </a:t>
            </a:r>
            <a:r>
              <a:rPr lang="en-US" dirty="0"/>
              <a:t>of shopping malls mostly happened in the central area of the city, with the suburb area still have very few shopping malls</a:t>
            </a:r>
          </a:p>
        </p:txBody>
      </p:sp>
    </p:spTree>
    <p:extLst>
      <p:ext uri="{BB962C8B-B14F-4D97-AF65-F5344CB8AC3E}">
        <p14:creationId xmlns:p14="http://schemas.microsoft.com/office/powerpoint/2010/main" val="192156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/>
              <a:t>new shopping malls in </a:t>
            </a:r>
            <a:r>
              <a:rPr lang="en-US" dirty="0" smtClean="0"/>
              <a:t>areas in </a:t>
            </a:r>
            <a:r>
              <a:rPr lang="en-US" dirty="0"/>
              <a:t>cluster 1 with little to no competition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also open in areas </a:t>
            </a:r>
            <a:r>
              <a:rPr lang="en-US" dirty="0" smtClean="0"/>
              <a:t>in </a:t>
            </a:r>
            <a:r>
              <a:rPr lang="en-US" dirty="0"/>
              <a:t>cluster </a:t>
            </a:r>
            <a:r>
              <a:rPr lang="en-US" dirty="0" smtClean="0"/>
              <a:t>2 </a:t>
            </a:r>
            <a:r>
              <a:rPr lang="en-US" dirty="0"/>
              <a:t>with moderate competition if have unique selling propositions to stand out from the competition </a:t>
            </a:r>
            <a:endParaRPr lang="en-US" dirty="0" smtClean="0"/>
          </a:p>
          <a:p>
            <a:r>
              <a:rPr lang="en-US" dirty="0" smtClean="0"/>
              <a:t>Avoid </a:t>
            </a:r>
            <a:r>
              <a:rPr lang="en-US" dirty="0"/>
              <a:t>areas </a:t>
            </a:r>
            <a:r>
              <a:rPr lang="en-US" dirty="0" smtClean="0"/>
              <a:t>in </a:t>
            </a:r>
            <a:r>
              <a:rPr lang="en-US" dirty="0"/>
              <a:t>cluster </a:t>
            </a:r>
            <a:r>
              <a:rPr lang="en-US" dirty="0" smtClean="0"/>
              <a:t>0, </a:t>
            </a:r>
            <a:r>
              <a:rPr lang="en-US" dirty="0"/>
              <a:t>already high concentration of shopping malls and intense competition</a:t>
            </a:r>
          </a:p>
        </p:txBody>
      </p:sp>
    </p:spTree>
    <p:extLst>
      <p:ext uri="{BB962C8B-B14F-4D97-AF65-F5344CB8AC3E}">
        <p14:creationId xmlns:p14="http://schemas.microsoft.com/office/powerpoint/2010/main" val="31178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 </a:t>
            </a:r>
            <a:r>
              <a:rPr lang="en-US" dirty="0"/>
              <a:t>to business question: The </a:t>
            </a:r>
            <a:r>
              <a:rPr lang="en-US" dirty="0" smtClean="0"/>
              <a:t>area in </a:t>
            </a:r>
            <a:r>
              <a:rPr lang="en-US" dirty="0"/>
              <a:t>cluster 1 are the most preferred locations to open a new shopping mall </a:t>
            </a:r>
            <a:endParaRPr lang="en-US" dirty="0" smtClean="0"/>
          </a:p>
          <a:p>
            <a:r>
              <a:rPr lang="en-US" dirty="0" smtClean="0"/>
              <a:t>Findings </a:t>
            </a:r>
            <a:r>
              <a:rPr lang="en-US" dirty="0"/>
              <a:t>of this project will help the relevant stakeholders to capitalize on the opportunities on high potential locations while avoiding overcrowded areas in their decisions to open a new shopping mall</a:t>
            </a:r>
          </a:p>
        </p:txBody>
      </p:sp>
    </p:spTree>
    <p:extLst>
      <p:ext uri="{BB962C8B-B14F-4D97-AF65-F5344CB8AC3E}">
        <p14:creationId xmlns:p14="http://schemas.microsoft.com/office/powerpoint/2010/main" val="269888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51678" y="637633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56" y="2004431"/>
            <a:ext cx="6283120" cy="471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7462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102</TotalTime>
  <Words>308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Coursera Capstone  IBM Applied Data Science  </vt:lpstr>
      <vt:lpstr>Business Problem</vt:lpstr>
      <vt:lpstr>Data</vt:lpstr>
      <vt:lpstr>Methodology</vt:lpstr>
      <vt:lpstr>Results</vt:lpstr>
      <vt:lpstr>Discussion</vt:lpstr>
      <vt:lpstr>Recommendations</vt:lpstr>
      <vt:lpstr>Conclusion</vt:lpstr>
      <vt:lpstr>THE End  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 IBM Applied Data Science</dc:title>
  <dc:creator>CHIEKWUE</dc:creator>
  <cp:lastModifiedBy>CHIEKWUE</cp:lastModifiedBy>
  <cp:revision>12</cp:revision>
  <dcterms:created xsi:type="dcterms:W3CDTF">2020-03-26T22:55:16Z</dcterms:created>
  <dcterms:modified xsi:type="dcterms:W3CDTF">2020-03-27T00:37:57Z</dcterms:modified>
</cp:coreProperties>
</file>