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65" r:id="rId9"/>
    <p:sldId id="266" r:id="rId10"/>
    <p:sldId id="267" r:id="rId11"/>
    <p:sldId id="2146847062" r:id="rId12"/>
    <p:sldId id="2146847066" r:id="rId13"/>
    <p:sldId id="2146847067" r:id="rId14"/>
    <p:sldId id="2146847065" r:id="rId15"/>
    <p:sldId id="2146847063" r:id="rId16"/>
    <p:sldId id="2146847068" r:id="rId17"/>
    <p:sldId id="268" r:id="rId18"/>
    <p:sldId id="2146847055" r:id="rId19"/>
    <p:sldId id="269" r:id="rId20"/>
    <p:sldId id="2146847059" r:id="rId21"/>
    <p:sldId id="2146847060" r:id="rId22"/>
    <p:sldId id="2146847061"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Predictive Maintenance using Machine Learning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Shaik Abdul Samad-MVSREC-CSE-(AIML)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EACEA-2445-F285-ABE3-51E766C0F424}"/>
              </a:ext>
            </a:extLst>
          </p:cNvPr>
          <p:cNvSpPr>
            <a:spLocks noGrp="1"/>
          </p:cNvSpPr>
          <p:nvPr>
            <p:ph type="title"/>
          </p:nvPr>
        </p:nvSpPr>
        <p:spPr/>
        <p:txBody>
          <a:bodyPr/>
          <a:lstStyle/>
          <a:p>
            <a:r>
              <a:rPr lang="en-US" dirty="0"/>
              <a:t>Result Images</a:t>
            </a:r>
          </a:p>
        </p:txBody>
      </p:sp>
      <p:sp>
        <p:nvSpPr>
          <p:cNvPr id="3" name="Content Placeholder 2">
            <a:extLst>
              <a:ext uri="{FF2B5EF4-FFF2-40B4-BE49-F238E27FC236}">
                <a16:creationId xmlns:a16="http://schemas.microsoft.com/office/drawing/2014/main" id="{D7346532-5431-44CB-4A42-1F0B3EAF6250}"/>
              </a:ext>
            </a:extLst>
          </p:cNvPr>
          <p:cNvSpPr>
            <a:spLocks noGrp="1"/>
          </p:cNvSpPr>
          <p:nvPr>
            <p:ph idx="1"/>
          </p:nvPr>
        </p:nvSpPr>
        <p:spPr/>
        <p:txBody>
          <a:bodyPr/>
          <a:lstStyle/>
          <a:p>
            <a:endParaRPr lang="en-US"/>
          </a:p>
        </p:txBody>
      </p:sp>
      <p:pic>
        <p:nvPicPr>
          <p:cNvPr id="4" name="Picture 3" descr="A screenshot of a computer&#10;&#10;AI-generated content may be incorrect.">
            <a:extLst>
              <a:ext uri="{FF2B5EF4-FFF2-40B4-BE49-F238E27FC236}">
                <a16:creationId xmlns:a16="http://schemas.microsoft.com/office/drawing/2014/main" id="{7D80F69E-19F3-C4FF-1102-135BDF626F48}"/>
              </a:ext>
            </a:extLst>
          </p:cNvPr>
          <p:cNvPicPr>
            <a:picLocks noChangeAspect="1"/>
          </p:cNvPicPr>
          <p:nvPr/>
        </p:nvPicPr>
        <p:blipFill>
          <a:blip r:embed="rId2"/>
          <a:stretch>
            <a:fillRect/>
          </a:stretch>
        </p:blipFill>
        <p:spPr>
          <a:xfrm>
            <a:off x="799055" y="1380793"/>
            <a:ext cx="10593888" cy="4515790"/>
          </a:xfrm>
          <a:prstGeom prst="rect">
            <a:avLst/>
          </a:prstGeom>
        </p:spPr>
      </p:pic>
    </p:spTree>
    <p:extLst>
      <p:ext uri="{BB962C8B-B14F-4D97-AF65-F5344CB8AC3E}">
        <p14:creationId xmlns:p14="http://schemas.microsoft.com/office/powerpoint/2010/main" val="3711062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147ED-2931-F38F-E172-3E12870BD0D0}"/>
              </a:ext>
            </a:extLst>
          </p:cNvPr>
          <p:cNvSpPr>
            <a:spLocks noGrp="1"/>
          </p:cNvSpPr>
          <p:nvPr>
            <p:ph type="title"/>
          </p:nvPr>
        </p:nvSpPr>
        <p:spPr/>
        <p:txBody>
          <a:bodyPr/>
          <a:lstStyle/>
          <a:p>
            <a:r>
              <a:rPr lang="en-US" dirty="0"/>
              <a:t>Result Images</a:t>
            </a:r>
          </a:p>
        </p:txBody>
      </p:sp>
      <p:pic>
        <p:nvPicPr>
          <p:cNvPr id="4" name="Content Placeholder 3" descr="A screenshot of a computer&#10;&#10;AI-generated content may be incorrect.">
            <a:extLst>
              <a:ext uri="{FF2B5EF4-FFF2-40B4-BE49-F238E27FC236}">
                <a16:creationId xmlns:a16="http://schemas.microsoft.com/office/drawing/2014/main" id="{E4819865-4850-4579-7B4A-A35AF8652B3A}"/>
              </a:ext>
            </a:extLst>
          </p:cNvPr>
          <p:cNvPicPr>
            <a:picLocks noGrp="1" noChangeAspect="1"/>
          </p:cNvPicPr>
          <p:nvPr>
            <p:ph idx="1"/>
          </p:nvPr>
        </p:nvPicPr>
        <p:blipFill>
          <a:blip r:embed="rId2"/>
          <a:stretch>
            <a:fillRect/>
          </a:stretch>
        </p:blipFill>
        <p:spPr>
          <a:xfrm>
            <a:off x="728751" y="1301750"/>
            <a:ext cx="10734497" cy="4673600"/>
          </a:xfrm>
          <a:prstGeom prst="rect">
            <a:avLst/>
          </a:prstGeom>
        </p:spPr>
      </p:pic>
    </p:spTree>
    <p:extLst>
      <p:ext uri="{BB962C8B-B14F-4D97-AF65-F5344CB8AC3E}">
        <p14:creationId xmlns:p14="http://schemas.microsoft.com/office/powerpoint/2010/main" val="708824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D91FF-29A4-5706-E2E1-4B003202B5CF}"/>
              </a:ext>
            </a:extLst>
          </p:cNvPr>
          <p:cNvSpPr>
            <a:spLocks noGrp="1"/>
          </p:cNvSpPr>
          <p:nvPr>
            <p:ph type="title"/>
          </p:nvPr>
        </p:nvSpPr>
        <p:spPr/>
        <p:txBody>
          <a:bodyPr/>
          <a:lstStyle/>
          <a:p>
            <a:r>
              <a:rPr lang="en-US" dirty="0"/>
              <a:t>Result Images</a:t>
            </a:r>
          </a:p>
        </p:txBody>
      </p:sp>
      <p:pic>
        <p:nvPicPr>
          <p:cNvPr id="4" name="Content Placeholder 3" descr="A screenshot of a computer&#10;&#10;AI-generated content may be incorrect.">
            <a:extLst>
              <a:ext uri="{FF2B5EF4-FFF2-40B4-BE49-F238E27FC236}">
                <a16:creationId xmlns:a16="http://schemas.microsoft.com/office/drawing/2014/main" id="{5C51D409-FB8E-3BFE-7675-3FF857CF74A8}"/>
              </a:ext>
            </a:extLst>
          </p:cNvPr>
          <p:cNvPicPr>
            <a:picLocks noGrp="1" noChangeAspect="1"/>
          </p:cNvPicPr>
          <p:nvPr>
            <p:ph idx="1"/>
          </p:nvPr>
        </p:nvPicPr>
        <p:blipFill>
          <a:blip r:embed="rId2"/>
          <a:stretch>
            <a:fillRect/>
          </a:stretch>
        </p:blipFill>
        <p:spPr>
          <a:xfrm>
            <a:off x="1056395" y="1301750"/>
            <a:ext cx="10079210" cy="4673600"/>
          </a:xfrm>
          <a:prstGeom prst="rect">
            <a:avLst/>
          </a:prstGeom>
        </p:spPr>
      </p:pic>
    </p:spTree>
    <p:extLst>
      <p:ext uri="{BB962C8B-B14F-4D97-AF65-F5344CB8AC3E}">
        <p14:creationId xmlns:p14="http://schemas.microsoft.com/office/powerpoint/2010/main" val="2774978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97DEB-89B5-128C-A4BB-BFE92245016B}"/>
              </a:ext>
            </a:extLst>
          </p:cNvPr>
          <p:cNvSpPr>
            <a:spLocks noGrp="1"/>
          </p:cNvSpPr>
          <p:nvPr>
            <p:ph type="title"/>
          </p:nvPr>
        </p:nvSpPr>
        <p:spPr/>
        <p:txBody>
          <a:bodyPr/>
          <a:lstStyle/>
          <a:p>
            <a:r>
              <a:rPr lang="en-US" dirty="0"/>
              <a:t>RESULT IMAGES:</a:t>
            </a:r>
          </a:p>
        </p:txBody>
      </p:sp>
      <p:pic>
        <p:nvPicPr>
          <p:cNvPr id="5" name="Content Placeholder 4" descr="A screenshot of a computer&#10;&#10;AI-generated content may be incorrect.">
            <a:extLst>
              <a:ext uri="{FF2B5EF4-FFF2-40B4-BE49-F238E27FC236}">
                <a16:creationId xmlns:a16="http://schemas.microsoft.com/office/drawing/2014/main" id="{8137D9E9-583F-AEE1-AAEA-40ACB41EB921}"/>
              </a:ext>
            </a:extLst>
          </p:cNvPr>
          <p:cNvPicPr>
            <a:picLocks noGrp="1" noChangeAspect="1"/>
          </p:cNvPicPr>
          <p:nvPr>
            <p:ph idx="1"/>
          </p:nvPr>
        </p:nvPicPr>
        <p:blipFill>
          <a:blip r:embed="rId2"/>
          <a:stretch>
            <a:fillRect/>
          </a:stretch>
        </p:blipFill>
        <p:spPr>
          <a:xfrm>
            <a:off x="1146710" y="1301750"/>
            <a:ext cx="9898580" cy="4673600"/>
          </a:xfrm>
        </p:spPr>
      </p:pic>
    </p:spTree>
    <p:extLst>
      <p:ext uri="{BB962C8B-B14F-4D97-AF65-F5344CB8AC3E}">
        <p14:creationId xmlns:p14="http://schemas.microsoft.com/office/powerpoint/2010/main" val="2232717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chemeClr val="tx1"/>
                </a:solidFill>
              </a:rPr>
              <a:t>In conclusion, the predictive maintenance model successfully classifies different types of machine failures using real-time sensor data with high accuracy and reliability. By leveraging IBM Cloud services such as Watson Studio and Watson Machine Learning, the solution was developed, trained, and deployed efficiently, enabling real-time failure predictions. This approach empowers maintenance teams to take proactive actions, reduces unexpected breakdowns, minimizes operational costs, and enhances the overall reliability of industrial equipment. The project demonstrates the practical value of machine learning in driving smarter, data-driven maintenance strategies in manufacturing environments.</a:t>
            </a:r>
            <a:endParaRPr lang="en-IN" sz="2000"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solidFill>
                <a:schemeClr val="tx1"/>
              </a:solidFill>
            </a:endParaRPr>
          </a:p>
          <a:p>
            <a:r>
              <a:rPr lang="en-US" sz="2000" dirty="0">
                <a:solidFill>
                  <a:schemeClr val="tx1"/>
                </a:solidFill>
              </a:rPr>
              <a:t>The predictive maintenance model can be further enhanced by incorporating real-time streaming data from IoT-enabled sensors to detect failures as they evolve. Future improvements may include using deep learning models like LSTMs or transformers for time-series prediction of failure timelines. Integration with edge computing devices can enable on-site analytics for faster decision-making. Additionally, expanding the system to handle multiple machine types and environments, and incorporating cost prediction modules for maintenance planning, will make the solution more scalable, adaptive, and impactful in diverse industrial settings.</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55000" lnSpcReduction="20000"/>
          </a:bodyPr>
          <a:lstStyle/>
          <a:p>
            <a:r>
              <a:rPr lang="en-IN" sz="2400" dirty="0">
                <a:solidFill>
                  <a:srgbClr val="0F0F0F"/>
                </a:solidFill>
                <a:ea typeface="+mn-lt"/>
                <a:cs typeface="+mn-lt"/>
              </a:rPr>
              <a:t>IBM Cloud Documentation</a:t>
            </a:r>
          </a:p>
          <a:p>
            <a:pPr marL="0" indent="0">
              <a:buNone/>
            </a:pPr>
            <a:r>
              <a:rPr lang="en-IN" sz="2400" dirty="0">
                <a:solidFill>
                  <a:srgbClr val="0F0F0F"/>
                </a:solidFill>
                <a:ea typeface="+mn-lt"/>
                <a:cs typeface="+mn-lt"/>
              </a:rPr>
              <a:t>		https://cloud.ibm.com/docs</a:t>
            </a:r>
          </a:p>
          <a:p>
            <a:r>
              <a:rPr lang="en-IN" sz="2400" dirty="0">
                <a:solidFill>
                  <a:srgbClr val="0F0F0F"/>
                </a:solidFill>
                <a:ea typeface="+mn-lt"/>
                <a:cs typeface="+mn-lt"/>
              </a:rPr>
              <a:t>IBM Watson Studio</a:t>
            </a:r>
          </a:p>
          <a:p>
            <a:pPr marL="0" indent="0">
              <a:buNone/>
            </a:pPr>
            <a:r>
              <a:rPr lang="en-IN" sz="2400" dirty="0">
                <a:solidFill>
                  <a:srgbClr val="0F0F0F"/>
                </a:solidFill>
                <a:ea typeface="+mn-lt"/>
                <a:cs typeface="+mn-lt"/>
              </a:rPr>
              <a:t>		https://www.ibm.com/cloud/watson-studio</a:t>
            </a:r>
          </a:p>
          <a:p>
            <a:r>
              <a:rPr lang="en-IN" sz="2400" dirty="0">
                <a:solidFill>
                  <a:srgbClr val="0F0F0F"/>
                </a:solidFill>
                <a:ea typeface="+mn-lt"/>
                <a:cs typeface="+mn-lt"/>
              </a:rPr>
              <a:t>Predictive Maintenance Dataset – Kaggle</a:t>
            </a:r>
          </a:p>
          <a:p>
            <a:pPr marL="0" indent="0">
              <a:buNone/>
            </a:pPr>
            <a:r>
              <a:rPr lang="en-IN" sz="2400" dirty="0">
                <a:solidFill>
                  <a:srgbClr val="0F0F0F"/>
                </a:solidFill>
                <a:ea typeface="+mn-lt"/>
                <a:cs typeface="+mn-lt"/>
              </a:rPr>
              <a:t>		https://www.kaggle.com/datasets/shrutimechlearn/predictive-maintenance</a:t>
            </a:r>
          </a:p>
          <a:p>
            <a:r>
              <a:rPr lang="en-IN" sz="2400" dirty="0">
                <a:solidFill>
                  <a:srgbClr val="0F0F0F"/>
                </a:solidFill>
                <a:ea typeface="+mn-lt"/>
                <a:cs typeface="+mn-lt"/>
              </a:rPr>
              <a:t>Pedregosa et al. (2011). Scikit-learn: Machine Learning in Python</a:t>
            </a:r>
          </a:p>
          <a:p>
            <a:pPr marL="0" indent="0">
              <a:buNone/>
            </a:pPr>
            <a:r>
              <a:rPr lang="en-IN" sz="2400" dirty="0">
                <a:solidFill>
                  <a:srgbClr val="0F0F0F"/>
                </a:solidFill>
                <a:ea typeface="+mn-lt"/>
                <a:cs typeface="+mn-lt"/>
              </a:rPr>
              <a:t>		Journal of Machine Learning Research, 12, 2825–2830.</a:t>
            </a:r>
          </a:p>
          <a:p>
            <a:r>
              <a:rPr lang="en-IN" sz="2400" dirty="0" err="1">
                <a:solidFill>
                  <a:srgbClr val="0F0F0F"/>
                </a:solidFill>
                <a:ea typeface="+mn-lt"/>
                <a:cs typeface="+mn-lt"/>
              </a:rPr>
              <a:t>Breiman</a:t>
            </a:r>
            <a:r>
              <a:rPr lang="en-IN" sz="2400" dirty="0">
                <a:solidFill>
                  <a:srgbClr val="0F0F0F"/>
                </a:solidFill>
                <a:ea typeface="+mn-lt"/>
                <a:cs typeface="+mn-lt"/>
              </a:rPr>
              <a:t>, L. (2001). Random Forests</a:t>
            </a:r>
          </a:p>
          <a:p>
            <a:pPr marL="0" indent="0">
              <a:buNone/>
            </a:pPr>
            <a:r>
              <a:rPr lang="en-IN" sz="2400" dirty="0">
                <a:solidFill>
                  <a:srgbClr val="0F0F0F"/>
                </a:solidFill>
                <a:ea typeface="+mn-lt"/>
                <a:cs typeface="+mn-lt"/>
              </a:rPr>
              <a:t>		Machine Learning, 45(1), 5–32.</a:t>
            </a:r>
          </a:p>
          <a:p>
            <a:r>
              <a:rPr lang="en-IN" sz="2400" dirty="0" err="1">
                <a:solidFill>
                  <a:srgbClr val="0F0F0F"/>
                </a:solidFill>
                <a:ea typeface="+mn-lt"/>
                <a:cs typeface="+mn-lt"/>
              </a:rPr>
              <a:t>Susto</a:t>
            </a:r>
            <a:r>
              <a:rPr lang="en-IN" sz="2400" dirty="0">
                <a:solidFill>
                  <a:srgbClr val="0F0F0F"/>
                </a:solidFill>
                <a:ea typeface="+mn-lt"/>
                <a:cs typeface="+mn-lt"/>
              </a:rPr>
              <a:t>, G. A., Schirru, A., </a:t>
            </a:r>
            <a:r>
              <a:rPr lang="en-IN" sz="2400" dirty="0" err="1">
                <a:solidFill>
                  <a:srgbClr val="0F0F0F"/>
                </a:solidFill>
                <a:ea typeface="+mn-lt"/>
                <a:cs typeface="+mn-lt"/>
              </a:rPr>
              <a:t>Pampuri</a:t>
            </a:r>
            <a:r>
              <a:rPr lang="en-IN" sz="2400" dirty="0">
                <a:solidFill>
                  <a:srgbClr val="0F0F0F"/>
                </a:solidFill>
                <a:ea typeface="+mn-lt"/>
                <a:cs typeface="+mn-lt"/>
              </a:rPr>
              <a:t>, S., McLoone, S., &amp; </a:t>
            </a:r>
            <a:r>
              <a:rPr lang="en-IN" sz="2400" dirty="0" err="1">
                <a:solidFill>
                  <a:srgbClr val="0F0F0F"/>
                </a:solidFill>
                <a:ea typeface="+mn-lt"/>
                <a:cs typeface="+mn-lt"/>
              </a:rPr>
              <a:t>Beghi</a:t>
            </a:r>
            <a:r>
              <a:rPr lang="en-IN" sz="2400" dirty="0">
                <a:solidFill>
                  <a:srgbClr val="0F0F0F"/>
                </a:solidFill>
                <a:ea typeface="+mn-lt"/>
                <a:cs typeface="+mn-lt"/>
              </a:rPr>
              <a:t>, A. (2015).</a:t>
            </a:r>
          </a:p>
          <a:p>
            <a:pPr marL="0" indent="0">
              <a:buNone/>
            </a:pPr>
            <a:r>
              <a:rPr lang="en-IN" sz="2400" dirty="0">
                <a:solidFill>
                  <a:srgbClr val="0F0F0F"/>
                </a:solidFill>
                <a:ea typeface="+mn-lt"/>
                <a:cs typeface="+mn-lt"/>
              </a:rPr>
              <a:t>		Machine Learning for Predictive Maintenance: A Multiple Classifier Approach</a:t>
            </a:r>
          </a:p>
          <a:p>
            <a:pPr marL="0" indent="0">
              <a:buNone/>
            </a:pPr>
            <a:r>
              <a:rPr lang="en-IN" sz="2400" dirty="0">
                <a:solidFill>
                  <a:srgbClr val="0F0F0F"/>
                </a:solidFill>
                <a:ea typeface="+mn-lt"/>
                <a:cs typeface="+mn-lt"/>
              </a:rPr>
              <a:t>		IEEE Transactions on Industrial Informatics, 11(3), 812–820.</a:t>
            </a:r>
          </a:p>
          <a:p>
            <a:r>
              <a:rPr lang="en-IN" sz="2400" dirty="0">
                <a:solidFill>
                  <a:srgbClr val="0F0F0F"/>
                </a:solidFill>
                <a:ea typeface="+mn-lt"/>
                <a:cs typeface="+mn-lt"/>
              </a:rPr>
              <a:t>IBM Developer Blog – Predictive Maintenance Use Cases</a:t>
            </a:r>
          </a:p>
          <a:p>
            <a:pPr marL="0" indent="0">
              <a:buNone/>
            </a:pPr>
            <a:r>
              <a:rPr lang="en-IN" sz="2400" dirty="0">
                <a:solidFill>
                  <a:srgbClr val="0F0F0F"/>
                </a:solidFill>
                <a:ea typeface="+mn-lt"/>
                <a:cs typeface="+mn-lt"/>
              </a:rPr>
              <a:t>		https://developer.ibm.com/articles/predictive-maintenance-iot/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9" name="Content Placeholder 8" descr="A close-up of a certificate&#10;&#10;AI-generated content may be incorrect.">
            <a:extLst>
              <a:ext uri="{FF2B5EF4-FFF2-40B4-BE49-F238E27FC236}">
                <a16:creationId xmlns:a16="http://schemas.microsoft.com/office/drawing/2014/main" id="{1C14FBD5-1B76-45FF-D6F1-84E10AFF2993}"/>
              </a:ext>
            </a:extLst>
          </p:cNvPr>
          <p:cNvPicPr>
            <a:picLocks noGrp="1" noChangeAspect="1"/>
          </p:cNvPicPr>
          <p:nvPr>
            <p:ph idx="1"/>
          </p:nvPr>
        </p:nvPicPr>
        <p:blipFill>
          <a:blip r:embed="rId2"/>
          <a:stretch>
            <a:fillRect/>
          </a:stretch>
        </p:blipFill>
        <p:spPr>
          <a:xfrm>
            <a:off x="2085338" y="1318684"/>
            <a:ext cx="6073992" cy="4673600"/>
          </a:xfrm>
        </p:spPr>
      </p:pic>
    </p:spTree>
    <p:extLst>
      <p:ext uri="{BB962C8B-B14F-4D97-AF65-F5344CB8AC3E}">
        <p14:creationId xmlns:p14="http://schemas.microsoft.com/office/powerpoint/2010/main" val="38473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pPr marL="0" indent="0">
              <a:buNone/>
            </a:pPr>
            <a:endParaRPr lang="en-IN" dirty="0"/>
          </a:p>
        </p:txBody>
      </p:sp>
      <p:pic>
        <p:nvPicPr>
          <p:cNvPr id="4" name="Content Placeholder 4" descr="A close-up of a certificate&#10;&#10;AI-generated content may be incorrect.">
            <a:extLst>
              <a:ext uri="{FF2B5EF4-FFF2-40B4-BE49-F238E27FC236}">
                <a16:creationId xmlns:a16="http://schemas.microsoft.com/office/drawing/2014/main" id="{DBF2562F-7548-8ED4-94C2-A62885416B60}"/>
              </a:ext>
            </a:extLst>
          </p:cNvPr>
          <p:cNvPicPr>
            <a:picLocks noChangeAspect="1"/>
          </p:cNvPicPr>
          <p:nvPr/>
        </p:nvPicPr>
        <p:blipFill>
          <a:blip r:embed="rId2"/>
          <a:stretch>
            <a:fillRect/>
          </a:stretch>
        </p:blipFill>
        <p:spPr>
          <a:xfrm>
            <a:off x="2243819" y="1302026"/>
            <a:ext cx="6044895" cy="4673600"/>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descr="A certificate with a yellow medal&#10;&#10;AI-generated content may be incorrect.">
            <a:extLst>
              <a:ext uri="{FF2B5EF4-FFF2-40B4-BE49-F238E27FC236}">
                <a16:creationId xmlns:a16="http://schemas.microsoft.com/office/drawing/2014/main" id="{C814B379-F46D-07DE-F4AD-C3C39E950653}"/>
              </a:ext>
            </a:extLst>
          </p:cNvPr>
          <p:cNvPicPr>
            <a:picLocks noChangeAspect="1"/>
          </p:cNvPicPr>
          <p:nvPr/>
        </p:nvPicPr>
        <p:blipFill>
          <a:blip r:embed="rId2"/>
          <a:stretch>
            <a:fillRect/>
          </a:stretch>
        </p:blipFill>
        <p:spPr>
          <a:xfrm>
            <a:off x="1216024" y="1145118"/>
            <a:ext cx="7250642" cy="5621460"/>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Industrial machines are prone to sudden failures, leading to costly downtime and maintenance expenses. These failures are often avoidable if early indicators are identified. The challenge is to detect patterns in real-time operational sensor data that precede various types of mechanical failures—such as tool wear, overheating, and power-related issues—to enable proactive intervention.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The proposed system aims to address the challenge of predicting specific types of industrial machine failures before they occur. This involves leveraging sensor data analytics and machine learning techniques to identify early warning patterns and enable proactive maintenance. The solution consists of the following components</a:t>
            </a:r>
            <a:r>
              <a:rPr lang="en-US" sz="1200" dirty="0">
                <a:latin typeface="Calibri" panose="020F0502020204030204" pitchFamily="34" charset="0"/>
                <a:ea typeface="Calibri" panose="020F0502020204030204" pitchFamily="34" charset="0"/>
                <a:cs typeface="Calibri" panose="020F0502020204030204" pitchFamily="34" charset="0"/>
              </a:rPr>
              <a:t>:</a:t>
            </a:r>
          </a:p>
          <a:p>
            <a:pPr marL="305435" indent="-305435"/>
            <a:r>
              <a:rPr lang="en-IN" sz="1200" b="1" dirty="0">
                <a:latin typeface="Calibri"/>
                <a:ea typeface="+mn-lt"/>
                <a:cs typeface="+mn-lt"/>
              </a:rPr>
              <a:t>Data Collection:</a:t>
            </a:r>
          </a:p>
          <a:p>
            <a:pPr marL="0" indent="0">
              <a:buNone/>
            </a:pPr>
            <a:r>
              <a:rPr lang="en-US" sz="1200" b="1" dirty="0">
                <a:latin typeface="Calibri"/>
                <a:cs typeface="Calibri"/>
              </a:rPr>
              <a:t>	Gather historical and real-time operational data from machines, including: Air temperature, Process temperature, Rotational speed, Torque, Tool wear, Machine type</a:t>
            </a:r>
          </a:p>
          <a:p>
            <a:pPr marL="305435" indent="-305435"/>
            <a:r>
              <a:rPr lang="en-US" sz="1200" b="1" dirty="0">
                <a:latin typeface="Calibri"/>
                <a:cs typeface="Calibri"/>
              </a:rPr>
              <a:t>Data Preprocessing:</a:t>
            </a:r>
          </a:p>
          <a:p>
            <a:pPr marL="0" indent="0">
              <a:buNone/>
            </a:pPr>
            <a:r>
              <a:rPr lang="en-US" sz="1200" b="1" dirty="0">
                <a:latin typeface="Calibri"/>
                <a:cs typeface="Calibri"/>
              </a:rPr>
              <a:t>	Clean and preprocess the collected sensor data to handle missing values, outliers, and noise.</a:t>
            </a:r>
          </a:p>
          <a:p>
            <a:pPr marL="0" indent="0">
              <a:buNone/>
            </a:pPr>
            <a:r>
              <a:rPr lang="en-US" sz="1200" b="1" dirty="0">
                <a:latin typeface="Calibri"/>
                <a:cs typeface="Calibri"/>
              </a:rPr>
              <a:t>	Encode categorical variables such as machine type.</a:t>
            </a:r>
          </a:p>
          <a:p>
            <a:pPr marL="0" indent="0">
              <a:buNone/>
            </a:pPr>
            <a:r>
              <a:rPr lang="en-US" sz="1200" b="1" dirty="0">
                <a:latin typeface="Calibri"/>
                <a:cs typeface="Calibri"/>
              </a:rPr>
              <a:t>	Perform feature scaling to normalize numerical values.</a:t>
            </a:r>
          </a:p>
          <a:p>
            <a:pPr marL="0" indent="0">
              <a:buNone/>
            </a:pPr>
            <a:r>
              <a:rPr lang="en-US" sz="1200" b="1" dirty="0">
                <a:latin typeface="Calibri"/>
                <a:cs typeface="Calibri"/>
              </a:rPr>
              <a:t>	Engineer features if needed (e.g., combining temperature deltas or stress indicators).</a:t>
            </a:r>
            <a:r>
              <a:rPr lang="en-IN" sz="1200" b="1" dirty="0">
                <a:latin typeface="Calibri"/>
                <a:ea typeface="+mn-lt"/>
                <a:cs typeface="+mn-lt"/>
              </a:rPr>
              <a:t>.</a:t>
            </a:r>
            <a:endParaRPr lang="en-IN" sz="1200" b="1" dirty="0">
              <a:latin typeface="Calibri"/>
              <a:cs typeface="Calibri"/>
            </a:endParaRPr>
          </a:p>
          <a:p>
            <a:pPr marL="305435" indent="-305435"/>
            <a:r>
              <a:rPr lang="en-US" sz="1200" b="1" dirty="0">
                <a:latin typeface="Calibri"/>
                <a:ea typeface="+mn-lt"/>
                <a:cs typeface="+mn-lt"/>
              </a:rPr>
              <a:t>Deployment:</a:t>
            </a:r>
          </a:p>
          <a:p>
            <a:pPr marL="0" indent="0">
              <a:buNone/>
            </a:pPr>
            <a:r>
              <a:rPr lang="en-US" sz="1200" b="1" dirty="0">
                <a:latin typeface="Calibri"/>
                <a:ea typeface="+mn-lt"/>
                <a:cs typeface="+mn-lt"/>
              </a:rPr>
              <a:t>	Develop a user-friendly interface (e.g., dashboard or API) to visualize predictions and alerts.</a:t>
            </a:r>
          </a:p>
          <a:p>
            <a:pPr marL="0" indent="0">
              <a:buNone/>
            </a:pPr>
            <a:r>
              <a:rPr lang="en-US" sz="1200" b="1" dirty="0">
                <a:latin typeface="Calibri"/>
                <a:ea typeface="+mn-lt"/>
                <a:cs typeface="+mn-lt"/>
              </a:rPr>
              <a:t>	Deploy the model on a scalable platform capable of handling live or batch data from machines.</a:t>
            </a:r>
          </a:p>
          <a:p>
            <a:pPr marL="0" indent="0">
              <a:buNone/>
            </a:pPr>
            <a:r>
              <a:rPr lang="en-US" sz="1200" b="1" dirty="0">
                <a:latin typeface="Calibri"/>
                <a:ea typeface="+mn-lt"/>
                <a:cs typeface="+mn-lt"/>
              </a:rPr>
              <a:t>	Ensure the system can flag high-risk machines for maintenance intervention.</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Evaluation:</a:t>
            </a:r>
          </a:p>
          <a:p>
            <a:pPr marL="0" indent="0">
              <a:buNone/>
            </a:pPr>
            <a:r>
              <a:rPr lang="en-IN" sz="1200" b="1" dirty="0">
                <a:latin typeface="Calibri"/>
                <a:ea typeface="+mn-lt"/>
                <a:cs typeface="+mn-lt"/>
              </a:rPr>
              <a:t>	Assess model performance using metrics such as: Accuracy, Precision, Recall, F1-Score, Confusion Matrix </a:t>
            </a:r>
          </a:p>
          <a:p>
            <a:pPr marL="0" indent="0">
              <a:buNone/>
            </a:pPr>
            <a:r>
              <a:rPr lang="en-IN" sz="1200" b="1" dirty="0">
                <a:latin typeface="Calibri"/>
                <a:ea typeface="+mn-lt"/>
                <a:cs typeface="+mn-lt"/>
              </a:rPr>
              <a:t>	Fine-tune hyperparameters to optimize prediction accuracy.</a:t>
            </a:r>
          </a:p>
          <a:p>
            <a:pPr marL="0" indent="0">
              <a:buNone/>
            </a:pPr>
            <a:r>
              <a:rPr lang="en-IN" sz="1200" b="1" dirty="0">
                <a:latin typeface="Calibri"/>
                <a:ea typeface="+mn-lt"/>
                <a:cs typeface="+mn-lt"/>
              </a:rPr>
              <a:t>	Continuously monitor model performance and retrain with new data when needed.</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0000" lnSpcReduction="20000"/>
          </a:bodyPr>
          <a:lstStyle/>
          <a:p>
            <a:r>
              <a:rPr lang="en-US" sz="2000" dirty="0"/>
              <a:t>Model Development on IBM Cloud:</a:t>
            </a:r>
          </a:p>
          <a:p>
            <a:pPr marL="0" indent="0">
              <a:buNone/>
            </a:pPr>
            <a:r>
              <a:rPr lang="en-US" sz="2000" dirty="0"/>
              <a:t>	Platform:</a:t>
            </a:r>
          </a:p>
          <a:p>
            <a:pPr marL="0" indent="0">
              <a:buNone/>
            </a:pPr>
            <a:r>
              <a:rPr lang="en-US" sz="2000" dirty="0"/>
              <a:t>	Project developed using IBM Watson Studio – a collaborative cloud-based platform for AI and 		data science.</a:t>
            </a:r>
          </a:p>
          <a:p>
            <a:r>
              <a:rPr lang="en-US" sz="2000" dirty="0"/>
              <a:t>Tools &amp; Services Used:</a:t>
            </a:r>
          </a:p>
          <a:p>
            <a:pPr marL="0" indent="0">
              <a:buNone/>
            </a:pPr>
            <a:r>
              <a:rPr lang="en-US" sz="2000" dirty="0"/>
              <a:t>	IBM Watson Studio for building and training the model.</a:t>
            </a:r>
          </a:p>
          <a:p>
            <a:pPr marL="0" indent="0">
              <a:buNone/>
            </a:pPr>
            <a:r>
              <a:rPr lang="en-US" sz="2000" dirty="0"/>
              <a:t>	IBM Cloud Object Storage to store datasets securely in the cloud.</a:t>
            </a:r>
          </a:p>
          <a:p>
            <a:pPr marL="0" indent="0">
              <a:buNone/>
            </a:pPr>
            <a:r>
              <a:rPr lang="en-US" sz="2000" dirty="0"/>
              <a:t>	</a:t>
            </a:r>
            <a:r>
              <a:rPr lang="en-US" sz="2000" dirty="0" err="1"/>
              <a:t>AutoAI</a:t>
            </a:r>
            <a:r>
              <a:rPr lang="en-US" sz="2000" dirty="0"/>
              <a:t> (optional) to automatically test multiple algorithms and hyperparameters.</a:t>
            </a:r>
          </a:p>
          <a:p>
            <a:pPr marL="0" indent="0">
              <a:buNone/>
            </a:pPr>
            <a:r>
              <a:rPr lang="en-US" sz="2000" dirty="0"/>
              <a:t>	IBM Watson Machine Learning to deploy the trained model as an API endpoint.</a:t>
            </a:r>
          </a:p>
          <a:p>
            <a:r>
              <a:rPr lang="en-US" sz="2000" dirty="0"/>
              <a:t>Hardware Requirements:</a:t>
            </a:r>
          </a:p>
          <a:p>
            <a:pPr marL="0" indent="0">
              <a:buNone/>
            </a:pPr>
            <a:r>
              <a:rPr lang="en-US" sz="2000" dirty="0"/>
              <a:t>	8 GB RAM, i5 Processor or higher</a:t>
            </a:r>
          </a:p>
          <a:p>
            <a:r>
              <a:rPr lang="en-US" sz="2000" dirty="0"/>
              <a:t>Libraries Used:</a:t>
            </a:r>
          </a:p>
          <a:p>
            <a:pPr marL="0" indent="0">
              <a:buNone/>
            </a:pPr>
            <a:r>
              <a:rPr lang="en-US" sz="2000" dirty="0"/>
              <a:t>	pandas, matplotlib, seaborn – data analysis &amp; visualization</a:t>
            </a:r>
          </a:p>
          <a:p>
            <a:pPr marL="0" indent="0">
              <a:buNone/>
            </a:pPr>
            <a:r>
              <a:rPr lang="en-US" sz="2000" dirty="0"/>
              <a:t>	scikit-learn – ML model training &amp; evaluation</a:t>
            </a:r>
          </a:p>
          <a:p>
            <a:pPr marL="0" indent="0">
              <a:buNone/>
            </a:pPr>
            <a:r>
              <a:rPr lang="en-US" sz="2000" dirty="0"/>
              <a:t>	</a:t>
            </a:r>
            <a:r>
              <a:rPr lang="en-US" sz="2000" dirty="0" err="1"/>
              <a:t>LabelEncoder</a:t>
            </a:r>
            <a:r>
              <a:rPr lang="en-US" sz="2000" dirty="0"/>
              <a:t> – for converting categories to numbers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r>
              <a:rPr lang="en-US" sz="1400" b="1" dirty="0"/>
              <a:t>Algorithm Selection:</a:t>
            </a:r>
          </a:p>
          <a:p>
            <a:r>
              <a:rPr lang="en-US" sz="1400" dirty="0"/>
              <a:t>To solve the multiclass classification problem of predicting machine failure types, the </a:t>
            </a:r>
            <a:r>
              <a:rPr lang="en-US" sz="1400" b="1" dirty="0"/>
              <a:t>Random Forest Classifier</a:t>
            </a:r>
            <a:r>
              <a:rPr lang="en-US" sz="1400" dirty="0"/>
              <a:t> was selected due to its high accuracy, feature importance analysis, and resistance to overfitting.</a:t>
            </a:r>
            <a:br>
              <a:rPr lang="en-US" sz="1400" dirty="0"/>
            </a:br>
            <a:r>
              <a:rPr lang="en-US" sz="1400" dirty="0"/>
              <a:t>Alternative models like </a:t>
            </a:r>
            <a:r>
              <a:rPr lang="en-US" sz="1400" dirty="0" err="1"/>
              <a:t>XGBoost</a:t>
            </a:r>
            <a:r>
              <a:rPr lang="en-US" sz="1400" dirty="0"/>
              <a:t> and Logistic Regression (</a:t>
            </a:r>
            <a:r>
              <a:rPr lang="en-US" sz="1400" dirty="0" err="1"/>
              <a:t>OvR</a:t>
            </a:r>
            <a:r>
              <a:rPr lang="en-US" sz="1400" dirty="0"/>
              <a:t>) were tested, but Random Forest provided the best balance between performance and interpretability.</a:t>
            </a:r>
          </a:p>
          <a:p>
            <a:r>
              <a:rPr lang="en-US" sz="1400" b="1" dirty="0"/>
              <a:t>Data Upload:</a:t>
            </a:r>
            <a:endParaRPr lang="en-US" sz="1400" dirty="0"/>
          </a:p>
          <a:p>
            <a:pPr marL="0" indent="0">
              <a:buNone/>
            </a:pPr>
            <a:r>
              <a:rPr lang="en-US" sz="1400" dirty="0"/>
              <a:t>	Dataset uploaded to IBM Cloud Object Storage and connected to Watson Studio.</a:t>
            </a:r>
            <a:endParaRPr lang="en-IN" dirty="0"/>
          </a:p>
          <a:p>
            <a:r>
              <a:rPr lang="en-US" sz="1400" b="1" dirty="0"/>
              <a:t>Model Training:</a:t>
            </a:r>
            <a:endParaRPr lang="en-US" sz="1400" dirty="0"/>
          </a:p>
          <a:p>
            <a:pPr marL="0" indent="0">
              <a:buNone/>
            </a:pPr>
            <a:r>
              <a:rPr lang="en-US" sz="1400" dirty="0"/>
              <a:t>	Trained a </a:t>
            </a:r>
            <a:r>
              <a:rPr lang="en-US" sz="1400" b="1" dirty="0"/>
              <a:t>Random Forest</a:t>
            </a:r>
            <a:r>
              <a:rPr lang="en-US" sz="1400" dirty="0"/>
              <a:t> model using scikit-learn within Watson Studio notebooks.</a:t>
            </a:r>
          </a:p>
          <a:p>
            <a:pPr marL="0" indent="0">
              <a:buNone/>
            </a:pPr>
            <a:r>
              <a:rPr lang="en-US" sz="1400" dirty="0"/>
              <a:t>	Used cross-validation to ensure generalization.</a:t>
            </a:r>
          </a:p>
          <a:p>
            <a:r>
              <a:rPr lang="en-US" b="1" dirty="0"/>
              <a:t>Evaluation:</a:t>
            </a:r>
            <a:endParaRPr lang="en-US" dirty="0"/>
          </a:p>
          <a:p>
            <a:pPr marL="0" indent="0">
              <a:buNone/>
            </a:pPr>
            <a:r>
              <a:rPr lang="en-US" dirty="0"/>
              <a:t>	Evaluated the model using:</a:t>
            </a:r>
          </a:p>
          <a:p>
            <a:pPr marL="0" indent="0">
              <a:buNone/>
            </a:pPr>
            <a:r>
              <a:rPr lang="en-US" dirty="0"/>
              <a:t>	Accuracy, precision, recall, F1-score</a:t>
            </a:r>
          </a:p>
          <a:p>
            <a:pPr marL="0" indent="0">
              <a:buNone/>
            </a:pPr>
            <a:r>
              <a:rPr lang="en-US" dirty="0"/>
              <a:t>	Confusion Matrix</a:t>
            </a:r>
          </a:p>
          <a:p>
            <a:r>
              <a:rPr lang="en-US" dirty="0"/>
              <a:t>Achieved high predictive performance (~97%+)</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1024467" y="1540932"/>
            <a:ext cx="10586340" cy="4434417"/>
          </a:xfrm>
        </p:spPr>
        <p:txBody>
          <a:bodyPr>
            <a:normAutofit lnSpcReduction="10000"/>
          </a:bodyPr>
          <a:lstStyle/>
          <a:p>
            <a:pPr marL="0" indent="0">
              <a:buNone/>
            </a:pPr>
            <a:r>
              <a:rPr lang="en-US" sz="2400" dirty="0">
                <a:solidFill>
                  <a:schemeClr val="tx1"/>
                </a:solidFill>
              </a:rPr>
              <a:t>The Random Forest Classifier model achieved an overall accuracy of 97% in predicting the type of machine failure based on real-time sensor data. Key performance metrics such as precision, recall, and F1-score ranged between 95% and 98%, demonstrating the model’s reliability. The most influential features were tool wear, torque, and process temperature. The model was developed and deployed on IBM Cloud using Watson Studio and Watson Machine Learning, enabling real-time predictions via a secured REST API. The deployed system supports proactive maintenance by accurately classifying failure types, thereby minimizing unplanned downtime and improving operational efficiency.</a:t>
            </a:r>
          </a:p>
          <a:p>
            <a:pPr marL="0" indent="0">
              <a:buNone/>
            </a:pPr>
            <a:r>
              <a:rPr lang="en-US" sz="2400" dirty="0">
                <a:solidFill>
                  <a:schemeClr val="tx1"/>
                </a:solidFill>
              </a:rPr>
              <a:t>Here are a few Result Images:</a:t>
            </a:r>
          </a:p>
          <a:p>
            <a:pPr marL="0" indent="0">
              <a:buNone/>
            </a:pPr>
            <a:endParaRPr lang="en-IN" sz="2400" dirty="0">
              <a:solidFill>
                <a:schemeClr val="tx1"/>
              </a:solidFill>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CA5AE-2475-A8CD-2FF3-D191380335E8}"/>
              </a:ext>
            </a:extLst>
          </p:cNvPr>
          <p:cNvSpPr>
            <a:spLocks noGrp="1"/>
          </p:cNvSpPr>
          <p:nvPr>
            <p:ph type="title"/>
          </p:nvPr>
        </p:nvSpPr>
        <p:spPr/>
        <p:txBody>
          <a:bodyPr/>
          <a:lstStyle/>
          <a:p>
            <a:r>
              <a:rPr lang="en-US" dirty="0"/>
              <a:t>Result Images</a:t>
            </a:r>
          </a:p>
        </p:txBody>
      </p:sp>
      <p:pic>
        <p:nvPicPr>
          <p:cNvPr id="5" name="Content Placeholder 4" descr="A screenshot of a computer&#10;&#10;AI-generated content may be incorrect.">
            <a:extLst>
              <a:ext uri="{FF2B5EF4-FFF2-40B4-BE49-F238E27FC236}">
                <a16:creationId xmlns:a16="http://schemas.microsoft.com/office/drawing/2014/main" id="{65D99ABD-01DD-95DD-E8A6-0504A0672812}"/>
              </a:ext>
            </a:extLst>
          </p:cNvPr>
          <p:cNvPicPr>
            <a:picLocks noGrp="1" noChangeAspect="1"/>
          </p:cNvPicPr>
          <p:nvPr>
            <p:ph idx="1"/>
          </p:nvPr>
        </p:nvPicPr>
        <p:blipFill>
          <a:blip r:embed="rId2"/>
          <a:stretch>
            <a:fillRect/>
          </a:stretch>
        </p:blipFill>
        <p:spPr>
          <a:xfrm>
            <a:off x="790155" y="1301750"/>
            <a:ext cx="10611690" cy="4673600"/>
          </a:xfrm>
        </p:spPr>
      </p:pic>
      <p:pic>
        <p:nvPicPr>
          <p:cNvPr id="7" name="Picture 6" descr="A screenshot of a computer&#10;&#10;AI-generated content may be incorrect.">
            <a:extLst>
              <a:ext uri="{FF2B5EF4-FFF2-40B4-BE49-F238E27FC236}">
                <a16:creationId xmlns:a16="http://schemas.microsoft.com/office/drawing/2014/main" id="{CE6FF6ED-233F-3471-1411-AEF50FD587E4}"/>
              </a:ext>
            </a:extLst>
          </p:cNvPr>
          <p:cNvPicPr>
            <a:picLocks noChangeAspect="1"/>
          </p:cNvPicPr>
          <p:nvPr/>
        </p:nvPicPr>
        <p:blipFill>
          <a:blip r:embed="rId3"/>
          <a:stretch>
            <a:fillRect/>
          </a:stretch>
        </p:blipFill>
        <p:spPr>
          <a:xfrm>
            <a:off x="-205600" y="1232452"/>
            <a:ext cx="12192000" cy="5197007"/>
          </a:xfrm>
          <a:prstGeom prst="rect">
            <a:avLst/>
          </a:prstGeom>
        </p:spPr>
      </p:pic>
    </p:spTree>
    <p:extLst>
      <p:ext uri="{BB962C8B-B14F-4D97-AF65-F5344CB8AC3E}">
        <p14:creationId xmlns:p14="http://schemas.microsoft.com/office/powerpoint/2010/main" val="1396512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454AE-9664-A5E0-6FC3-830D61BBD5CF}"/>
              </a:ext>
            </a:extLst>
          </p:cNvPr>
          <p:cNvSpPr>
            <a:spLocks noGrp="1"/>
          </p:cNvSpPr>
          <p:nvPr>
            <p:ph type="title"/>
          </p:nvPr>
        </p:nvSpPr>
        <p:spPr/>
        <p:txBody>
          <a:bodyPr/>
          <a:lstStyle/>
          <a:p>
            <a:r>
              <a:rPr lang="en-US" dirty="0"/>
              <a:t>Result Images</a:t>
            </a:r>
          </a:p>
        </p:txBody>
      </p:sp>
      <p:pic>
        <p:nvPicPr>
          <p:cNvPr id="4" name="Content Placeholder 3" descr="A screenshot of a computer&#10;&#10;AI-generated content may be incorrect.">
            <a:extLst>
              <a:ext uri="{FF2B5EF4-FFF2-40B4-BE49-F238E27FC236}">
                <a16:creationId xmlns:a16="http://schemas.microsoft.com/office/drawing/2014/main" id="{25901DBC-D1F4-B7ED-24A7-02907ADDEF94}"/>
              </a:ext>
            </a:extLst>
          </p:cNvPr>
          <p:cNvPicPr>
            <a:picLocks noGrp="1" noChangeAspect="1"/>
          </p:cNvPicPr>
          <p:nvPr>
            <p:ph idx="1"/>
          </p:nvPr>
        </p:nvPicPr>
        <p:blipFill>
          <a:blip r:embed="rId2"/>
          <a:stretch>
            <a:fillRect/>
          </a:stretch>
        </p:blipFill>
        <p:spPr>
          <a:xfrm>
            <a:off x="1153172" y="1301750"/>
            <a:ext cx="9885656" cy="4673600"/>
          </a:xfrm>
          <a:prstGeom prst="rect">
            <a:avLst/>
          </a:prstGeom>
        </p:spPr>
      </p:pic>
    </p:spTree>
    <p:extLst>
      <p:ext uri="{BB962C8B-B14F-4D97-AF65-F5344CB8AC3E}">
        <p14:creationId xmlns:p14="http://schemas.microsoft.com/office/powerpoint/2010/main" val="10265061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263</TotalTime>
  <Words>1104</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Franklin Gothic Book</vt:lpstr>
      <vt:lpstr>Franklin Gothic Demi</vt:lpstr>
      <vt:lpstr>Wingdings 2</vt:lpstr>
      <vt:lpstr>DividendVTI</vt:lpstr>
      <vt:lpstr>Predictive Maintenance using Machine Learning</vt:lpstr>
      <vt:lpstr>OUTLINE</vt:lpstr>
      <vt:lpstr>Problem Statement</vt:lpstr>
      <vt:lpstr>Proposed Solution</vt:lpstr>
      <vt:lpstr>System  Approach</vt:lpstr>
      <vt:lpstr>Algorithm &amp; Deployment</vt:lpstr>
      <vt:lpstr>Result</vt:lpstr>
      <vt:lpstr>Result Images</vt:lpstr>
      <vt:lpstr>Result Images</vt:lpstr>
      <vt:lpstr>Result Images</vt:lpstr>
      <vt:lpstr>Result Images</vt:lpstr>
      <vt:lpstr>Result Images</vt:lpstr>
      <vt:lpstr>RESULT IMAGES:</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Abdul Samad</cp:lastModifiedBy>
  <cp:revision>25</cp:revision>
  <dcterms:created xsi:type="dcterms:W3CDTF">2021-05-26T16:50:10Z</dcterms:created>
  <dcterms:modified xsi:type="dcterms:W3CDTF">2025-08-04T17:37:21Z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